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6" r:id="rId2"/>
    <p:sldId id="256" r:id="rId3"/>
    <p:sldId id="257" r:id="rId4"/>
    <p:sldId id="295" r:id="rId5"/>
    <p:sldId id="280" r:id="rId6"/>
    <p:sldId id="259" r:id="rId7"/>
    <p:sldId id="297" r:id="rId8"/>
    <p:sldId id="281" r:id="rId9"/>
    <p:sldId id="260" r:id="rId10"/>
    <p:sldId id="283" r:id="rId11"/>
    <p:sldId id="289" r:id="rId12"/>
    <p:sldId id="291" r:id="rId13"/>
    <p:sldId id="262" r:id="rId14"/>
    <p:sldId id="265" r:id="rId15"/>
    <p:sldId id="275" r:id="rId16"/>
    <p:sldId id="276" r:id="rId17"/>
    <p:sldId id="278" r:id="rId18"/>
    <p:sldId id="279" r:id="rId19"/>
    <p:sldId id="300" r:id="rId20"/>
    <p:sldId id="301" r:id="rId21"/>
    <p:sldId id="302" r:id="rId22"/>
    <p:sldId id="298" r:id="rId23"/>
    <p:sldId id="299" r:id="rId24"/>
    <p:sldId id="303" r:id="rId25"/>
    <p:sldId id="308" r:id="rId26"/>
  </p:sldIdLst>
  <p:sldSz cx="12192000" cy="6858000"/>
  <p:notesSz cx="6858000" cy="9144000"/>
  <p:embeddedFontLst>
    <p:embeddedFont>
      <p:font typeface="2  Titr" charset="-78"/>
      <p:bold r:id="rId29"/>
    </p:embeddedFont>
    <p:embeddedFont>
      <p:font typeface="Wingdings 3" pitchFamily="18" charset="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Segoe UI" pitchFamily="34" charset="0"/>
      <p:regular r:id="rId35"/>
      <p:bold r:id="rId36"/>
      <p:italic r:id="rId37"/>
      <p:boldItalic r:id="rId38"/>
    </p:embeddedFont>
    <p:embeddedFont>
      <p:font typeface="Trebuchet MS" pitchFamily="34" charset="0"/>
      <p:regular r:id="rId39"/>
      <p:bold r:id="rId40"/>
      <p:italic r:id="rId41"/>
      <p:boldItalic r:id="rId42"/>
    </p:embeddedFont>
    <p:embeddedFont>
      <p:font typeface="Tahoma" pitchFamily="34" charset="0"/>
      <p:regular r:id="rId43"/>
      <p:bold r:id="rId44"/>
    </p:embeddedFont>
    <p:embeddedFont>
      <p:font typeface="B Titr" pitchFamily="2" charset="-78"/>
      <p:bold r:id="rId45"/>
    </p:embeddedFont>
    <p:embeddedFont>
      <p:font typeface="B Nazanin" pitchFamily="2" charset="-78"/>
      <p:regular r:id="rId46"/>
      <p:bold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3C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5AF4AF5-BD2C-1507-9EF9-76A484F7A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C48121-039D-B1D0-D9D0-3EF161763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6CBE-DB8B-40BB-A9F2-FBF5A14E9CD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6587D1-1189-A02F-A70E-CC2AA32241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D5A354-85EC-D409-EDF1-776A1E8B0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E86E-BBC3-4390-A1DF-CB499390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47A8-3B99-4D77-85DC-A33A8A060ED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EA6A-88BD-4B79-9FC7-915276A3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9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9670-33B7-4CB6-8AF8-E07291746F2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E0C-8B28-44E4-B16B-407D25F11DB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FB7E-1DDE-405F-834E-B567C1E753F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43FD-4CBA-432D-B972-3E1F06BE44E1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0B56-6B30-4284-AA49-969AA0A2F11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CFA6-BFE6-4FC9-987F-C02358AC2B0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E9FA-082A-482B-A03D-74DEE4A3954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BC8A-DCAC-40B9-B138-E663FB92D07C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C10F-B204-4384-A667-60547679B69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B0D-EEF3-48C6-BAF6-9BB9C8896BC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DB3F-C82C-429F-B532-A4DF606BE4A9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C260-DB20-4240-9161-74E3FC007AB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B0F2-A2E0-4B1C-B4E0-20811A7F22B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F599-845C-44C7-B6D7-089D3F9E2A9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883-B488-49AC-B365-D288EF4AFE4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13C-C215-4B53-9582-89550F8C8331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F18-5318-4453-8A10-5BC356359CD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0783" y="604136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8D2512-2753-D704-5047-BE5B93445E0A}"/>
              </a:ext>
            </a:extLst>
          </p:cNvPr>
          <p:cNvSpPr txBox="1"/>
          <p:nvPr userDrawn="1"/>
        </p:nvSpPr>
        <p:spPr>
          <a:xfrm>
            <a:off x="11106711" y="60413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/25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KCHER\عکس آبشارو وگلها\5dqlw16uitb6xl4o8x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"/>
            <a:ext cx="8153400" cy="6096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بسم الله الرحمن الرحیم</a:t>
            </a:r>
            <a:endParaRPr lang="fa-I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2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ابزار گردآوری داده ها:</a:t>
            </a:r>
            <a:endParaRPr lang="fa-IR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از 3 نوع پرسشنامه ساختاریافته برای مادران، پدران و مادربزرگ ها استفاده شد.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اطلاعات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در بدو تولد، 8 هفته، 16 هفته و 24 هفتگی جمع آوری شد.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اندازه های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Anthropometric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: قد و وزن مادر و کودک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بررسی روایی و پایایی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6D2C7F-48B9-4170-D3B4-47F2E368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517904"/>
            <a:ext cx="9793224" cy="4523459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تحلیل داده ها :</a:t>
            </a:r>
            <a:endParaRPr lang="fa-IR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توصیف فراوانی شیردهی و دلایل توقف شیردهی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پیامد اصلی در این مقاله، بقای شیردهی(طول مدت شیردهی)می باشد.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تحلیل بقا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:مدل مخاطرات نسبی کاکس برای شناسایی عوامل تعیین کننده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منحنی کاپلان مایر برای ترسیم روند مدت زمان شیردهی و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مدل سازی : جهت برخورد با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Collinearity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سه مدل جداگانه برای عوامل فیزیولوژیک، عوامل اجتماعی-جمعیتی و عوامل رفتاری قابل تغییر ساخته شد .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مدل نهایی از ترکیب متغیرهای معنادار با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P&lt;0.25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ساخته شد.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نتیجه گیری آماری با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HR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فاصله اطمینان 95 درصد گزارش شد.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6D2C7F-48B9-4170-D3B4-47F2E368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408176"/>
            <a:ext cx="9409176" cy="5065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دلایل قطع شیردهی قبل از 24 ماهگی:</a:t>
            </a:r>
            <a:endParaRPr lang="fa-IR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زمان توقف فرا رسیده بود(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25%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– کودک به اندازه کافی بزرگ شده بود(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10%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)-کودک امتناع می کرد(8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 شروع غذای خانواده(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6%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)-بازگشت مادر به محل کار(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4 %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 پیشنهاد کارمند بهداشتی(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3 %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 بارداری مادر(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2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 سایر دلایل(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12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دلایل قطع </a:t>
            </a:r>
            <a:r>
              <a:rPr lang="en-US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جاری شدن شیر مادر(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26%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)-بی قراری کودک(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14%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– بهترین زمان برای دادن غذا به کودک(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11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– پیشنهاد ماما(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8%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– تمایل کودک به غذا(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6%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– سایر دلایل(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15 %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B0E6F4-9A75-932F-05AF-E52F18C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133856"/>
            <a:ext cx="9272016" cy="52726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میانه مدت شیردهی 24 ماه بوده است 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تنها 20 درصد از مادران تا 6 ماه تغذیه انحصاری داشتند .( 80 درصد قبل از 6 ماهگی غذای کمکی را شروع کردند).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تنها 41 درصد از مادران در پایان مطالعه(28-24 ماهگی) شیردهی را ادامه دادند.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وجود ارتباط آماری معنی دار بین مدت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مدت شیردهی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تنها یک روند ضعیف مشاهده شد: به ازای هر هفته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بیشتر ، 3 درصد احتمال طولانی تر شدن شیردهی(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HR=0.97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)(خطر توقف شیردهی 3 درصد کاهش می یابد)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(P=0.06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مادرانی که در گروه مداخله(آموزش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دیده بودند)بودند، خطر قطع زودرس شیردهی4/09 برابر بیشتر از مادرانی بود که آموزش ندیدند.(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(HR=4.09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با فاصله اطمینان95 درصد(7/82-2/14)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4DC5D6-EA22-6F11-EC8E-F0E195DB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728" y="1408176"/>
            <a:ext cx="10113264" cy="5065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مادرانی که قصد داشتند کمتر از 24 ماه شیر دهند، 4/28 برابر بیشتر در معرض توقف زودرس شیردهی بودند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.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HR=4.28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(با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فاصله اطمینان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1/91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تا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9/6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مادرانی که باور داشتند هنجار اجتماعی شیردهی کمتر از 24 ماه است، 2/98 برابر بیشتر خطر توقف زودرس شیردهی داشتند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HR=2.98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(با فاصله اطمینان 1/31 تا 6/77 )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مادرانی که با عبارت"از شیر دادن در جمع خجالت می کشم" مخالف بودند به طور قابل توجهی مدت شیردهی طولانی تری داشتند.(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HR=0.035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(با فاصله اطمینان 0/003 تا 0/44 ).یعنی کاهش خطر توقف زودرس شیردهی داشتند.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عوامل فیزیولوژیک(وضعیت تغذیه کودک) و عوامل اجتماعی(تحصیلات و شغل مادر) ارتباط معناداری با مدت شیردهی نداشتند.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B0E6F4-9A75-932F-05AF-E52F18C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بحث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094" y="1547941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ارتباط معنادار بین تغذیه انحصاری و مدت کل شیردهی با نتایج برخی مطالعات قبلی در کشورهای پردرآمد در تضاد است.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تفاوت ممکن است به دلیل بافت اجتماعی-فرهنگی متفاوت جامعه اندونزی باشد که در آن شیردهی طولانی مدت یک هنجار رایج است.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جوامعی مانند اندونزی که میانه مدت شیردهی 24 ماه است، </a:t>
            </a:r>
            <a:r>
              <a:rPr lang="en-US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یک رفتار آموخته شده جدید است، در حالی که </a:t>
            </a: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شیردهی طولانی مدت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یک عرف دیرینه و پذیرفته شده است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بنابراین عواملی که بر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تاثیر می گذارند ممکن است با عواملی که بر تداوم شیردهی تا دو سال اثر می گذارند متفاوت باشند.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419CE8-8B6B-6BC2-ABE5-4D34309D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بحث...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1"/>
            <a:ext cx="8725362" cy="44868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عوامل رفتاری و نگرشی(مانند قصد، نگرش و هنجارهای ذهنی) پیش بین های قوی تری برای مدت شیردهی نسبت به عوامل فیزیولوژیک یا دموگرافیک بودند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u="sng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تفسیر یافته غیر منتظره: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اثر منفی مداخله ترویج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(مادرانی که در معرض برنامه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بودند 4 برابر بیشتر خطر قطع زودرس شیردهی را داشتند).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توضیح محتمل: برنامه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بر 6 ماهه اول متمرکز بود و پس از آن متوقف شد این ممکن است به مادران این پیام را داده باشد که اهمیت شیردهی پس از 6 ماه به پایان می رسد 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پیشنهاد: برنامه های ترویج باید به اندازه ای که بر 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تاکید می کند، بر تداوم شیردهی تا دو سال یا بیشتر نیز پافشاری کند.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152441-AC71-09EE-5E6F-0D6489D4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محدودیت ها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9217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عدم تصادفی سازی:شرکت کنندگان به طور تصادفی در گروههای مداخله و کنترل قرار نگرفتند( تاثیر بر اعتبار داخلی و خارجی مطالعه)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حجم نمونه نسبتا کوچک(147 شرکت کننده در مطالعه): باعث شده است که فواصل اطمینان برای برخی تحلیل ها گسترده باشد.(کاهش دقت براوردها-محدود شدن توان آماری)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ابزارهای اندازه گیری: محدود به پرسشنامه های از پیش تعیین شده بود و امکان استفاده از ابزارهای دیگر را محدود کرد.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انجام مطالعه محدود به منطقه روستایی: عدم قابلیت تعمیم به سایر مناطق و فرهنگهای مختلف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74164E-0C12-0FBF-FDA1-D7DB0EF2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جمع بندی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یک جامعه با میزان بالای شیردهی طولانی مدت(مانند اندونزی)، تمرکز صرف بر ترویج تغذیه انحصاری(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برای افزایش مدت کل شیردهی کافی نیست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جای آن عوامل رفتاری و نگرشی قابل تغییر( مانند قصد، باورها و نگرش مادر) پیش بینی کننده های قوی تری برای تداوم شیردهی هستند.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انجام مطالعاتی که همزمان عوامل فیزیولوژیک، رفتاری، روانی-اجتماعی و اجتماعی-جمعیتی را اندازه گیری کند در آینده پیشنهاد می گردد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مطالعه نشان می دهد که "یک نسخه برای همه" در ترویج شیردهی، کارامد نیست و برنامه ها باید با توجه به ویژگیهای فرهنگی هر منطقه طراحی شوند.</a:t>
            </a:r>
            <a:endParaRPr lang="fa-I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D06A33-D7B4-3D4E-4ABE-20A2ECC1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0"/>
            <a:ext cx="6492239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xmlns="" id="{C19BFA3B-4594-CD86-84CB-29C248D58140}"/>
              </a:ext>
            </a:extLst>
          </p:cNvPr>
          <p:cNvSpPr/>
          <p:nvPr/>
        </p:nvSpPr>
        <p:spPr>
          <a:xfrm>
            <a:off x="1232452" y="3896751"/>
            <a:ext cx="8041549" cy="214461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26EE879B-DEFA-5C04-85C7-A15FA8216A93}"/>
              </a:ext>
            </a:extLst>
          </p:cNvPr>
          <p:cNvSpPr/>
          <p:nvPr/>
        </p:nvSpPr>
        <p:spPr>
          <a:xfrm>
            <a:off x="1232452" y="537450"/>
            <a:ext cx="8041549" cy="2891550"/>
          </a:xfrm>
          <a:prstGeom prst="round2DiagRect">
            <a:avLst>
              <a:gd name="adj1" fmla="val 15631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37450"/>
            <a:ext cx="7537968" cy="279037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exclusive breastfeeding relate to the longer duration of breastfeeding? A prospective cohort study</a:t>
            </a:r>
            <a:endParaRPr lang="fa-IR" sz="3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452" y="3896751"/>
            <a:ext cx="8041551" cy="214461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Journal </a:t>
            </a:r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: Midwifery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Volume : 69</a:t>
            </a:r>
          </a:p>
          <a:p>
            <a:pPr algn="l"/>
            <a:r>
              <a:rPr lang="en-US" sz="48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Yeare</a:t>
            </a:r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: 2019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Pages : 163-171</a:t>
            </a: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Supervisor: Dr. Ali </a:t>
            </a:r>
            <a:r>
              <a:rPr lang="en-US" sz="48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Hosseinzadeh</a:t>
            </a:r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And Dr. </a:t>
            </a:r>
            <a:r>
              <a:rPr lang="en-US" sz="48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Shahrbanoo</a:t>
            </a:r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Goli</a:t>
            </a:r>
            <a:endParaRPr lang="en-US" sz="4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Presenter : </a:t>
            </a:r>
            <a:r>
              <a:rPr lang="en-US" sz="48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Yaser</a:t>
            </a:r>
            <a:r>
              <a:rPr lang="en-US" sz="4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Mohammadnia</a:t>
            </a:r>
            <a:endParaRPr lang="en-US" sz="4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r>
              <a:rPr lang="en-US" sz="4800" b="1" dirty="0">
                <a:solidFill>
                  <a:schemeClr val="tx1"/>
                </a:solidFill>
                <a:cs typeface="B Nazanin" panose="00000400000000000000" pitchFamily="2" charset="-78"/>
              </a:rPr>
              <a:t>Department of Epidemiology, </a:t>
            </a:r>
            <a:r>
              <a:rPr lang="en-US" sz="48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Shahroud</a:t>
            </a:r>
            <a:r>
              <a:rPr lang="en-US" sz="4800" b="1" dirty="0">
                <a:solidFill>
                  <a:schemeClr val="tx1"/>
                </a:solidFill>
                <a:cs typeface="B Nazanin" panose="00000400000000000000" pitchFamily="2" charset="-78"/>
              </a:rPr>
              <a:t> University of Medical Sciences</a:t>
            </a:r>
          </a:p>
          <a:p>
            <a:pPr algn="l"/>
            <a:endParaRPr lang="fa-IR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4A370A-918D-1AFB-D327-387A7823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0783" y="6041361"/>
            <a:ext cx="96692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r>
              <a:rPr lang="en-US" dirty="0" smtClean="0"/>
              <a:t>/</a:t>
            </a:r>
            <a:r>
              <a:rPr lang="en-US" sz="2000" dirty="0" smtClean="0"/>
              <a:t>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87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201168"/>
            <a:ext cx="7306056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411480"/>
            <a:ext cx="8048388" cy="5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236532"/>
            <a:ext cx="6821424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7" y="850392"/>
            <a:ext cx="8630854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4" y="0"/>
            <a:ext cx="6931152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KCHER\عکس آبشارو وگلها\4itxtiwow09i5rqtx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11"/>
            <a:ext cx="12191999" cy="686141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0"/>
            <a:ext cx="8153400" cy="60960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سپاس از توجه شما</a:t>
            </a:r>
            <a:endParaRPr lang="fa-I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73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فهرست مطالب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تعاریف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مقدمه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روش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نتیجه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بحث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جمع بندی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525CBC-8E13-445A-204D-A5E6821E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510" y="6041362"/>
            <a:ext cx="608905" cy="32572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15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تعاریف </a:t>
            </a:r>
            <a:endParaRPr lang="fa-IR" sz="4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380744"/>
            <a:ext cx="9409176" cy="50932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تغذیه انحصاری با شیر مادر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Exclusive Breastfeeding)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fa-IR" sz="24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دوره ای از بدو تولد تا 6 ماهگی که در آن فقط شیر مادر به نوزاد داده می شود(بدون هر گونه ماده غذایی و مایعات دیگر به جز دارو یا مکمل های پزشکی)</a:t>
            </a:r>
          </a:p>
          <a:p>
            <a:pPr>
              <a:buFont typeface="Wingdings" panose="05000000000000000000" pitchFamily="2" charset="2"/>
              <a:buChar char="§"/>
            </a:pPr>
            <a:endParaRPr lang="fa-IR" sz="24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پیامد اصلی مطالعه، طول مدت شیردهی می باشد.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B0E6F4-9A75-932F-05AF-E52F18C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مقدمه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3624"/>
            <a:ext cx="8596668" cy="48428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تغذیه با شیرمادر در کودکان باعث کاهش عفونت ها، پیشگیری از چاقی و دیابت در بزرگسالی و افزایش ضریب هوشی می شود.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موجب کاهش خطر سرطان پستان و تخمدان و دیابت نوع 2 در مادران می شود.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تغذیه ناکافی با شیر مادر سالانه منجر به 804000 مرگ کودک در کشورهای با درآمد پایین و متوسط می شود.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میانه طول مدت شیردهی در اندونزی 21/4 ماه می باشد.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تنها 27 درصد نوزادان 5-4 ماهه در اندونزی به صورت انحصاری با شیر مادر تغذیه می شوند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کشورهای با درآمد بالا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Exclusive Breastfeeding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با طولانی شدن شیردهی مرتبط است .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1132AD-BC62-D206-8C3C-8EB6CBCC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446" y="338328"/>
            <a:ext cx="7766936" cy="960252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1508760"/>
            <a:ext cx="8668511" cy="489772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نوع مطالعه کوهورت آینده نگر می باشد.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داده های مطالعه از یک برنامه ترویج تغذیه انحصاری با شیر مادر در اندونزی گرفته شده است .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محل اجرای مطالعه : منطقه روستایی دمک (</a:t>
            </a:r>
            <a:r>
              <a:rPr lang="en-US" sz="2400" b="1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Demak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در اندونزی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2009 تا 2010 : جمع آوری داده های مربوط به تغذیه انحصاری با شیر مادر در بدو تولد، 8 هفتگی، 16 هفتگی و 24 هفتگی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2012 : ارزیابی مدت کل شیردهی زمانی که کودکان در محدوده 24 تا 28 ماه بودند.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خانواده ها تا 28 ماهگی فرزند خود پیگیری شدند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مدت شیردهی خودگزارش دهی شده زنان به عنوان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outcome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اولیه در اکتبر 2012 ارزیابی شد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88B3A1-B826-4F32-89AF-409DBB6C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0783" y="6041361"/>
            <a:ext cx="95286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r>
              <a:rPr lang="en-US" dirty="0"/>
              <a:t>/</a:t>
            </a:r>
            <a:r>
              <a:rPr lang="en-US" sz="2000" dirty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446" y="338328"/>
            <a:ext cx="7766936" cy="960252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0" y="1508760"/>
            <a:ext cx="8668511" cy="489772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مطالعه اصلی یک مداخله غیر تصادفی بود که در دو مرکز بهداشت روستایی انجام شد.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یک مرکز مداخله را دریافت کرد و دیگری به عنوان گروه کنترل خدمت کرد.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جامعه هدف: مادران باردار دارای پرونده مامایی در روستا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88B3A1-B826-4F32-89AF-409DBB6C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0783" y="6041361"/>
            <a:ext cx="95286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r>
              <a:rPr lang="en-US" dirty="0"/>
              <a:t>/</a:t>
            </a:r>
            <a:r>
              <a:rPr lang="en-US" sz="2000" dirty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معیارهای ورود: زن خانه دار – تک قلویی – قصد زایمان طبیعی – عدم قصد ترک منطقه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معیارهای خروج : ارجاع به بیمارستان به دلیل عوارض بارداری – سابقه مرده زایی و سقط 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حجم نمونه: 147 جفت مادر و نوزاد ( از 163 مادر اولیه)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پیامد اصلی(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Outcome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): مدت زمان شیردهی تا قطع کامل(هنگامی که نوزاد تغذیه با شیر مادر را متوقف کرد)</a:t>
            </a:r>
          </a:p>
          <a:p>
            <a:pPr marL="0" indent="0">
              <a:buNone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911050-0591-0C14-A117-9695B351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736" y="121450"/>
            <a:ext cx="7766936" cy="786722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032" y="987552"/>
            <a:ext cx="7766936" cy="6245220"/>
          </a:xfrm>
        </p:spPr>
        <p:txBody>
          <a:bodyPr>
            <a:normAutofit/>
          </a:bodyPr>
          <a:lstStyle/>
          <a:p>
            <a:endParaRPr lang="fa-IR" sz="2600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2  Titr" panose="00000700000000000000" pitchFamily="2" charset="-78"/>
              </a:rPr>
              <a:t>متغیرهای مستقل(</a:t>
            </a:r>
            <a:r>
              <a:rPr lang="en-US" sz="2600" b="1" dirty="0" smtClean="0">
                <a:solidFill>
                  <a:schemeClr val="tx1"/>
                </a:solidFill>
                <a:cs typeface="2  Titr" panose="00000700000000000000" pitchFamily="2" charset="-78"/>
              </a:rPr>
              <a:t>Predictors</a:t>
            </a:r>
            <a:r>
              <a:rPr lang="fa-IR" sz="2600" b="1" dirty="0" smtClean="0">
                <a:solidFill>
                  <a:schemeClr val="tx1"/>
                </a:solidFill>
                <a:cs typeface="2  Titr" panose="00000700000000000000" pitchFamily="2" charset="-78"/>
              </a:rPr>
              <a:t>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مدت زمان</a:t>
            </a:r>
            <a:r>
              <a:rPr lang="en-US" sz="2600" b="1" dirty="0">
                <a:solidFill>
                  <a:schemeClr val="tx1"/>
                </a:solidFill>
                <a:cs typeface="B Nazanin" panose="00000400000000000000" pitchFamily="2" charset="-78"/>
              </a:rPr>
              <a:t> EBF</a:t>
            </a:r>
            <a:endParaRPr lang="fa-IR" sz="26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قصد، اعتماد به نفس و نگرش مادر نسبت به شیردهی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برنامه شیردهی مادر، پدر و مادربزرگ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درآمد سرانه خانواده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ویژگیهای کودک(جنس-وضعیت تغذیه)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ویژگیهای مادر(سن-تحصیلات-شغل-</a:t>
            </a:r>
            <a:r>
              <a:rPr lang="en-US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BMI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ویژگیهای پدر(سن-تحصیلات-شغل پدر)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ویژگیهای مادربزرگ(سن-تحصیلات)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مواجهه با برنامه ترویج</a:t>
            </a:r>
            <a:r>
              <a:rPr lang="en-US" sz="26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EBF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2C8979-9C99-513F-394D-69D6D053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1122" y="6125767"/>
            <a:ext cx="9247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r>
              <a:rPr lang="en-US" dirty="0"/>
              <a:t>/</a:t>
            </a:r>
            <a:r>
              <a:rPr lang="en-US" sz="2000" dirty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</TotalTime>
  <Words>1449</Words>
  <Application>Microsoft Office PowerPoint</Application>
  <PresentationFormat>Custom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2  Titr</vt:lpstr>
      <vt:lpstr>Wingdings 3</vt:lpstr>
      <vt:lpstr>Calibri</vt:lpstr>
      <vt:lpstr>Segoe UI</vt:lpstr>
      <vt:lpstr>Wingdings</vt:lpstr>
      <vt:lpstr>Trebuchet MS</vt:lpstr>
      <vt:lpstr>Tahoma</vt:lpstr>
      <vt:lpstr>B Titr</vt:lpstr>
      <vt:lpstr>B Nazanin</vt:lpstr>
      <vt:lpstr>Facet</vt:lpstr>
      <vt:lpstr>PowerPoint Presentation</vt:lpstr>
      <vt:lpstr>Does exclusive breastfeeding relate to the longer duration of breastfeeding? A prospective cohort study</vt:lpstr>
      <vt:lpstr>فهرست مطالب</vt:lpstr>
      <vt:lpstr>تعاریف </vt:lpstr>
      <vt:lpstr>مقدمه</vt:lpstr>
      <vt:lpstr>روش</vt:lpstr>
      <vt:lpstr>روش</vt:lpstr>
      <vt:lpstr>روش ... </vt:lpstr>
      <vt:lpstr>روش ... </vt:lpstr>
      <vt:lpstr>روش ... </vt:lpstr>
      <vt:lpstr>روش ... </vt:lpstr>
      <vt:lpstr>نتایج ...</vt:lpstr>
      <vt:lpstr>نتایج</vt:lpstr>
      <vt:lpstr>نتایج ...</vt:lpstr>
      <vt:lpstr>بحث</vt:lpstr>
      <vt:lpstr>بحث...</vt:lpstr>
      <vt:lpstr>محدودیت ها</vt:lpstr>
      <vt:lpstr>جمع بندی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ine</dc:title>
  <dc:creator>IT_SHBB-PC033</dc:creator>
  <cp:lastModifiedBy>khosravi</cp:lastModifiedBy>
  <cp:revision>158</cp:revision>
  <dcterms:created xsi:type="dcterms:W3CDTF">2024-05-07T08:18:02Z</dcterms:created>
  <dcterms:modified xsi:type="dcterms:W3CDTF">2025-11-07T18:41:46Z</dcterms:modified>
</cp:coreProperties>
</file>