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39"/>
  </p:notesMasterIdLst>
  <p:sldIdLst>
    <p:sldId id="266" r:id="rId5"/>
    <p:sldId id="302" r:id="rId6"/>
    <p:sldId id="304" r:id="rId7"/>
    <p:sldId id="303" r:id="rId8"/>
    <p:sldId id="305" r:id="rId9"/>
    <p:sldId id="306" r:id="rId10"/>
    <p:sldId id="307" r:id="rId11"/>
    <p:sldId id="314" r:id="rId12"/>
    <p:sldId id="308" r:id="rId13"/>
    <p:sldId id="332" r:id="rId14"/>
    <p:sldId id="318" r:id="rId15"/>
    <p:sldId id="319" r:id="rId16"/>
    <p:sldId id="321" r:id="rId17"/>
    <p:sldId id="309" r:id="rId18"/>
    <p:sldId id="320" r:id="rId19"/>
    <p:sldId id="323" r:id="rId20"/>
    <p:sldId id="322" r:id="rId21"/>
    <p:sldId id="310" r:id="rId22"/>
    <p:sldId id="324" r:id="rId23"/>
    <p:sldId id="333" r:id="rId24"/>
    <p:sldId id="311" r:id="rId25"/>
    <p:sldId id="326" r:id="rId26"/>
    <p:sldId id="334" r:id="rId27"/>
    <p:sldId id="335" r:id="rId28"/>
    <p:sldId id="312" r:id="rId29"/>
    <p:sldId id="327" r:id="rId30"/>
    <p:sldId id="336" r:id="rId31"/>
    <p:sldId id="313" r:id="rId32"/>
    <p:sldId id="325" r:id="rId33"/>
    <p:sldId id="337" r:id="rId34"/>
    <p:sldId id="328" r:id="rId35"/>
    <p:sldId id="329" r:id="rId36"/>
    <p:sldId id="330" r:id="rId37"/>
    <p:sldId id="338" r:id="rId38"/>
  </p:sldIdLst>
  <p:sldSz cx="9144000" cy="6858000" type="screen4x3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>
        <p:scale>
          <a:sx n="77" d="100"/>
          <a:sy n="77" d="100"/>
        </p:scale>
        <p:origin x="-120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996BEC5-8FE9-4126-95CD-F88991CC295B}" type="datetimeFigureOut">
              <a:rPr lang="fa-IR" smtClean="0"/>
              <a:t>1447/05/17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C7FCE40-8FB9-4908-8504-B3068CD50B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989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FCE40-8FB9-4908-8504-B3068CD50BA7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476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9CF52-6CD6-05C6-4821-7E0DBB01C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01D2F4-5940-BDC5-7546-01C043145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53F27C-FC35-E305-40FC-1894EF9D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39FE-7DD2-4F15-87D0-FE95A67D8C1C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A0B1A0-2850-D3D1-EB79-CB5A09F3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FBF4F4-D5C0-1658-7CBD-0F84F24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4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A19AD-AF92-0B4C-CB5A-EC746B23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BCC843-8EA8-8A2C-3562-69F9871CC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0CE8A3-F55A-8F9B-E40D-331912E0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7FF2-CF35-4FFC-A85C-9E9B9309F5EF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533A5-406D-623B-E532-1FB847C7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361F02-44EC-F573-AAB4-EDE3565B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7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DC880F9-1A36-5CC2-C263-2D3A39929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AEA0A5-F929-BB0B-5F07-074717FBB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CE04A0-DD44-2DA7-0C39-D29C5159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B59D-0752-4536-889D-2246378206F5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107605-FE3F-2BF1-EDF1-5D8469AC1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741597-6157-0F39-5F8A-22B849E9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7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47BAE4-A5E9-3199-E4E5-FABC7CE6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D07B95-CCE9-3ED1-5514-BD20C7099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C12813-17BD-5E06-3C50-4FF3AED9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2001-EE5C-4E17-B51C-D757C761620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D1A26A-C544-A81F-C73F-0F7836D2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B05A89-24E5-C282-6DC6-01330733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8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43571-89EE-8373-73C9-46575F9B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66C5EF-288D-5B31-359E-C1275C2BA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2D8041-4D53-65ED-B87A-C71AF02C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8730-DC35-4770-A56C-BDFF884627A1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F984E5-2404-85C4-C7DF-56CB2C80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573E61-F224-E7F1-2DF6-D82FFD11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57315-904D-CBFF-0E24-B299A987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EE29DF-C2C1-4108-1DF0-50048E716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9E33C1-2A38-70F1-2960-4B5978564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BC0909-BF53-66A3-DC96-48168F4E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C082-589C-44EB-B9DD-1F2DAA7EEA79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4B480D-1901-1F16-6197-8687F8D4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EF50D0-2724-7046-5D0C-174C04CD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CCEE8C-CB75-7071-52E5-0DDAE034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70662-F143-9FAB-D07F-641CD4218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D93040-DC68-B36D-6181-F36EE6853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3512508-933D-84C1-9067-3D97F98D8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65F2C4-ED06-9065-65B0-CC0C8061E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D0B77B-4E66-28B0-42C9-F064F54A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F1A-9224-4E47-9898-25324FA45A79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CCD7D4B-1122-1193-D208-B407F927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2114F7-7326-4F59-3666-CE77178E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8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2E9745-596C-A083-EDCF-8550BAC9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5842E85-F2CC-A73C-C50C-1475A744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717D-B9C5-42FC-B76E-36B0B98E8595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734CE0-EB8D-24AF-2B9B-BA1F41D1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7573F2-19ED-9F8F-7567-F00D56C2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7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BCBBEAA-0A90-604F-05E4-CACDC180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90F9-9406-48AE-AA36-DF6D2369A81E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41128C-CB7A-172E-7653-B38F4C1E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C4B7EC-53FB-6C65-8523-38D60EDD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3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08F25C-D4C2-F2DB-05D3-FABE8F6E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8B0DEE-B6D1-DCD3-FD20-ED8AE691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B63FBF-7DF0-4FAA-788E-9C8376544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D2BE3E-74BF-C3C1-5489-C1C9E19C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89C0-0544-4EE3-96D5-59871E674E4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76D2FE-AB8E-F338-C745-7B4192D2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BE20EC-7651-A142-7C2B-418DF129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2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1E560-521D-83C0-F6D4-A03EE274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8739152-03A6-2BD7-F7C2-ABF16AA92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6D2032-C50F-4B7D-7121-D8D157185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96459A-964A-B379-7E7D-2273FC51A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20BB-F76F-4120-837B-6FC0027C933D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22BCDC-728C-7DF0-E807-2F90D256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7F5EC7-B05B-8520-CD0A-A8D1F881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6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BE3231-E2EF-F6D3-808F-19202737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B66FBB-697E-3BCD-13AA-A85567562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D35E90-14A7-6641-64B0-6F0758A0D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A711-FC04-46C8-8E5A-B35DD1287965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EE90E9-8827-435B-6AD7-299054FFB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E3E471-BADA-805B-1CFE-B0E6D47B5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8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6542" y="1808434"/>
            <a:ext cx="9027458" cy="1900237"/>
          </a:xfrm>
        </p:spPr>
        <p:txBody>
          <a:bodyPr>
            <a:noAutofit/>
          </a:bodyPr>
          <a:lstStyle/>
          <a:p>
            <a:pPr rtl="0">
              <a:lnSpc>
                <a:spcPct val="100000"/>
              </a:lnSpc>
            </a:pPr>
            <a:r>
              <a:rPr lang="en-US" sz="3100" dirty="0">
                <a:latin typeface="Times New Roman" panose="02020603050405020304" pitchFamily="18" charset="0"/>
              </a:rPr>
              <a:t>Causal association of obesity-related anthropometric traits with myopia and the mediating role of educational attainment: a Mendelian randomization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6542" y="3708671"/>
            <a:ext cx="8928846" cy="1155560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400" dirty="0">
                <a:latin typeface="Times New Roman" panose="02020603050405020304" pitchFamily="18" charset="0"/>
                <a:cs typeface="+mj-cs"/>
              </a:rPr>
              <a:t>Yi Lu, Can-Can Zhang, Run-Ting Ma, Yuan-Jing Li, Wen-Ping Li, Die-Wen-Jie Hu, Lian-Hong Zhou</a:t>
            </a:r>
            <a:endParaRPr lang="en-US" sz="1400" dirty="0">
              <a:latin typeface="Times New Roman" panose="02020603050405020304" pitchFamily="18" charset="0"/>
              <a:cs typeface="+mj-cs"/>
            </a:endParaRPr>
          </a:p>
          <a:p>
            <a:pPr marL="0" indent="0" algn="just" rtl="0">
              <a:buNone/>
            </a:pPr>
            <a:r>
              <a:rPr lang="en-US" sz="1400" dirty="0">
                <a:latin typeface="Times New Roman" panose="02020603050405020304" pitchFamily="18" charset="0"/>
                <a:cs typeface="+mj-cs"/>
              </a:rPr>
              <a:t>Department of Ophthalmology, Renmin Hospital of Wuhan University, Wuhan 430060, Hubei Province, China.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DE8AC1-6804-A4B4-57AC-47A1639B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86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3209CC-F1B3-EDDF-6DD2-721F39EC38F0}"/>
              </a:ext>
            </a:extLst>
          </p:cNvPr>
          <p:cNvSpPr txBox="1"/>
          <p:nvPr/>
        </p:nvSpPr>
        <p:spPr>
          <a:xfrm>
            <a:off x="582706" y="1506071"/>
            <a:ext cx="7637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 IF in 2024 is 1.8 (Q3), Five-year Impact Factor is 1.8, </a:t>
            </a:r>
            <a:r>
              <a:rPr lang="en-US" dirty="0" err="1">
                <a:latin typeface="Times New Roman" panose="02020603050405020304" pitchFamily="18" charset="0"/>
              </a:rPr>
              <a:t>CiteScore</a:t>
            </a:r>
            <a:r>
              <a:rPr lang="en-US" dirty="0">
                <a:latin typeface="Times New Roman" panose="02020603050405020304" pitchFamily="18" charset="0"/>
              </a:rPr>
              <a:t> in 2024 is 2.8.</a:t>
            </a:r>
            <a:endParaRPr lang="fa-IR" dirty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E555CB-BB01-E5F5-4B63-23CDB374D32B}"/>
              </a:ext>
            </a:extLst>
          </p:cNvPr>
          <p:cNvSpPr txBox="1"/>
          <p:nvPr/>
        </p:nvSpPr>
        <p:spPr>
          <a:xfrm>
            <a:off x="116542" y="4864231"/>
            <a:ext cx="8754081" cy="17197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دانشگاه علوم پزشکی شاهرود</a:t>
            </a:r>
          </a:p>
          <a:p>
            <a:pPr algn="ctr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گروه اپیدمیولوژی</a:t>
            </a:r>
            <a:endParaRPr lang="en-US" dirty="0"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استاد راهنما: دکتر احمد خسروی (دانشیار اپیدمیولوژی)</a:t>
            </a:r>
          </a:p>
          <a:p>
            <a:pPr algn="ctr">
              <a:lnSpc>
                <a:spcPct val="150000"/>
              </a:lnSpc>
            </a:pPr>
            <a:r>
              <a:rPr lang="fa-IR">
                <a:cs typeface="B Titr" panose="00000700000000000000" pitchFamily="2" charset="-78"/>
              </a:rPr>
              <a:t>ارائه دهنده: </a:t>
            </a:r>
            <a:r>
              <a:rPr lang="fa-IR" dirty="0">
                <a:cs typeface="B Titr" panose="00000700000000000000" pitchFamily="2" charset="-78"/>
              </a:rPr>
              <a:t>ابراهیم </a:t>
            </a:r>
            <a:r>
              <a:rPr lang="fa-IR" dirty="0" err="1">
                <a:cs typeface="B Titr" panose="00000700000000000000" pitchFamily="2" charset="-78"/>
              </a:rPr>
              <a:t>ورجاوند</a:t>
            </a:r>
            <a:r>
              <a:rPr lang="fa-IR" dirty="0">
                <a:cs typeface="B Titr" panose="00000700000000000000" pitchFamily="2" charset="-78"/>
              </a:rPr>
              <a:t> (دانشجوی کارشناسی ارشد اپیدمیولوژی)</a:t>
            </a:r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9173A4-439A-CCC9-38A3-FC7BF27C4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63F9F82-B3D6-A986-66B4-871BD84EB16E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نتایج آنالیز </a:t>
            </a:r>
            <a:r>
              <a:rPr lang="en-US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UVMR</a:t>
            </a:r>
            <a:endParaRPr lang="fa-IR" sz="32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1AD636-2A3E-0DAC-4466-6803E3DBBDC0}"/>
              </a:ext>
            </a:extLst>
          </p:cNvPr>
          <p:cNvSpPr txBox="1"/>
          <p:nvPr/>
        </p:nvSpPr>
        <p:spPr>
          <a:xfrm>
            <a:off x="108408" y="720566"/>
            <a:ext cx="8927183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با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مرتبط بودند، اما هیچ شواهدی برای اثرگذاری قد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WHR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یافت نشد.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نتایج روش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IVW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:</a:t>
            </a:r>
            <a:endParaRPr lang="en-US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800100" lvl="1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: افزایش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به میزان یک انحراف معیار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(SD)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باعث کاهش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به میزان 0/26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دیوپتر</a:t>
            </a:r>
            <a:r>
              <a:rPr lang="pl-PL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(95%CI=0.14 to 0.37 D, P&lt;0.001)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می‌شود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که این رابطه معنادار بود. </a:t>
            </a:r>
          </a:p>
          <a:p>
            <a:pPr marL="800100" lvl="1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: افزایش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به اندازه 4/2 سال با افزایش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به میزان 0/69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دیوپتر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همراه بود، که این هم معنادار بود</a:t>
            </a:r>
            <a:b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pl-PL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(95%CI=-0.84 to -0.55 D, P&lt;0.001)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marL="800100" lvl="1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قد: </a:t>
            </a:r>
            <a:r>
              <a:rPr lang="pl-PL" sz="2400" i="1" dirty="0">
                <a:latin typeface="Times New Roman" panose="02020603050405020304" pitchFamily="18" charset="0"/>
                <a:cs typeface="B Nazanin" panose="00000400000000000000" pitchFamily="2" charset="-78"/>
              </a:rPr>
              <a:t>β</a:t>
            </a:r>
            <a:r>
              <a:rPr lang="pl-PL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IVW=-0.04, 95%CI=-0.10 to 0.02, P=0.182</a:t>
            </a:r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800100" lvl="1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WHR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pl-PL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βIVW=-0.02, 95%CI=-0.15 to 0.1, P=0.704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28B1051E-6AC4-BC9D-13C8-FF0DA127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10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040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8DD25D-398A-A5BB-21BC-FE0224EEF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E53BB0-3D94-1C23-6F03-F578B47F0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4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9DBE1C-EC58-2225-C9D5-F05957284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76F988E-C4ED-858E-7B88-D2DC2ACF7047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نتایج آنالیز </a:t>
            </a:r>
            <a:r>
              <a:rPr lang="en-US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UVMR</a:t>
            </a:r>
            <a:endParaRPr lang="fa-IR" sz="3200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5EFFCC-59BB-A6B7-86A4-B9B1FA4E240D}"/>
              </a:ext>
            </a:extLst>
          </p:cNvPr>
          <p:cNvSpPr txBox="1"/>
          <p:nvPr/>
        </p:nvSpPr>
        <p:spPr>
          <a:xfrm>
            <a:off x="311285" y="997565"/>
            <a:ext cx="863424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به منظور اطمینان از پایداری نتایج، یک آنالیز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UVMR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اضافی با استفاده از </a:t>
            </a: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eQTL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-SNP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های مرتبط با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انجام شد و نتایج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یافته‌های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مشابهی را نشان داد.</a:t>
            </a:r>
          </a:p>
          <a:p>
            <a:pPr lvl="2" algn="just" rt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BMI: </a:t>
            </a:r>
            <a:r>
              <a:rPr lang="pl-PL" sz="2400" i="1" dirty="0">
                <a:latin typeface="Times New Roman" panose="02020603050405020304" pitchFamily="18" charset="0"/>
                <a:cs typeface="B Nazanin" panose="00000400000000000000" pitchFamily="2" charset="-78"/>
              </a:rPr>
              <a:t>β</a:t>
            </a:r>
            <a:r>
              <a:rPr lang="pl-PL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IVW=0.32 D, 95%CI=0.17 to 0.47 D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,</a:t>
            </a:r>
            <a:r>
              <a:rPr lang="pl-PL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P&lt;0.001</a:t>
            </a:r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2" algn="just" rtl="1">
              <a:spcBef>
                <a:spcPts val="600"/>
              </a:spcBef>
              <a:spcAft>
                <a:spcPts val="600"/>
              </a:spcAft>
            </a:pPr>
            <a:r>
              <a:rPr lang="pl-PL" sz="2400" i="1" dirty="0">
                <a:latin typeface="Times New Roman" panose="02020603050405020304" pitchFamily="18" charset="0"/>
                <a:cs typeface="B Nazanin" panose="00000400000000000000" pitchFamily="2" charset="-78"/>
              </a:rPr>
              <a:t>β</a:t>
            </a:r>
            <a:r>
              <a:rPr lang="pl-PL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IVW=-0.62 D, 95%CI=-0.84 to -0.41 D, P&lt;0.001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EA: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به‌طور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کلی، این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آنالیزها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نشان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می‌دهند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BMI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می‌توانند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به‌عنوان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عوامل موثر در درجه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نزدیک‌بینی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مورد توجه قرار گیرند.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A76F0BA5-2A6E-751E-A157-AD3ADC8A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12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574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F8FC56-7280-5E32-B967-EC334B48A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FCA6C8-7F6C-21A8-41FA-AD1D2D76A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1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5C919A-07B1-2FFF-A53F-5E64F4558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EA410276-B303-2D6D-C15D-A696C039E217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روش </a:t>
            </a:r>
            <a:r>
              <a:rPr lang="en-US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MVMR</a:t>
            </a:r>
            <a:endParaRPr lang="fa-IR" sz="32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10C25F-AE5C-6900-E065-F03326A0AC95}"/>
              </a:ext>
            </a:extLst>
          </p:cNvPr>
          <p:cNvSpPr txBox="1"/>
          <p:nvPr/>
        </p:nvSpPr>
        <p:spPr>
          <a:xfrm>
            <a:off x="254879" y="1213008"/>
            <a:ext cx="863424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از طریق آنالیز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UVMR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مشخص شد که در میان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trait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‌های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آنتروپومتریک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مرتبط با چاقی، تنها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یک رابطه علی با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نشان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می‌دهد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یک آنالیز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MVMR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از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fat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fat-free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بررسی نقش غالب انجام شد.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به عنوان بخشی از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دو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مرحله‌ای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یک آنالیز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MVMR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بررسی اثرات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علّی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مستقیم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ادجاست‌شده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اثر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علّی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ادجاست‌شده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تعیین نقش واسطه‌ای بالقوه مدل انجام شد.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MVMR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از روش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IVW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به عنوان روش اصلی و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MR-Egger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به عنوان روش تکمیلی استفاده شده است.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15C88340-5926-C066-BAA4-DAA2CDD7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14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37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0FD0D3-2B06-10CB-C1F0-26F55DB71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43A999-231E-10F7-A26F-9D46203224A7}"/>
              </a:ext>
            </a:extLst>
          </p:cNvPr>
          <p:cNvSpPr txBox="1"/>
          <p:nvPr/>
        </p:nvSpPr>
        <p:spPr>
          <a:xfrm>
            <a:off x="94267" y="611471"/>
            <a:ext cx="891775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اثر مستقیم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</a:p>
          <a:p>
            <a:pPr marL="1257300" lvl="2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با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ادجاست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افزایش یک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SD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با کاهش 0/63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دیوپتر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همراه است.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اثر مشابه با اثر کل در آنالیز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UVMR</a:t>
            </a:r>
            <a:endParaRPr lang="fa-IR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4" algn="just" rtl="1">
              <a:spcBef>
                <a:spcPts val="600"/>
              </a:spcBef>
              <a:spcAft>
                <a:spcPts val="600"/>
              </a:spcAft>
            </a:pP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pl-PL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95%CI=-0.81 to -0.44 D, P&lt;0.001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اثر مستقیم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1371600" lvl="2" indent="-4572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با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ادجاست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افزایش یک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SD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کاهش پیدا کرد و 0/14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دیوپتر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بود. کاهش نسبت به اثر کل در آنالیز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UVMR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</a:p>
          <a:p>
            <a:pPr lvl="4" algn="just" rtl="1">
              <a:spcBef>
                <a:spcPts val="600"/>
              </a:spcBef>
              <a:spcAft>
                <a:spcPts val="600"/>
              </a:spcAft>
            </a:pP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pl-PL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95%CI=0.02 to 0.26 D, P=0.023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بررسی پایداری نتایج، از </a:t>
            </a: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eQTL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-SNP‌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 استفاده شد. نتایج مشابهی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به‌دست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آمد:</a:t>
            </a:r>
          </a:p>
          <a:p>
            <a:pPr lvl="2" algn="just" rt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βIVW of EA=-0.64 D, 95%CI=-0.89 to -0.38 D, P&lt;0.001</a:t>
            </a:r>
          </a:p>
          <a:p>
            <a:pPr lvl="2" algn="just" rtl="1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β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IVW of BMI=0.18 D, 95%CI=0.02 to 0.35 D, P=0.029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D53C4A3E-F9F3-964D-D9C6-AF9A6A5E7463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نتایج آنالیز </a:t>
            </a:r>
            <a:r>
              <a:rPr lang="en-US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MVMR</a:t>
            </a:r>
            <a:endParaRPr lang="fa-IR" sz="3200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1ECD65D6-19F6-019E-5A15-000E4644ED14}"/>
              </a:ext>
            </a:extLst>
          </p:cNvPr>
          <p:cNvSpPr txBox="1">
            <a:spLocks/>
          </p:cNvSpPr>
          <p:nvPr/>
        </p:nvSpPr>
        <p:spPr>
          <a:xfrm>
            <a:off x="-1" y="6481617"/>
            <a:ext cx="1234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400" dirty="0">
                <a:cs typeface="2  Nazanin" panose="00000400000000000000" pitchFamily="2" charset="-78"/>
              </a:rPr>
              <a:t> 15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574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C52A40-E6F2-DCDE-3851-87FC72430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016F060-252B-DDA9-B994-EF49140C3BA4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نتایج آنالیز </a:t>
            </a:r>
            <a:r>
              <a:rPr lang="en-US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MVMR</a:t>
            </a:r>
            <a:endParaRPr lang="fa-IR" sz="3200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55CFD4-E628-1798-4F19-AF9D69C0BC92}"/>
              </a:ext>
            </a:extLst>
          </p:cNvPr>
          <p:cNvSpPr txBox="1"/>
          <p:nvPr/>
        </p:nvSpPr>
        <p:spPr>
          <a:xfrm>
            <a:off x="146115" y="1151453"/>
            <a:ext cx="8851769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آنالیز دیگری از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MVMR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به بررسی اثرات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fat mass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fat-free mass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نشان داد که افزایش یک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SD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در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fat mass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منجر به افزایش 0/5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دیوپتر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می‌شود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 </a:t>
            </a:r>
            <a:r>
              <a:rPr lang="pl-PL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(95%CI=0.21 to 0.78 D, P=0.001)</a:t>
            </a:r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با این حال، هیچ ارتباط معناداری بین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fat-free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وجود نداشت.</a:t>
            </a:r>
          </a:p>
          <a:p>
            <a:pPr lvl="2" algn="just" rtl="1">
              <a:spcBef>
                <a:spcPts val="600"/>
              </a:spcBef>
              <a:spcAft>
                <a:spcPts val="600"/>
              </a:spcAft>
            </a:pP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pl-PL" sz="2400" i="1" dirty="0">
                <a:latin typeface="Times New Roman" panose="02020603050405020304" pitchFamily="18" charset="0"/>
                <a:cs typeface="B Nazanin" panose="00000400000000000000" pitchFamily="2" charset="-78"/>
              </a:rPr>
              <a:t>β</a:t>
            </a:r>
            <a:r>
              <a:rPr lang="pl-PL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IVW=-0.04 D, 95%CI=-0.28 to 0.20 D, P=0.718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بررسی پایداری این نتایج نیز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MVMR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 اساس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eQTL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-SNPs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نتایج مشابهی را نشان داد.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B Nazanin" panose="00000400000000000000" pitchFamily="2" charset="-78"/>
              </a:rPr>
              <a:t>β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IVW of fat mass=0.56 D, 95%CI=0.21 to 0.90 D, P=0.001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B Nazanin" panose="00000400000000000000" pitchFamily="2" charset="-78"/>
              </a:rPr>
              <a:t>β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IVW of fat-free mass=-0.02 D, 95%CI=-0.31 to 0.27 D, P=0.896</a:t>
            </a:r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768DB47D-5E46-E642-1D22-206C7773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16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7021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AE98309-E7BA-18A4-4DAA-F668CDA50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C389A5-1D6B-8440-70F5-1B314B641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70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5D0B33-05F0-0599-1E54-0D64DC577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5696"/>
            <a:ext cx="9144000" cy="25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05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2294E1-8EDF-9BCE-F1FD-B0F725106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7A764E9F-4ADF-B0A5-C7BE-310BCA105B37}"/>
              </a:ext>
            </a:extLst>
          </p:cNvPr>
          <p:cNvSpPr txBox="1">
            <a:spLocks/>
          </p:cNvSpPr>
          <p:nvPr/>
        </p:nvSpPr>
        <p:spPr>
          <a:xfrm>
            <a:off x="224118" y="0"/>
            <a:ext cx="8721409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روش </a:t>
            </a:r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برآورد اثر واسطه‌ای بر اساس </a:t>
            </a:r>
            <a:r>
              <a:rPr lang="en-US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MR</a:t>
            </a:r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 دو </a:t>
            </a:r>
            <a:r>
              <a:rPr lang="fa-IR" sz="3200" b="1" dirty="0" err="1">
                <a:latin typeface="Times New Roman" panose="02020603050405020304" pitchFamily="18" charset="0"/>
                <a:cs typeface="B Titr" panose="00000700000000000000" pitchFamily="2" charset="-78"/>
              </a:rPr>
              <a:t>مرحله‌ای</a:t>
            </a:r>
            <a:endParaRPr lang="fa-IR" sz="32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9232EF-FF5E-B6E0-8CA2-B80F14F92A86}"/>
              </a:ext>
            </a:extLst>
          </p:cNvPr>
          <p:cNvSpPr txBox="1"/>
          <p:nvPr/>
        </p:nvSpPr>
        <p:spPr>
          <a:xfrm>
            <a:off x="103695" y="1413063"/>
            <a:ext cx="893660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Exposure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می‌تواند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روی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Outcome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دو نوع اثر بگذارد: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اثر مستقیم: مستقیماً از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خودِ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مواجهه به پیامد.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اثر غیرمستقیم/واسطه‌ای: از مسیر یک متغیر واسط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(Mediator)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اثر مواجهه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BMI)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) بر واسطه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(EA)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توسط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UVMR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اثر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واسطه‎ای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EA)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)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 پیامد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(MSE)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توسط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MVMR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اثر غیر مستقیم (</a:t>
            </a:r>
            <a:r>
              <a:rPr lang="fa-IR" sz="2800" b="1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حاصلضرب</a:t>
            </a:r>
            <a:r>
              <a:rPr lang="fa-IR" sz="28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ضرایب</a:t>
            </a:r>
            <a:r>
              <a:rPr lang="fa-IR" sz="28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اثر مواجهه بر واسطه × اثر واسطه بر پیامد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66EDB912-C783-8C25-CCB9-A2BA1595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18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864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00D36D-BE23-D76B-D135-B4F9380D0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B963412-9DDA-D10D-1182-798B8ECC1F82}"/>
              </a:ext>
            </a:extLst>
          </p:cNvPr>
          <p:cNvSpPr txBox="1">
            <a:spLocks/>
          </p:cNvSpPr>
          <p:nvPr/>
        </p:nvSpPr>
        <p:spPr>
          <a:xfrm>
            <a:off x="1027522" y="0"/>
            <a:ext cx="7918005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نتایج آنالیز واسطه‌ای بر اساس آنالیز‌های </a:t>
            </a:r>
            <a:r>
              <a:rPr lang="en-US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MR</a:t>
            </a:r>
            <a:endParaRPr lang="fa-IR" sz="32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13D7AE-BA83-0CF9-F7C3-6CADE397690D}"/>
              </a:ext>
            </a:extLst>
          </p:cNvPr>
          <p:cNvSpPr txBox="1"/>
          <p:nvPr/>
        </p:nvSpPr>
        <p:spPr>
          <a:xfrm>
            <a:off x="108408" y="1028343"/>
            <a:ext cx="892718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در آنالیز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UVMR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با بررسی اثر مستقیم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مشاهده شد که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دارای اثر محافظتی بر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است؛ یعنی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بالاتر با کاهش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نزدیک‌بینی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همراه است.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در آنالیز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MVMR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که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را با هم بررسی کرد، زمانی که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مدل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ادجاست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شد اثر محافظتی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کاهش یافت. این نشان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می‌دهد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بخشی از اثر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را توضیح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می‌دهد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اثر غیرمستقیم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رابطه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BMI-MSE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برابر با 0/09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دیوپتر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بود </a:t>
            </a:r>
            <a:r>
              <a:rPr lang="pl-PL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(95%CI=0.06 to 0.12 D)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این اثر با ضرب اثر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که در آنالیز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UVMR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برابر 0/14-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دیوپتر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بود در اثر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که در آنالیز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MVMR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برابر 0/63-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دیوپتر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بود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به‌دست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آمد.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5A7DC537-C8AC-2DB0-17C2-8EECEE25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19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760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7CD9C3-3EFA-E7CE-38A7-3DDE7FCCA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5874C2AE-6FB8-13F8-1DF1-824DC83ADEDF}"/>
              </a:ext>
            </a:extLst>
          </p:cNvPr>
          <p:cNvSpPr txBox="1">
            <a:spLocks/>
          </p:cNvSpPr>
          <p:nvPr/>
        </p:nvSpPr>
        <p:spPr>
          <a:xfrm>
            <a:off x="4161650" y="123359"/>
            <a:ext cx="4676873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مقدمه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52413D-81E6-8F76-1F70-DA5E79C9019C}"/>
              </a:ext>
            </a:extLst>
          </p:cNvPr>
          <p:cNvSpPr txBox="1"/>
          <p:nvPr/>
        </p:nvSpPr>
        <p:spPr>
          <a:xfrm>
            <a:off x="145915" y="726195"/>
            <a:ext cx="885216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میوپی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(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نزدیک‌بینی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)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شایع‌ترین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خطای انکساری در کودکان و نوجوانان است.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شیوع جهانی در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نیم‌قرن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گذشته به طور قابل توجهی افزایش یافته است.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میوپی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نه تنها باعث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چالش‌های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تاری دید دور، بلکه خطر قابل توجهی از اختلال بینایی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برگشت‌ناپذیر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را نیز به همراه دارد.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پاتوژنز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میوپی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شامل تعامل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پیچیده‌ای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از عوامل ژنتیکی و محیطی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می‌شود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ارتباط بین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میوپی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معیار‌های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آنتروپومتریک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مانند قد، وزن و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در مطالعات مختلف متناقض بوده است.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تحصیلات به عنوان یک عامل خطر برای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میوپی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شناخته شده و تأثیر آن در مطالعات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Mendelian Randomization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تأیید شده است.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در این مطالعه، از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Mendelian Randomization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بررسی رابطه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علیتی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بین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قد،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WHR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با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استفاده شده است.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929CD60-CE64-B59A-98A9-FB66F23C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617"/>
            <a:ext cx="1055802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2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0194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006926-8452-A23B-8E1D-9432A106D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F7850A4-B401-2751-A5DB-609425CEE359}"/>
              </a:ext>
            </a:extLst>
          </p:cNvPr>
          <p:cNvSpPr txBox="1">
            <a:spLocks/>
          </p:cNvSpPr>
          <p:nvPr/>
        </p:nvSpPr>
        <p:spPr>
          <a:xfrm>
            <a:off x="1027522" y="0"/>
            <a:ext cx="7918005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نتایج آنالیز واسطه‌ای بر اساس آنالیز‌های </a:t>
            </a:r>
            <a:r>
              <a:rPr lang="en-US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MR</a:t>
            </a:r>
            <a:endParaRPr lang="fa-IR" sz="32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955615-E573-D33F-BE47-C93E6944AB51}"/>
              </a:ext>
            </a:extLst>
          </p:cNvPr>
          <p:cNvSpPr txBox="1"/>
          <p:nvPr/>
        </p:nvSpPr>
        <p:spPr>
          <a:xfrm>
            <a:off x="108408" y="1890117"/>
            <a:ext cx="8927184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بنابراین، اثر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واسطه‌ای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رابطه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برابر با 33/3% از اثر کل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بود. </a:t>
            </a:r>
            <a:r>
              <a:rPr lang="pl-PL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(95%CI=22.1% to 44.6%)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fa-IR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بررسی پایداری نتایج، آنالیز واسطه‌ای مشابهی با استفاده از</a:t>
            </a:r>
            <a:b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eQTL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-MR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انجام شد. اینجا هم اثر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در رابطه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مشاهده شد.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درصد واسطه‌ای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در رابطه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برابر با 25/4% بود.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(95%CI=13.7% to 37.2%)</a:t>
            </a:r>
            <a:endParaRPr lang="fa-IR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D5A7E5F5-7515-5666-C064-A08FF690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20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5035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2DC211-0F0F-D62F-8C30-36602B85D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4CBE797C-D269-31E9-6613-89F6E2F02CD9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روش آنالیز همبستگی ژنتیکی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2B53A2-D6ED-7A5C-501C-7B73106693AD}"/>
              </a:ext>
            </a:extLst>
          </p:cNvPr>
          <p:cNvSpPr txBox="1"/>
          <p:nvPr/>
        </p:nvSpPr>
        <p:spPr>
          <a:xfrm>
            <a:off x="254879" y="1428452"/>
            <a:ext cx="8634242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رگرسیون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امتیاز عدم تعادل پیوند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(LDSC)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یک رویکرد قوی برای انجام آنالیز همبستگی ژنتیکی در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بیماری‌ها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یا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trait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های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پیچیده است.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این روش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وراثت‌پذیری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یک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trait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را از طریق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 کمّی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می‌کند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یا همبستگی بین دو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trait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را با استفاده از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آماره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کای‌اسکوئر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ارزیابی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می‌کند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از روش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LDSC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بررسی همبستگی ژنتیکی بین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قد،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WHR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fat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fat-free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با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استفاده شد.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حفظ دقت آماری،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Bonferroni-corrected P-value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برابر با 0/007 (7÷0/05) را به عنوان آستانه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معنی‌داری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نظر گرفتیم.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43A471AD-BD1C-1B17-3772-B9B54BF4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21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7369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F21EAD4-9DB2-593A-9C94-41B78FAFD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E0A9053-6DDC-A48A-0359-EDF289B8BC73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نتایج آنالیز همبستگی ژنتیکی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F92613-E0F0-A873-6EF2-706FA3352E93}"/>
              </a:ext>
            </a:extLst>
          </p:cNvPr>
          <p:cNvSpPr txBox="1"/>
          <p:nvPr/>
        </p:nvSpPr>
        <p:spPr>
          <a:xfrm>
            <a:off x="85165" y="1470102"/>
            <a:ext cx="897367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:</a:t>
            </a:r>
          </a:p>
          <a:p>
            <a:pPr lvl="2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همبستگی ژنتیکی برابر با 0/1 بود (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P &lt; 0.001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). این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نشان‌دهنده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وجود ارتباط ژنتیکی مثبت است، به این معنی که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ژن‌هایی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بر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تأثیر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می‌گذارند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احتمالاً 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نیز تأثیر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می‌گذارند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:</a:t>
            </a:r>
            <a:endParaRPr lang="fa-IR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2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همبستگی ژنتیکی برابر با 0/27- بود (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P &lt; 0.001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). این همبستگی منفی نشان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می‌دهد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ژن‌هایی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بر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تأثیر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می‌گذارند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معمولاً بر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اثر معکوس دارند (یعنی افزایش سطح تحصیلات معمولاً با کاهش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ارتباط دارد).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EB73BC23-B4C8-CF21-8B3A-3D9BD99D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22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679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D2DD20-B9E3-F6E0-0953-022120D22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35133FF-6BF6-33AC-3994-B0E7B119FF59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نتایج آنالیز همبستگی ژنتیکی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05B1C5-F0E9-5C59-0C6D-CEB41BCC4C70}"/>
              </a:ext>
            </a:extLst>
          </p:cNvPr>
          <p:cNvSpPr txBox="1"/>
          <p:nvPr/>
        </p:nvSpPr>
        <p:spPr>
          <a:xfrm>
            <a:off x="85165" y="753665"/>
            <a:ext cx="897367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fat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:</a:t>
            </a:r>
          </a:p>
          <a:p>
            <a:pPr lvl="2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همبستگی ژنتیکی برابر با 0/09 بود (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P &lt; 0.001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). این همبستگی مثبت نشان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می‌دهد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ژن‌هایی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بر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fat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تأثیر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می‌گذارند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احتمالاً بر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نیز تأثیر دارند.</a:t>
            </a: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: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یک همبستگی ژنتیکی منفی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معنی‌دار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شناسایی شد: 0/32- (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P &lt; 0.001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). این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نشان‌دهنده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این است که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ژن‌هایی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بر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تأثیر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می‌گذارند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احتمالاً باعث کاهش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می‌شوند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بالعکس،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ژن‌هایی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بر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تأثیر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می‌گذارند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باعث کاهش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می‌شوند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این نتایج نشان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می‌دهد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بیشتر تحت تأثیر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fat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قرار دارد، و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ژن‌هایی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این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trait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‌ها را تحت تأثیر قرار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می‌دهند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احتمالاً 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نیز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اثرگذارند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55B16DB7-E67D-C470-1B5E-1B7213CD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23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4723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0D6E5C-A27E-5EA6-87CB-BAD1D0240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1D537BB5-25F3-F32B-3FF1-BD107D2BF9E7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نتایج آنالیز همبستگی ژنتیکی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94899A-425E-1510-B1C7-B316717C067C}"/>
              </a:ext>
            </a:extLst>
          </p:cNvPr>
          <p:cNvSpPr txBox="1"/>
          <p:nvPr/>
        </p:nvSpPr>
        <p:spPr>
          <a:xfrm>
            <a:off x="85165" y="1120676"/>
            <a:ext cx="897367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Height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: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هیچ همبستگی ژنتیکی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معنی‌داری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یافت نشد: همبستگی ژنتیکی = 0/04- </a:t>
            </a:r>
            <a:b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P = 0.058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) این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نشان‌دهنده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این است که از نظر ژنتیکی، قد و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نزدیک‌بینی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ارتباط زیادی ندارند.</a:t>
            </a: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WHR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fa-IR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هیچ همبستگی ژنتیکی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معنی‌داری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یافت نشد: همبستگی ژنتیکی = 0/03</a:t>
            </a:r>
            <a:b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(P = 0.187)</a:t>
            </a: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fat-free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: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همبستگی ژنتیکی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معنی‌دار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نبود: همبستگی ژنتیکی = 0/02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(P = 0.440)</a:t>
            </a:r>
            <a:endParaRPr lang="fa-IR" sz="32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2DB24F9E-1522-440A-16A9-EB872B12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24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4493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CAA8186-F670-EE4A-3C56-D9E4BD0D5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EE8D007D-197D-56CA-AD54-3C058E939699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روش </a:t>
            </a:r>
            <a:r>
              <a:rPr lang="fa-IR" sz="3200" dirty="0" err="1">
                <a:latin typeface="Times New Roman" panose="02020603050405020304" pitchFamily="18" charset="0"/>
                <a:cs typeface="B Titr" panose="00000700000000000000" pitchFamily="2" charset="-78"/>
              </a:rPr>
              <a:t>آنالیزهای</a:t>
            </a:r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 حساسیت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0EE760-5164-0E42-F735-615EC96C0A1A}"/>
              </a:ext>
            </a:extLst>
          </p:cNvPr>
          <p:cNvSpPr txBox="1"/>
          <p:nvPr/>
        </p:nvSpPr>
        <p:spPr>
          <a:xfrm>
            <a:off x="254879" y="1413063"/>
            <a:ext cx="863424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چندین آنالیز حساسیت برای بررسی پایداری نتایج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MR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انجام شد.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eQTL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-MR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ارزیابی پایداری نتایج.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آنالیز معکوس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(Reverse UVMR)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بررسی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reverse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causality</a:t>
            </a:r>
            <a:endParaRPr lang="en-US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آماره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Q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کوکران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ارزیابی ناهمگنی.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آزمون</a:t>
            </a: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MREgger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بررسی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پلیوتروپی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آنالیز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Leave-one-out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MR-PRESSO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شناسایی و اصلاح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outlier‌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ها.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نمودارهای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Funnel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Forest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بررسی تقارن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630139F3-1CB4-71ED-81D2-104E7501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25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669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651247-9541-C749-C166-9B27E8205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A5FE9389-CE22-94D3-BC69-F9D186F46C78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نتایج آنالیز حساسیت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017761-C77E-823D-37F8-BA703F44753B}"/>
              </a:ext>
            </a:extLst>
          </p:cNvPr>
          <p:cNvSpPr txBox="1"/>
          <p:nvPr/>
        </p:nvSpPr>
        <p:spPr>
          <a:xfrm>
            <a:off x="85165" y="1366897"/>
            <a:ext cx="897367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در آنالیز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Reverse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UVMR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</a:t>
            </a: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eQTL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-UVMR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هیچ اثر معنادار و قابل توجهی از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trait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‌های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بررسی‌شده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(مثل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 غیره) مشاهده نشد. یعنی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نمی‌تواند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به‌طور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معکوس بر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ویژگی‌هایی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مثل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یا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اثر بگذارد.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نتایج آزمون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Q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کوکران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نشان‌دهنده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heterogeneity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قابل توجهی بین </a:t>
            </a: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Ivs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هر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exposure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رابطه با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بود. یعنی </a:t>
            </a:r>
            <a:r>
              <a:rPr lang="en-US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Ivs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انتخاب‌شده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مدل‌ها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به طور یکنواخت 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تأثیر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نمی‌گذارند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بلکه در اثرگذاری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آن‌ها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تفاوت‌هایی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وجود دارد. بنابراین، برای رفع این مشکل از مدل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IVW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اثر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تصادفی</a:t>
            </a:r>
            <a:b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random-effects IVW)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)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استفاده شد.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16D662B7-26FD-01AB-14B7-82F2BD40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26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373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DCE8B1-1AF3-4670-4D20-ADA68CA05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37FAE3ED-3CF7-D9E8-C8F6-35690FF606D3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نتایج آنالیز حساسیت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589DEB-6DD3-02F5-A954-F0705294593B}"/>
              </a:ext>
            </a:extLst>
          </p:cNvPr>
          <p:cNvSpPr txBox="1"/>
          <p:nvPr/>
        </p:nvSpPr>
        <p:spPr>
          <a:xfrm>
            <a:off x="85165" y="1366897"/>
            <a:ext cx="897367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آزمون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MR-Egger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ارزیابی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پلیوتروپی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(Pleiotropy)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هیچ شواهدی از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پلیوتروپی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معنی‌دار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هیچ‌یک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از آنالیز‌های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UVMR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یا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MVMR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پیدا نکرد. این نشان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می‌دهد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هیچ یک از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 اثرات اضافی یا جانبی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غیرمنتظره‌ای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ندارند که باعث تغییر در نتایج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آنالیز‌ها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شوند.</a:t>
            </a: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در آنالیز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Leave-one-out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هر بار یکی از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 از مجموعه ابزارهای ژنتیکی حذف شد و دوباره آنالیز انجام شد. نتایج نشان داد که هیچ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خاصی در برآورد اثر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علیت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غالب نبوده و هیچ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variant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(نوع خاص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) که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به‌طور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غیرعادی بر برآورد اثر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علیت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تأثیر بگذارد شناسایی نشد.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D44AB699-FCEC-5BC4-C5F5-9F2565F7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27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185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787659-8041-0EC4-65C6-C3E8BF31B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D094A86-05B5-58FA-09BB-206173C05BD1}"/>
              </a:ext>
            </a:extLst>
          </p:cNvPr>
          <p:cNvSpPr txBox="1">
            <a:spLocks/>
          </p:cNvSpPr>
          <p:nvPr/>
        </p:nvSpPr>
        <p:spPr>
          <a:xfrm>
            <a:off x="254880" y="0"/>
            <a:ext cx="8690648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800" dirty="0">
                <a:latin typeface="Times New Roman" panose="02020603050405020304" pitchFamily="18" charset="0"/>
                <a:cs typeface="B Titr" panose="00000700000000000000" pitchFamily="2" charset="-78"/>
              </a:rPr>
              <a:t>مواد و روش ها </a:t>
            </a:r>
            <a:r>
              <a:rPr lang="fa-IR" dirty="0">
                <a:latin typeface="Times New Roman" panose="02020603050405020304" pitchFamily="18" charset="0"/>
                <a:cs typeface="B Titr" panose="00000700000000000000" pitchFamily="2" charset="-78"/>
              </a:rPr>
              <a:t>- </a:t>
            </a:r>
            <a:r>
              <a:rPr lang="fa-IR" sz="3300" dirty="0">
                <a:latin typeface="Times New Roman" panose="02020603050405020304" pitchFamily="18" charset="0"/>
                <a:cs typeface="B Titr" panose="00000700000000000000" pitchFamily="2" charset="-78"/>
              </a:rPr>
              <a:t>آنالیز </a:t>
            </a:r>
            <a:r>
              <a:rPr lang="fa-IR" sz="3300" dirty="0" err="1">
                <a:latin typeface="Times New Roman" panose="02020603050405020304" pitchFamily="18" charset="0"/>
                <a:cs typeface="B Titr" panose="00000700000000000000" pitchFamily="2" charset="-78"/>
              </a:rPr>
              <a:t>نقشه‌برداری</a:t>
            </a:r>
            <a:r>
              <a:rPr lang="fa-IR" sz="3300" dirty="0">
                <a:latin typeface="Times New Roman" panose="02020603050405020304" pitchFamily="18" charset="0"/>
                <a:cs typeface="B Titr" panose="00000700000000000000" pitchFamily="2" charset="-78"/>
              </a:rPr>
              <a:t> عملکردی و </a:t>
            </a:r>
            <a:r>
              <a:rPr lang="fa-IR" sz="3300" dirty="0" err="1">
                <a:latin typeface="Times New Roman" panose="02020603050405020304" pitchFamily="18" charset="0"/>
                <a:cs typeface="B Titr" panose="00000700000000000000" pitchFamily="2" charset="-78"/>
              </a:rPr>
              <a:t>حاشیه‌نویسی</a:t>
            </a:r>
            <a:r>
              <a:rPr lang="fa-IR" sz="3300" dirty="0">
                <a:latin typeface="Times New Roman" panose="02020603050405020304" pitchFamily="18" charset="0"/>
                <a:cs typeface="B Titr" panose="00000700000000000000" pitchFamily="2" charset="-78"/>
              </a:rPr>
              <a:t> (</a:t>
            </a:r>
            <a:r>
              <a:rPr lang="en-US" sz="3300" b="1" dirty="0">
                <a:latin typeface="Times New Roman" panose="02020603050405020304" pitchFamily="18" charset="0"/>
                <a:cs typeface="B Titr" panose="00000700000000000000" pitchFamily="2" charset="-78"/>
              </a:rPr>
              <a:t>FUMA</a:t>
            </a:r>
            <a:r>
              <a:rPr lang="fa-IR" sz="3300" dirty="0">
                <a:latin typeface="Times New Roman" panose="02020603050405020304" pitchFamily="18" charset="0"/>
                <a:cs typeface="B Titr" panose="00000700000000000000" pitchFamily="2" charset="-78"/>
              </a:rPr>
              <a:t>)</a:t>
            </a:r>
            <a:endParaRPr lang="fa-IR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0AF001-2BA2-6516-EE22-C7B7886CBE69}"/>
              </a:ext>
            </a:extLst>
          </p:cNvPr>
          <p:cNvSpPr txBox="1"/>
          <p:nvPr/>
        </p:nvSpPr>
        <p:spPr>
          <a:xfrm>
            <a:off x="283083" y="1566952"/>
            <a:ext cx="863424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FUMA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یک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پلتفرم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تحلیلی آنلاین است که برای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حاشیه‌نویسی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نقشه‌برداری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عملکردی نتایج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GWAS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استفاده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از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FUMA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بررسی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مکانیسم‌های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ژنتیکی ارتباط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با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استفاده شد.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به‌طور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خاص،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ژن‌هایی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مربوط به </a:t>
            </a: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eQTL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-SNP‌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 هستند، از پایگاه داده </a:t>
            </a: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Phenoscanner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استخراج شده و سپس با استفاده از تابع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GENE2FUNC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پلتفرم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FUMA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حاشیه‌نویسی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شده‌اند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253CBA6B-1029-0276-6F0E-4D161051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28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3509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7A8EA85-A71A-997B-6D18-13DF5DA54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2D013B7-0E36-114A-BB22-C412B01C72BB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نتایج – </a:t>
            </a:r>
            <a:r>
              <a:rPr lang="fa-IR" sz="2800" dirty="0">
                <a:latin typeface="Times New Roman" panose="02020603050405020304" pitchFamily="18" charset="0"/>
                <a:cs typeface="B Titr" panose="00000700000000000000" pitchFamily="2" charset="-78"/>
              </a:rPr>
              <a:t>نتایج آنالیز </a:t>
            </a:r>
            <a:r>
              <a:rPr lang="en-US" sz="2800" b="1" dirty="0">
                <a:latin typeface="Times New Roman" panose="02020603050405020304" pitchFamily="18" charset="0"/>
                <a:cs typeface="B Titr" panose="00000700000000000000" pitchFamily="2" charset="-78"/>
              </a:rPr>
              <a:t>FUMA</a:t>
            </a:r>
            <a:endParaRPr lang="fa-IR" sz="32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9DD67-67E4-66D7-EA4E-48EACE2CA4D2}"/>
              </a:ext>
            </a:extLst>
          </p:cNvPr>
          <p:cNvSpPr txBox="1"/>
          <p:nvPr/>
        </p:nvSpPr>
        <p:spPr>
          <a:xfrm>
            <a:off x="84841" y="753665"/>
            <a:ext cx="897431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با استفاده از </a:t>
            </a: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eQTL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-SNP‌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 و پایگاه داده </a:t>
            </a:r>
            <a:r>
              <a:rPr lang="en-US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Phenoscanner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67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ژن مشترک بین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BMI-EA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EA-MSE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شناسایی شدند.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آنالیز‌های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FUMA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نشان داد که این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ژن‌ها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بافت‌های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مختلف،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به‌ویژه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مراحل رشد مغز، بیان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می‌شوند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آنالیزهای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غنی‌سازی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مجموعه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ژن‌ها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نشان داد که این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ژن‌ها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به‌شدت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با اختلالات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روان‌پزشکی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ویژگی‌های مغزی، و فرآیندهای متابولیک مرتبط هستند.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C8D685-EB0F-0391-B516-2A087EA7F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872974"/>
            <a:ext cx="4572001" cy="2985026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8FCE0437-D5D9-0B52-4C09-B9E86EF6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81617"/>
            <a:ext cx="1234911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29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96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2D1C8D1-1B99-7328-9DC2-AB71A9571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4F44C982-29C7-34E4-330D-FCFCE8F0EE4B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طراحی کلی مطالعه </a:t>
            </a:r>
            <a:endParaRPr lang="fa-IR" sz="3600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B9E27E-DF74-4378-F3C7-24C596ADBC18}"/>
              </a:ext>
            </a:extLst>
          </p:cNvPr>
          <p:cNvSpPr txBox="1"/>
          <p:nvPr/>
        </p:nvSpPr>
        <p:spPr>
          <a:xfrm>
            <a:off x="108663" y="1859339"/>
            <a:ext cx="892667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آنالیز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UVMR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بررسی تأثیر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قد و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WHR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انجام شد.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به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fat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fat-free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تقسیم و در آنالیز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MVMR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بررسی نقش این اجزا در ارتباط با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استفاده شد.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نقش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واسطه‌ای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رابطه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BMI-MSE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از طریق آنالیز واسطه‌ای بر پایه روش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دو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مرحله‌ای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بررسی شد.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چندین آنالیز حساسیت برای ارزیابی صحت نتایج انجام شد.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8DEB18DD-8531-040F-4299-093B907D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617"/>
            <a:ext cx="1055802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3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4438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2B8CD8-3BAA-6B7A-9C89-F9B505F58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54A6D2-4A82-D124-00EA-E588E2797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79594BC-FFA1-136C-7235-A32127B9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67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C2F628-3CB9-C1A9-8F33-35B3495CE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AC97ACF4-4E9F-343F-4164-E53314C1523D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dirty="0">
                <a:latin typeface="Times New Roman" panose="02020603050405020304" pitchFamily="18" charset="0"/>
                <a:cs typeface="B Titr" panose="00000700000000000000" pitchFamily="2" charset="-78"/>
              </a:rPr>
              <a:t>بحث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514026-269C-6140-4C57-0AC86E4F0173}"/>
              </a:ext>
            </a:extLst>
          </p:cNvPr>
          <p:cNvSpPr txBox="1"/>
          <p:nvPr/>
        </p:nvSpPr>
        <p:spPr>
          <a:xfrm>
            <a:off x="85165" y="705177"/>
            <a:ext cx="897367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این مطالعه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مجموعه‌ای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از آنالیز‌های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را برای بررسی اثرات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علیتی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trait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‌های مرتبط با چاقی بر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نقش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به‌عنوان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واسطه در این رابطه انجام داد.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نتایج آنالیز‌های مختلف (از جمله آنالیز‌های حساسیت، </a:t>
            </a: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eQTL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-MR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LDSC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) نشان دادند که:</a:t>
            </a:r>
          </a:p>
          <a:p>
            <a:pPr marL="800100" lvl="1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fat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اثرات محافظتی بر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دارند (یعنی افزایش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fat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ممکن است باعث کاهش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نزدیک‌بینی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شوند).</a:t>
            </a:r>
          </a:p>
          <a:p>
            <a:pPr marL="914400" lvl="1" indent="-4572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به‌عنوان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واسطه در رابطه بین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عمل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می‌کند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یعنی تأثیر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نزدیک‌بینی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به‌طور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جزئی از طریق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اعمال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می‌شود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در برخی مطالعات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پایین با افزایش شیوع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نزدیک‌بینی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ارتباط داشته و در برخی دیگر ارتباط میان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به‌صورت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مدل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J‌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شکل بوده یعنی هم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پایین و هم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بالا  عامل خطر برای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نظر گرفته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می‌شوند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BD021C1-19A5-69A8-7046-35B429E6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B6569763-F5D9-FA88-3668-EF4D1A65E069}"/>
              </a:ext>
            </a:extLst>
          </p:cNvPr>
          <p:cNvSpPr txBox="1">
            <a:spLocks/>
          </p:cNvSpPr>
          <p:nvPr/>
        </p:nvSpPr>
        <p:spPr>
          <a:xfrm>
            <a:off x="-1" y="6481617"/>
            <a:ext cx="1234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400" dirty="0">
                <a:cs typeface="2  Nazanin" panose="00000400000000000000" pitchFamily="2" charset="-78"/>
              </a:rPr>
              <a:t> 31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4983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DF6EA5-D8B7-E3F7-DF18-CD5B0354F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A0119B65-1683-9F9E-FC7A-0E0653B8577A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dirty="0">
                <a:latin typeface="Times New Roman" panose="02020603050405020304" pitchFamily="18" charset="0"/>
                <a:cs typeface="B Titr" panose="00000700000000000000" pitchFamily="2" charset="-78"/>
              </a:rPr>
              <a:t>بحث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C306DC-BB0C-9D1E-C8EA-DF70AB485435}"/>
              </a:ext>
            </a:extLst>
          </p:cNvPr>
          <p:cNvSpPr txBox="1"/>
          <p:nvPr/>
        </p:nvSpPr>
        <p:spPr>
          <a:xfrm>
            <a:off x="85165" y="548580"/>
            <a:ext cx="897367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این مطالعه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را به دو بخش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fat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fat-free mass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تقسیم کرد و نشان داده که اثر محافظتی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بیشتر از طریق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fat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اعمال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می‌شود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اثر مستقیم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ممکن است به این دلیل باشد که افراد چاق دارای بافت چربی پشت کره چشم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retrobulbar fat)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) بیشتری هستند که ممکن است رشد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اسکلرا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(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غشا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سخت چشم) را در فرایند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امتروپیزاسیون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محدود کند. این رشد بیش از حد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اسکلرا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یکی از تغییرات ساختاری مهم در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چشم‌های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نزدیک‌بین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است.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این مطالعه اولین بار است که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به‌طور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خاص بیان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می‌کند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که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بالا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می‌تواند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از طریق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اثر بگذارد. در مطالعات قبلی، اثر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علیتی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شناسایی شده بود. 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تحصیلات بالاتر معمولاً با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پایین‌تر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همراه است، اما تحصیلات بالاتر تنها کمی باعث کاهش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می‌شود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AABC708-649E-9BE0-8E0A-83489E48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4F0DC98E-34D4-9D78-FE5B-69554D5DECD0}"/>
              </a:ext>
            </a:extLst>
          </p:cNvPr>
          <p:cNvSpPr txBox="1">
            <a:spLocks/>
          </p:cNvSpPr>
          <p:nvPr/>
        </p:nvSpPr>
        <p:spPr>
          <a:xfrm>
            <a:off x="-1" y="6481617"/>
            <a:ext cx="1234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400" dirty="0">
                <a:cs typeface="2  Nazanin" panose="00000400000000000000" pitchFamily="2" charset="-78"/>
              </a:rPr>
              <a:t> 32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9853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36D823-B38B-7D7E-2731-FE30FB057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8A6D8DF-6077-35EF-295B-195C71E0FB1F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dirty="0">
                <a:latin typeface="Times New Roman" panose="02020603050405020304" pitchFamily="18" charset="0"/>
                <a:cs typeface="B Titr" panose="00000700000000000000" pitchFamily="2" charset="-78"/>
              </a:rPr>
              <a:t>بحث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A233E7-2485-D0DA-CC7E-1BEFA18DCC8A}"/>
              </a:ext>
            </a:extLst>
          </p:cNvPr>
          <p:cNvSpPr txBox="1"/>
          <p:nvPr/>
        </p:nvSpPr>
        <p:spPr>
          <a:xfrm>
            <a:off x="85165" y="576860"/>
            <a:ext cx="897367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محدودیت‌ها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: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امکان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سوگیری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نتایج آنالیز‌های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به‌دلیل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>
                <a:latin typeface="Times New Roman" panose="02020603050405020304" pitchFamily="18" charset="0"/>
                <a:cs typeface="B Nazanin" panose="00000400000000000000" pitchFamily="2" charset="-78"/>
              </a:rPr>
              <a:t>وجود اثرات پلیوتروپی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(تأثیر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 بر مخدوش کننده ها و پیامد).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استفاده از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به‌عنوان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ممکن است تحت تأثیر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پدیده‌های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جمعیتی (مثل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تفاوت‌های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نژادی و اجتماعی) قرار گیرد.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مطالعه بر روی افراد با نژاد اروپایی است و ممکن است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تعمیم‌پذیر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نباشد.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آنالیز‌های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ممکن است اثرات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طولانی‌مدت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trait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 را دقیق منعکس نکند.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نقاط قوت: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استفاده از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MR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استنتاج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علیتی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با استفاده از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به‌عنوان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جلوگیری از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سوگیری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ناشی از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مخدوشگر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ها و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علیت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معکوس.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استفاده از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MVMR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بررسی اثرات ترکیبی چندین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trait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به‌طور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همزمان، حتی وقتی روابط دوطرفه وجود داشته باشد.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1C1B1CE-CDE9-1061-A242-BF808B69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DAC62B0D-2C05-29BA-70C2-D7CE7FEA9331}"/>
              </a:ext>
            </a:extLst>
          </p:cNvPr>
          <p:cNvSpPr txBox="1">
            <a:spLocks/>
          </p:cNvSpPr>
          <p:nvPr/>
        </p:nvSpPr>
        <p:spPr>
          <a:xfrm>
            <a:off x="-1" y="6481617"/>
            <a:ext cx="1234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400" dirty="0">
                <a:cs typeface="2  Nazanin" panose="00000400000000000000" pitchFamily="2" charset="-78"/>
              </a:rPr>
              <a:t> 33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88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44149C-67B7-D86D-2CDD-CA643404ED92}"/>
              </a:ext>
            </a:extLst>
          </p:cNvPr>
          <p:cNvSpPr txBox="1"/>
          <p:nvPr/>
        </p:nvSpPr>
        <p:spPr>
          <a:xfrm>
            <a:off x="0" y="2505670"/>
            <a:ext cx="9144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9600" dirty="0">
                <a:cs typeface="2  Nazanin" panose="00000400000000000000" pitchFamily="2" charset="-78"/>
              </a:rPr>
              <a:t>سپاس از توجه شما</a:t>
            </a:r>
          </a:p>
        </p:txBody>
      </p:sp>
    </p:spTree>
    <p:extLst>
      <p:ext uri="{BB962C8B-B14F-4D97-AF65-F5344CB8AC3E}">
        <p14:creationId xmlns:p14="http://schemas.microsoft.com/office/powerpoint/2010/main" val="146376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34B7FF-23B0-8C0A-6679-421C0F102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E16894-A7FD-65C6-E1AF-151363DA6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0992"/>
            <a:ext cx="9144000" cy="3176016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FB8145BA-EF2F-30E7-D18E-DA5E699747F1}"/>
              </a:ext>
            </a:extLst>
          </p:cNvPr>
          <p:cNvSpPr txBox="1">
            <a:spLocks/>
          </p:cNvSpPr>
          <p:nvPr/>
        </p:nvSpPr>
        <p:spPr>
          <a:xfrm>
            <a:off x="0" y="6481617"/>
            <a:ext cx="1055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400" dirty="0">
                <a:cs typeface="2  Nazanin" panose="00000400000000000000" pitchFamily="2" charset="-78"/>
              </a:rPr>
              <a:t> 4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119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FF096B-0CD7-4AFA-CBA0-C6D6AD8FE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24A22F4D-8AC2-1BC6-9315-37ECF66E9B8B}"/>
              </a:ext>
            </a:extLst>
          </p:cNvPr>
          <p:cNvSpPr txBox="1">
            <a:spLocks/>
          </p:cNvSpPr>
          <p:nvPr/>
        </p:nvSpPr>
        <p:spPr>
          <a:xfrm>
            <a:off x="2420472" y="0"/>
            <a:ext cx="6525056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dirty="0">
                <a:latin typeface="Times New Roman" panose="02020603050405020304" pitchFamily="18" charset="0"/>
                <a:cs typeface="B Titr" panose="00000700000000000000" pitchFamily="2" charset="-78"/>
              </a:rPr>
              <a:t>جمع آوری </a:t>
            </a:r>
            <a:r>
              <a:rPr lang="fa-IR" dirty="0" err="1">
                <a:latin typeface="Times New Roman" panose="02020603050405020304" pitchFamily="18" charset="0"/>
                <a:cs typeface="B Titr" panose="00000700000000000000" pitchFamily="2" charset="-78"/>
              </a:rPr>
              <a:t>داده‌ها</a:t>
            </a:r>
            <a:endParaRPr lang="fa-IR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95FF2C-278A-75E3-DB8E-DA654373DCB8}"/>
              </a:ext>
            </a:extLst>
          </p:cNvPr>
          <p:cNvSpPr txBox="1"/>
          <p:nvPr/>
        </p:nvSpPr>
        <p:spPr>
          <a:xfrm>
            <a:off x="254879" y="753665"/>
            <a:ext cx="863424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داده‌های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مرتبط با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SNP-trait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GWAS </a:t>
            </a:r>
            <a:r>
              <a:rPr lang="en-US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(Genome-Wide Association Studies)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که در دسترس عموم قرار دارند، برای هر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trait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BMI)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قد،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WHR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fat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fat-free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(MSE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به دست آمد.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داده‌های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GWAS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trait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های </a:t>
            </a:r>
            <a:r>
              <a:rPr lang="fa-IR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آنتروپومتریک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قد و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WHR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از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GIANT </a:t>
            </a:r>
            <a:r>
              <a:rPr lang="en-US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(Genetic Investigation of Anthropometric Traits) 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با حجم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نمونه‌های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بزرگ اروپایی استخراج شد.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داده‌های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از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SSGAC </a:t>
            </a:r>
            <a:r>
              <a:rPr lang="en-US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(Social Science Genetic Association Consortium) 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به دست آمد. (هر واحد نشان دهنده 4/2 سال تحصیلی)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داده‌های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fat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fat-free mass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از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UK Biobank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به دست آمد.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GWAS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نهایی برای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روی ۹۵۶۱۹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شرکت‌کننده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با تبار اروپایی، شامل مردان و زنان، در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محدوده‌ی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سنی ۴۰ تا ۶۹ سال انجام شد.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43B9FD5B-EA75-AC91-D9FF-96F95D04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617"/>
            <a:ext cx="1055802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5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985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10EC79C-109D-EC36-B48A-2C5F898B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F27F66-7784-B7B0-93E6-A923E5586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048"/>
            <a:ext cx="9144000" cy="3975904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A5589B72-4CD0-93BA-D8E9-952B0461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617"/>
            <a:ext cx="1055802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6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82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8FFBDA-6D07-20C4-DDAA-197F525E0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1780F75D-9C3E-6F37-C917-2DE57412E41A}"/>
              </a:ext>
            </a:extLst>
          </p:cNvPr>
          <p:cNvSpPr txBox="1">
            <a:spLocks/>
          </p:cNvSpPr>
          <p:nvPr/>
        </p:nvSpPr>
        <p:spPr>
          <a:xfrm>
            <a:off x="1039906" y="0"/>
            <a:ext cx="7905621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800" dirty="0">
                <a:latin typeface="Times New Roman" panose="02020603050405020304" pitchFamily="18" charset="0"/>
                <a:cs typeface="B Titr" panose="00000700000000000000" pitchFamily="2" charset="-78"/>
              </a:rPr>
              <a:t>روش انتخاب ابزار های ژنتیکی</a:t>
            </a:r>
            <a:endParaRPr lang="fa-IR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B1A238-99FC-5AA1-2ED6-2419681F2115}"/>
              </a:ext>
            </a:extLst>
          </p:cNvPr>
          <p:cNvSpPr txBox="1"/>
          <p:nvPr/>
        </p:nvSpPr>
        <p:spPr>
          <a:xfrm>
            <a:off x="75414" y="876213"/>
            <a:ext cx="8993172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های با سطح معنی داری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P&lt;5×10</a:t>
            </a:r>
            <a:r>
              <a:rPr lang="en-US" sz="2400" baseline="30000" dirty="0">
                <a:latin typeface="Times New Roman" panose="02020603050405020304" pitchFamily="18" charset="0"/>
                <a:cs typeface="B Nazanin" panose="00000400000000000000" pitchFamily="2" charset="-78"/>
              </a:rPr>
              <a:t>-8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)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انتخاب و با معیارهای خاص فیلتر شدند: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نادیده گرفتن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های وابسته با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clumping</a:t>
            </a:r>
            <a:endParaRPr lang="fa-IR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برداشتن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پالیندروم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حذف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های که از لحاظ آماری به صورت معنی دار با پیامد مرتبط بودند،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حذف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های فاقد اطلاعات ضروری مانند </a:t>
            </a:r>
            <a:r>
              <a:rPr lang="el-GR" sz="2400" i="1" dirty="0">
                <a:latin typeface="Times New Roman" panose="02020603050405020304" pitchFamily="18" charset="0"/>
                <a:cs typeface="B Nazanin" panose="00000400000000000000" pitchFamily="2" charset="-78"/>
              </a:rPr>
              <a:t>β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</a:t>
            </a:r>
            <a:r>
              <a:rPr lang="en-US" sz="2400" i="1" dirty="0">
                <a:latin typeface="Times New Roman" panose="02020603050405020304" pitchFamily="18" charset="0"/>
                <a:cs typeface="B Nazanin" panose="00000400000000000000" pitchFamily="2" charset="-78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-value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مواجهه و پیامد.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در آنالیز‌های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UVMR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MVMR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از این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SNPs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به عنوان ابزارهای ژنتیکی برای ارزیابی رابطه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علیتی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استفاده شد.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139EB4C0-1B22-9ECD-05F6-CC993952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617"/>
            <a:ext cx="1055802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7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802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C1F972-A4E4-4A2F-9901-9D0DF5A2B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77492C19-88B1-4470-0CAC-CB4EC1C2FE5E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نتایج انتخاب ابزارهای ژنتیکی</a:t>
            </a:r>
            <a:endParaRPr lang="fa-IR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8FB30C-07EE-E716-3AB4-F0CA5FDDE826}"/>
              </a:ext>
            </a:extLst>
          </p:cNvPr>
          <p:cNvSpPr txBox="1"/>
          <p:nvPr/>
        </p:nvSpPr>
        <p:spPr>
          <a:xfrm>
            <a:off x="146370" y="1428452"/>
            <a:ext cx="8851259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پس از فیلتر دقیق،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 و </a:t>
            </a:r>
            <a:r>
              <a:rPr lang="en-US" sz="24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eQTL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-SNP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های مستقل و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معنی‌دار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به عنوان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استفاده شدند: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426/243 مرتبط با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902/618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مرتبط با قد، 275/194مرتبط با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WHR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 303/156 مرتبط با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  (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UVMR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532/301 مرتبط با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و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EA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روی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MSE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 511/362 مرتبط با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fat mass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fat-free mass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  (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MVMR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en-US" sz="2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آماره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F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شرطی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در هر گروه بیشتر از 10 بود: برآورد علی توسط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UVMR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  و 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MVMR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به دلیل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های ضعیف،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سوگیری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نخواهد داشت.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326E83AF-D6F0-5ADB-708F-869A114C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617"/>
            <a:ext cx="1055802" cy="365125"/>
          </a:xfrm>
        </p:spPr>
        <p:txBody>
          <a:bodyPr/>
          <a:lstStyle/>
          <a:p>
            <a:pPr rtl="1"/>
            <a:r>
              <a:rPr lang="fa-IR" sz="2400" dirty="0">
                <a:cs typeface="2  Nazanin" panose="00000400000000000000" pitchFamily="2" charset="-78"/>
              </a:rPr>
              <a:t> 8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037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8BA54A-8F3D-A05D-353C-1642B8F4A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3F8B5B80-CB81-9B36-5398-A8DD092C683D}"/>
              </a:ext>
            </a:extLst>
          </p:cNvPr>
          <p:cNvSpPr txBox="1">
            <a:spLocks/>
          </p:cNvSpPr>
          <p:nvPr/>
        </p:nvSpPr>
        <p:spPr>
          <a:xfrm>
            <a:off x="3307120" y="0"/>
            <a:ext cx="5638407" cy="753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روش </a:t>
            </a:r>
            <a:r>
              <a:rPr lang="en-US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UVMR</a:t>
            </a:r>
            <a:endParaRPr lang="fa-IR" sz="32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BCB6AF-32AA-EB99-D9B5-1CC44A6CC58F}"/>
              </a:ext>
            </a:extLst>
          </p:cNvPr>
          <p:cNvSpPr txBox="1"/>
          <p:nvPr/>
        </p:nvSpPr>
        <p:spPr>
          <a:xfrm>
            <a:off x="103694" y="828288"/>
            <a:ext cx="8936611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برای آنالیز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UVMR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سه فرضیه ضروری بود: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IVs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SNP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های منتخب)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باید با مواجهه ارتباط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معنی‌داری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داشته باشند.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باید مستقل از عوامل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مخدوش‌کننده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باشند.</a:t>
            </a:r>
          </a:p>
          <a:p>
            <a:pPr lvl="1"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باید فقط از طریق مواجهه و نه از طریق مسیرهای دیگر، بر پیامد تأثیر بگذارند.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بر اساس فرضیات فوق، هفت روش استنتاج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علّی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به کار گرفته شد (در برابر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سوگیری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ناشی از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(horizontal pleiotropy</a:t>
            </a:r>
            <a:endParaRPr lang="en-US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MR Egger، weighted median، IVW، weighted mode، simple mode،  MR-PRESSO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MR-PRESSO (outliers-corrected)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روش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IVW</a:t>
            </a:r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به عنوان روش اصلی برای برآورد </a:t>
            </a:r>
            <a:r>
              <a:rPr lang="fa-IR" sz="28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علیت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 در نظر گرفته شد.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3360F179-DE27-FB19-EF19-908A3EEDEC1B}"/>
              </a:ext>
            </a:extLst>
          </p:cNvPr>
          <p:cNvSpPr txBox="1">
            <a:spLocks/>
          </p:cNvSpPr>
          <p:nvPr/>
        </p:nvSpPr>
        <p:spPr>
          <a:xfrm>
            <a:off x="0" y="6481617"/>
            <a:ext cx="1055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400" dirty="0">
                <a:cs typeface="2  Nazanin" panose="00000400000000000000" pitchFamily="2" charset="-78"/>
              </a:rPr>
              <a:t> 9 از 33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9953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16c05727-aa75-4e4a-9b5f-8a80a1165891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4155</TotalTime>
  <Words>2772</Words>
  <Application>Microsoft Office PowerPoint</Application>
  <PresentationFormat>On-screen Show (4:3)</PresentationFormat>
  <Paragraphs>198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Causal association of obesity-related anthropometric traits with myopia and the mediating role of educational attainment: a Mendelian randomization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Causal association of obesity-related anthropometric traits with myopia and the mediating role of educational attainment: a Mendelian randomization study</dc:title>
  <dc:creator>Ibrahim Varjavand</dc:creator>
  <cp:lastModifiedBy>khosravi</cp:lastModifiedBy>
  <cp:revision>225</cp:revision>
  <dcterms:created xsi:type="dcterms:W3CDTF">2025-10-06T12:11:56Z</dcterms:created>
  <dcterms:modified xsi:type="dcterms:W3CDTF">2025-11-07T11:29:45Z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