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9" r:id="rId2"/>
    <p:sldMasterId id="2147483687" r:id="rId3"/>
  </p:sldMasterIdLst>
  <p:notesMasterIdLst>
    <p:notesMasterId r:id="rId35"/>
  </p:notesMasterIdLst>
  <p:sldIdLst>
    <p:sldId id="256" r:id="rId4"/>
    <p:sldId id="41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3" r:id="rId18"/>
    <p:sldId id="402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5" r:id="rId29"/>
    <p:sldId id="413" r:id="rId30"/>
    <p:sldId id="414" r:id="rId31"/>
    <p:sldId id="416" r:id="rId32"/>
    <p:sldId id="417" r:id="rId33"/>
    <p:sldId id="418" r:id="rId34"/>
  </p:sldIdLst>
  <p:sldSz cx="12192000" cy="6858000"/>
  <p:notesSz cx="6858000" cy="9144000"/>
  <p:embeddedFontLst>
    <p:embeddedFont>
      <p:font typeface="B Titr" pitchFamily="2" charset="-78"/>
      <p:bold r:id="rId36"/>
    </p:embeddedFont>
    <p:embeddedFont>
      <p:font typeface="Cambria Math" pitchFamily="18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B Nazanin" pitchFamily="2" charset="-78"/>
      <p:regular r:id="rId42"/>
      <p:bold r:id="rId43"/>
    </p:embeddedFont>
    <p:embeddedFont>
      <p:font typeface="Trebuchet MS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6501" autoAdjust="0"/>
  </p:normalViewPr>
  <p:slideViewPr>
    <p:cSldViewPr snapToGrid="0">
      <p:cViewPr varScale="1">
        <p:scale>
          <a:sx n="63" d="100"/>
          <a:sy n="63" d="100"/>
        </p:scale>
        <p:origin x="-8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09E311-1144-414D-92D0-994AE782B0AB}" type="datetimeFigureOut">
              <a:rPr lang="fa-IR" smtClean="0"/>
              <a:t>1447/05/17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DCCE85-3129-4BF9-AFAD-90D1CC847D1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264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939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برای تفاوت خطر و خطر نسبی</a:t>
            </a:r>
            <a:r>
              <a:rPr lang="fa-IR" baseline="0" dirty="0" smtClean="0"/>
              <a:t> متفاوت است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486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3600"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1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1" y="4394085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6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  <a:lvl2pPr algn="l" rtl="0">
              <a:defRPr>
                <a:solidFill>
                  <a:schemeClr val="tx2"/>
                </a:solidFill>
              </a:defRPr>
            </a:lvl2pPr>
            <a:lvl3pPr algn="l" rtl="0">
              <a:defRPr>
                <a:solidFill>
                  <a:schemeClr val="tx2"/>
                </a:solidFill>
              </a:defRPr>
            </a:lvl3pPr>
            <a:lvl4pPr algn="l" rtl="0">
              <a:defRPr>
                <a:solidFill>
                  <a:schemeClr val="tx2"/>
                </a:solidFill>
              </a:defRPr>
            </a:lvl4pPr>
            <a:lvl5pPr algn="l"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217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86" y="286994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2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50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5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0" y="753275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60" y="233691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5" y="3030054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54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99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2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7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80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1" y="2336878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2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4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6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9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09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4711662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5" y="609643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49" y="5169629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35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8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66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6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44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4000">
                <a:solidFill>
                  <a:schemeClr val="tx2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8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9" y="4711661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0" y="5300195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71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51" y="3022719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719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8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86" y="3022719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87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4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4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4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4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709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70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5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440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32" y="5372448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3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643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233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4" y="5936234"/>
            <a:ext cx="6126805" cy="365125"/>
          </a:xfrm>
        </p:spPr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81" y="5398679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49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1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1" y="4394085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25FF-A630-41CB-B2CD-1FDC3531938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71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  <a:lvl2pPr algn="l" rtl="0">
              <a:defRPr>
                <a:solidFill>
                  <a:schemeClr val="tx2"/>
                </a:solidFill>
              </a:defRPr>
            </a:lvl2pPr>
            <a:lvl3pPr algn="l" rtl="0">
              <a:defRPr>
                <a:solidFill>
                  <a:schemeClr val="tx2"/>
                </a:solidFill>
              </a:defRPr>
            </a:lvl3pPr>
            <a:lvl4pPr algn="l" rtl="0">
              <a:defRPr>
                <a:solidFill>
                  <a:schemeClr val="tx2"/>
                </a:solidFill>
              </a:defRPr>
            </a:lvl4pPr>
            <a:lvl5pPr algn="l"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9B8E-25EC-4964-B34D-178B18AA668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44475"/>
            <a:ext cx="6870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-19050"/>
            <a:ext cx="6524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104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217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14A-91B2-41E4-8968-6CC9D25EF97C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86" y="286994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50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5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061E-F5F5-4546-BB12-30481E9DDB3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53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0" y="753275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60" y="233691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5" y="3030054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54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7110-E87C-488E-BC0D-FFDA73C878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7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2262-BE5C-4CF8-8FAC-6C2639B4802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36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A94-2684-49C7-9D5E-2924E70CB8C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8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80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1" y="2336878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5A6-38A6-4E96-A3D4-BD6BB483859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20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4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6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9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318C-B32B-4FDE-BE06-7572319B3FA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45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4711662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5" y="609643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49" y="5169629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21BC-8C68-4F01-BDB9-B2E73226C01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35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62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9D0A-C284-4CC8-881E-F13C9AF9118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66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01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44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4000">
                <a:solidFill>
                  <a:schemeClr val="tx2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9" y="4711661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0" y="5300195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3A25-940E-47C6-8898-E1380BB3B33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42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51" y="3022719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719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8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86" y="3022719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E57-63BB-4C94-8C0B-8FB6B7D05E7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24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4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4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4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4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709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70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C01D-1CE8-407D-A3DF-C0906C2242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7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9A-E46F-442D-98A9-8990997657C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80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440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32" y="5372448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3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643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233"/>
            <a:ext cx="2743200" cy="365125"/>
          </a:xfrm>
        </p:spPr>
        <p:txBody>
          <a:bodyPr/>
          <a:lstStyle/>
          <a:p>
            <a:fld id="{9CC181E1-3D5B-4760-865E-B7A718F6FC2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4" y="5936234"/>
            <a:ext cx="6126805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81" y="5398679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32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4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23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86" y="753273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B Titr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4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939F-293D-47BB-8B1F-E17A5D12F1C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23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86" y="753273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0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B Titr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560" y="2733709"/>
            <a:ext cx="7284720" cy="1259171"/>
          </a:xfrm>
        </p:spPr>
        <p:txBody>
          <a:bodyPr/>
          <a:lstStyle/>
          <a:p>
            <a:pPr algn="l"/>
            <a:r>
              <a:rPr lang="en-US" sz="4000" b="1" dirty="0">
                <a:latin typeface="TimesNewRoman,Bold"/>
              </a:rPr>
              <a:t>Estimation and Inference for </a:t>
            </a:r>
            <a:r>
              <a:rPr lang="en-US" sz="4000" b="1" dirty="0" smtClean="0">
                <a:latin typeface="TimesNewRoman,Bold"/>
              </a:rPr>
              <a:t>Measures of Association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03405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220000"/>
              </a:lnSpc>
            </a:pPr>
            <a:r>
              <a:rPr lang="en-US" sz="2800" dirty="0" smtClean="0"/>
              <a:t>Chapter 7</a:t>
            </a:r>
          </a:p>
          <a:p>
            <a:pPr algn="l">
              <a:lnSpc>
                <a:spcPct val="220000"/>
              </a:lnSpc>
            </a:pPr>
            <a:r>
              <a:rPr lang="en-US" sz="2800" dirty="0" smtClean="0"/>
              <a:t>By</a:t>
            </a:r>
            <a:r>
              <a:rPr lang="en-US" sz="2800" dirty="0"/>
              <a:t>: </a:t>
            </a:r>
            <a:r>
              <a:rPr lang="en-US" sz="2800" dirty="0" err="1"/>
              <a:t>Dr</a:t>
            </a:r>
            <a:r>
              <a:rPr lang="en-US" sz="2800" dirty="0"/>
              <a:t> </a:t>
            </a:r>
            <a:r>
              <a:rPr lang="en-US" sz="2800" dirty="0" err="1" smtClean="0"/>
              <a:t>A.Khosravi</a:t>
            </a:r>
            <a:r>
              <a:rPr lang="en-US" sz="2800" dirty="0" smtClean="0"/>
              <a:t>, Epidemiologist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0" y="2985561"/>
            <a:ext cx="1112538" cy="1047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18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042160"/>
            <a:ext cx="9896236" cy="438912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accent6"/>
                </a:solidFill>
              </a:rPr>
              <a:t>میانگین</a:t>
            </a:r>
            <a:r>
              <a:rPr lang="fa-IR" dirty="0" smtClean="0"/>
              <a:t> نسبت شانس کمی بیشتر از مقدار واقعی است.</a:t>
            </a:r>
          </a:p>
          <a:p>
            <a:pPr algn="r" rtl="1"/>
            <a:r>
              <a:rPr lang="fa-IR" dirty="0" smtClean="0">
                <a:solidFill>
                  <a:schemeClr val="accent6"/>
                </a:solidFill>
              </a:rPr>
              <a:t>میانه</a:t>
            </a:r>
            <a:r>
              <a:rPr lang="fa-IR" dirty="0" smtClean="0"/>
              <a:t> با مقدار واقعی نسبت شانس در جمعیت برابر است.</a:t>
            </a:r>
          </a:p>
          <a:p>
            <a:pPr algn="r" rtl="1"/>
            <a:r>
              <a:rPr lang="fa-IR" dirty="0" smtClean="0"/>
              <a:t>یعنی؛ در نصف موارد نسبت شانس کمتر و در پنجاه درصد بقیه، نسبت شانس از یک بیشتر می‌شود.</a:t>
            </a:r>
          </a:p>
          <a:p>
            <a:pPr algn="r" rtl="1"/>
            <a:r>
              <a:rPr lang="fa-IR" dirty="0" smtClean="0"/>
              <a:t>برآورد میانگین </a:t>
            </a:r>
            <a:r>
              <a:rPr lang="en-US" sz="3200" dirty="0" smtClean="0"/>
              <a:t>OR</a:t>
            </a:r>
            <a:r>
              <a:rPr lang="fa-IR" sz="3200" dirty="0" smtClean="0"/>
              <a:t> </a:t>
            </a:r>
            <a:r>
              <a:rPr lang="fa-IR" dirty="0" smtClean="0"/>
              <a:t>دارای یک </a:t>
            </a:r>
            <a:r>
              <a:rPr lang="fa-IR" dirty="0" smtClean="0">
                <a:solidFill>
                  <a:schemeClr val="accent6"/>
                </a:solidFill>
              </a:rPr>
              <a:t>خطای آماری </a:t>
            </a:r>
            <a:r>
              <a:rPr lang="fa-IR" dirty="0" smtClean="0"/>
              <a:t>است که با </a:t>
            </a:r>
            <a:r>
              <a:rPr lang="fa-IR" dirty="0" smtClean="0">
                <a:solidFill>
                  <a:schemeClr val="accent6"/>
                </a:solidFill>
              </a:rPr>
              <a:t>افزایش حجم نمونه</a:t>
            </a:r>
            <a:r>
              <a:rPr lang="fa-IR" dirty="0" smtClean="0"/>
              <a:t> می‌توان آن‌ را کاهش داد.</a:t>
            </a:r>
          </a:p>
          <a:p>
            <a:pPr algn="r" rtl="1"/>
            <a:r>
              <a:rPr lang="fa-IR" dirty="0" smtClean="0"/>
              <a:t>اساس برآورد حدود اطمینان، استفاده از قوانین توزیع نرمال است. 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077699"/>
            <a:ext cx="5434013" cy="4338965"/>
          </a:xfrm>
        </p:spPr>
        <p:txBody>
          <a:bodyPr/>
          <a:lstStyle/>
          <a:p>
            <a:pPr algn="r" rtl="1"/>
            <a:r>
              <a:rPr lang="fa-IR" dirty="0" smtClean="0"/>
              <a:t>بهترین روش برای تبدیل این توزیع چوله به یک توزیع نرمال، استفاده از </a:t>
            </a:r>
            <a:r>
              <a:rPr lang="fa-IR" dirty="0" smtClean="0">
                <a:solidFill>
                  <a:schemeClr val="accent6"/>
                </a:solidFill>
              </a:rPr>
              <a:t>تبدیل لگاریتمی </a:t>
            </a:r>
            <a:r>
              <a:rPr lang="fa-IR" dirty="0" smtClean="0"/>
              <a:t>(برپایه 10) است.  (</a:t>
            </a:r>
            <a:r>
              <a:rPr lang="fa-IR" dirty="0" smtClean="0">
                <a:solidFill>
                  <a:schemeClr val="accent6"/>
                </a:solidFill>
              </a:rPr>
              <a:t>لگاریتم طبیعی </a:t>
            </a:r>
            <a:r>
              <a:rPr lang="en-US" dirty="0" err="1" smtClean="0">
                <a:solidFill>
                  <a:schemeClr val="accent6"/>
                </a:solidFill>
              </a:rPr>
              <a:t>ln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 smtClean="0"/>
              <a:t>با لگاریتم گرفتن، </a:t>
            </a:r>
            <a:r>
              <a:rPr lang="fa-IR" b="1" dirty="0" smtClean="0">
                <a:solidFill>
                  <a:schemeClr val="accent6"/>
                </a:solidFill>
              </a:rPr>
              <a:t>میانگین برابر 0/01- و میانه 0</a:t>
            </a:r>
            <a:r>
              <a:rPr lang="fa-IR" dirty="0" smtClean="0"/>
              <a:t> می‌شود.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53440" y="1097280"/>
            <a:ext cx="8839200" cy="980420"/>
            <a:chOff x="853440" y="1097280"/>
            <a:chExt cx="8839200" cy="98042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75360" y="1203960"/>
              <a:ext cx="8717280" cy="1524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75360" y="1097280"/>
              <a:ext cx="182880" cy="2438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73680" y="1097280"/>
              <a:ext cx="167640" cy="2438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3440" y="155448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12720" y="155448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33" y="1816090"/>
            <a:ext cx="6026467" cy="47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2179320"/>
            <a:ext cx="9776025" cy="4419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تغییرات توزیع نمونه‌گیری </a:t>
            </a:r>
            <a:r>
              <a:rPr lang="en-US" sz="3200" dirty="0" smtClean="0"/>
              <a:t>OR</a:t>
            </a:r>
            <a:r>
              <a:rPr lang="fa-IR" sz="3200" dirty="0" smtClean="0"/>
              <a:t> </a:t>
            </a:r>
            <a:r>
              <a:rPr lang="fa-IR" dirty="0" smtClean="0"/>
              <a:t>در صورت ثابت بودن حجم نمونه، </a:t>
            </a:r>
            <a:r>
              <a:rPr lang="fa-IR" dirty="0" smtClean="0">
                <a:solidFill>
                  <a:srgbClr val="FF0000"/>
                </a:solidFill>
              </a:rPr>
              <a:t>تحت تاثیر نوع مطالعه </a:t>
            </a:r>
            <a:r>
              <a:rPr lang="fa-IR" dirty="0" smtClean="0"/>
              <a:t>است. </a:t>
            </a:r>
          </a:p>
          <a:p>
            <a:pPr algn="r" rtl="1"/>
            <a:r>
              <a:rPr lang="fa-IR" dirty="0" smtClean="0"/>
              <a:t>مقایسه بین مطالعات زمانی‌که </a:t>
            </a:r>
            <a:r>
              <a:rPr lang="en-US" sz="3200" dirty="0" smtClean="0"/>
              <a:t>OR</a:t>
            </a:r>
            <a:r>
              <a:rPr lang="en-US" sz="3200" b="1" dirty="0" smtClean="0"/>
              <a:t>≠</a:t>
            </a:r>
            <a:r>
              <a:rPr lang="en-US" sz="3200" dirty="0" smtClean="0"/>
              <a:t>1</a:t>
            </a:r>
            <a:r>
              <a:rPr lang="fa-IR" dirty="0" smtClean="0"/>
              <a:t>، کار آسانی نیست.</a:t>
            </a:r>
          </a:p>
          <a:p>
            <a:pPr algn="r" rtl="1"/>
            <a:r>
              <a:rPr lang="fa-IR" dirty="0" smtClean="0"/>
              <a:t>مثلاً در مواردی‎که </a:t>
            </a:r>
            <a:r>
              <a:rPr lang="en-US" sz="3200" dirty="0" smtClean="0"/>
              <a:t>OR&gt;1</a:t>
            </a:r>
            <a:r>
              <a:rPr lang="fa-IR" dirty="0" smtClean="0"/>
              <a:t> است، بهتر است که تعداد </a:t>
            </a:r>
            <a:r>
              <a:rPr lang="fa-IR" dirty="0" smtClean="0">
                <a:solidFill>
                  <a:srgbClr val="FF0000"/>
                </a:solidFill>
              </a:rPr>
              <a:t>موارد مواجهه نیافته از مواجهه یافته </a:t>
            </a:r>
            <a:r>
              <a:rPr lang="fa-IR" dirty="0" smtClean="0"/>
              <a:t>در کوهورت و تعداد </a:t>
            </a:r>
            <a:r>
              <a:rPr lang="fa-IR" dirty="0" smtClean="0">
                <a:solidFill>
                  <a:srgbClr val="FF0000"/>
                </a:solidFill>
              </a:rPr>
              <a:t>کنترل‌ها نسبت به بیماران</a:t>
            </a:r>
            <a:r>
              <a:rPr lang="fa-IR" dirty="0" smtClean="0"/>
              <a:t> در مورد-شاهدی بیشتر باشد.</a:t>
            </a:r>
          </a:p>
          <a:p>
            <a:pPr algn="r" rtl="1"/>
            <a:r>
              <a:rPr lang="fa-IR" dirty="0" smtClean="0"/>
              <a:t>باعث کاهش </a:t>
            </a:r>
            <a:r>
              <a:rPr lang="fa-IR" dirty="0" smtClean="0">
                <a:solidFill>
                  <a:srgbClr val="FF0000"/>
                </a:solidFill>
              </a:rPr>
              <a:t>واریانس</a:t>
            </a:r>
            <a:r>
              <a:rPr lang="fa-IR" dirty="0" smtClean="0"/>
              <a:t> برآورد نسبت شانس می‌شود.</a:t>
            </a:r>
          </a:p>
          <a:p>
            <a:pPr algn="r" rtl="1"/>
            <a:r>
              <a:rPr lang="fa-IR" dirty="0" smtClean="0"/>
              <a:t>با توجه به نوع </a:t>
            </a:r>
            <a:r>
              <a:rPr lang="fa-IR" dirty="0" smtClean="0">
                <a:solidFill>
                  <a:srgbClr val="FF0000"/>
                </a:solidFill>
              </a:rPr>
              <a:t>اندازه اثر </a:t>
            </a:r>
            <a:r>
              <a:rPr lang="fa-IR" dirty="0" smtClean="0"/>
              <a:t>هم این توصیه ها متفاوت است.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NewRoman,BoldItalic"/>
              </a:rPr>
              <a:t>7.1.2 Confidence interval for the odds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4" y="2336872"/>
                <a:ext cx="10444876" cy="4002967"/>
              </a:xfrm>
            </p:spPr>
            <p:txBody>
              <a:bodyPr/>
              <a:lstStyle/>
              <a:p>
                <a:pPr algn="r" rtl="1"/>
                <a:r>
                  <a:rPr lang="fa-IR" dirty="0" smtClean="0"/>
                  <a:t>توزیع نمونه‌گیری </a:t>
                </a:r>
                <a14:m>
                  <m:oMath xmlns:m="http://schemas.openxmlformats.org/officeDocument/2006/math">
                    <m:r>
                      <a:rPr lang="fa-IR" sz="3200" b="0" i="0" smtClean="0">
                        <a:solidFill>
                          <a:srgbClr val="11111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111111"/>
                        </a:solidFill>
                        <a:latin typeface="Cambria Math"/>
                      </a:rPr>
                      <m:t>log</m:t>
                    </m:r>
                    <m:r>
                      <a:rPr lang="en-US" sz="3200" i="1">
                        <a:solidFill>
                          <a:srgbClr val="111111"/>
                        </a:solidFill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lang="en-US" sz="3200" i="1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  <m:t>𝑂𝑅</m:t>
                            </m:r>
                          </m:e>
                        </m:acc>
                      </m:e>
                    </m:d>
                    <m:r>
                      <a:rPr lang="en-US" sz="3200" i="1">
                        <a:solidFill>
                          <a:srgbClr val="11111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a-IR" dirty="0" smtClean="0"/>
                  <a:t> نسبت به توزیع نمونه‌گیری </a:t>
                </a:r>
                <a:r>
                  <a:rPr lang="en-US" sz="3200" dirty="0" smtClean="0"/>
                  <a:t>OR</a:t>
                </a:r>
                <a:r>
                  <a:rPr lang="fa-IR" sz="3200" dirty="0" smtClean="0"/>
                  <a:t> </a:t>
                </a:r>
                <a:r>
                  <a:rPr lang="fa-IR" dirty="0" smtClean="0">
                    <a:solidFill>
                      <a:srgbClr val="FF0000"/>
                    </a:solidFill>
                  </a:rPr>
                  <a:t>قرینه‌تر</a:t>
                </a:r>
                <a:r>
                  <a:rPr lang="fa-IR" dirty="0" smtClean="0"/>
                  <a:t> است و </a:t>
                </a:r>
                <a:r>
                  <a:rPr lang="fa-IR" dirty="0" smtClean="0">
                    <a:solidFill>
                      <a:srgbClr val="FF0000"/>
                    </a:solidFill>
                  </a:rPr>
                  <a:t>تقریبا نرمال</a:t>
                </a:r>
                <a:r>
                  <a:rPr lang="fa-IR" dirty="0" smtClean="0"/>
                  <a:t>.</a:t>
                </a:r>
              </a:p>
              <a:p>
                <a:pPr algn="r" rtl="1"/>
                <a:r>
                  <a:rPr lang="fa-IR" dirty="0" smtClean="0"/>
                  <a:t>هر چه تعداد نمونه بیشتر باشد، به </a:t>
                </a:r>
                <a:r>
                  <a:rPr lang="en-US" sz="3200" dirty="0" smtClean="0"/>
                  <a:t>log(OR)</a:t>
                </a:r>
                <a:r>
                  <a:rPr lang="fa-IR" dirty="0" smtClean="0"/>
                  <a:t> واقعی نزدیکتر است.</a:t>
                </a:r>
              </a:p>
              <a:p>
                <a:pPr algn="r" rtl="1"/>
                <a:r>
                  <a:rPr lang="fa-IR" dirty="0" smtClean="0"/>
                  <a:t>بنابراین در حجم نمونه بالا،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log</m:t>
                    </m:r>
                    <m:r>
                      <a:rPr lang="en-US" i="1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𝑂𝑅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OR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fa-IR" dirty="0" smtClean="0"/>
                  <a:t> دارای توزیع نرمال با </a:t>
                </a:r>
                <a:r>
                  <a:rPr lang="fa-IR" dirty="0" smtClean="0">
                    <a:solidFill>
                      <a:srgbClr val="FF0000"/>
                    </a:solidFill>
                  </a:rPr>
                  <a:t>میانگین صفر </a:t>
                </a:r>
                <a:r>
                  <a:rPr lang="fa-IR" dirty="0" smtClean="0"/>
                  <a:t>و واریانس </a:t>
                </a:r>
                <a:r>
                  <a:rPr lang="en-US" dirty="0" smtClean="0"/>
                  <a:t>v</a:t>
                </a:r>
                <a:r>
                  <a:rPr lang="fa-IR" dirty="0" smtClean="0"/>
                  <a:t> است.</a:t>
                </a:r>
              </a:p>
              <a:p>
                <a:pPr algn="r" rtl="1"/>
                <a:endParaRPr lang="fa-IR" dirty="0" smtClean="0"/>
              </a:p>
              <a:p>
                <a:pPr algn="r" rtl="1"/>
                <a:endParaRPr lang="fa-IR" dirty="0" smtClean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4" y="2336872"/>
                <a:ext cx="10444876" cy="4002967"/>
              </a:xfrm>
              <a:blipFill rotWithShape="1">
                <a:blip r:embed="rId2"/>
                <a:stretch>
                  <a:fillRect t="-3957" r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3" y="0"/>
            <a:ext cx="10077678" cy="183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6" y="1880235"/>
            <a:ext cx="9825037" cy="179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2840"/>
            <a:ext cx="10991965" cy="113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6" y="4965584"/>
            <a:ext cx="10750449" cy="169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مراحل محاسبه حدود اطمینان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216276" cy="385056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1- محاسبه نسبت شانس با استفاده از جدول</a:t>
            </a:r>
          </a:p>
          <a:p>
            <a:pPr algn="r" rtl="1"/>
            <a:r>
              <a:rPr lang="fa-IR" dirty="0" smtClean="0"/>
              <a:t>2- گرفتن لگاریتم از نسبت شانس</a:t>
            </a:r>
          </a:p>
          <a:p>
            <a:pPr algn="r" rtl="1"/>
            <a:r>
              <a:rPr lang="fa-IR" dirty="0" smtClean="0"/>
              <a:t>3- محاسبه واریانس </a:t>
            </a:r>
            <a:r>
              <a:rPr lang="en-US" dirty="0" err="1" smtClean="0"/>
              <a:t>ln</a:t>
            </a:r>
            <a:r>
              <a:rPr lang="en-US" dirty="0" smtClean="0"/>
              <a:t>(OR)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4- محاسبه فاکتور خطا (حاصلضرب 1/96 در جذر واریانس)</a:t>
            </a:r>
          </a:p>
          <a:p>
            <a:pPr algn="r" rtl="1"/>
            <a:r>
              <a:rPr lang="fa-IR" dirty="0" smtClean="0"/>
              <a:t>5- محاسبه حد بالا و پایین با اضافه و کم کردن فاکتور خطا از </a:t>
            </a:r>
            <a:r>
              <a:rPr lang="en-US" dirty="0" err="1" smtClean="0"/>
              <a:t>ln</a:t>
            </a:r>
            <a:r>
              <a:rPr lang="en-US" dirty="0" smtClean="0"/>
              <a:t>(OR)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6- تبدیل اکسپوننشیال حد بالا و حد پایین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53228"/>
            <a:ext cx="9906000" cy="1080938"/>
          </a:xfrm>
        </p:spPr>
        <p:txBody>
          <a:bodyPr/>
          <a:lstStyle/>
          <a:p>
            <a:r>
              <a:rPr lang="en-US" dirty="0"/>
              <a:t>7.1.3 Example—coffee drinking and pancreatic cancer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5" y="2031810"/>
            <a:ext cx="11571014" cy="45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9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5" y="426720"/>
            <a:ext cx="10017857" cy="58216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753228"/>
            <a:ext cx="9852225" cy="1080938"/>
          </a:xfrm>
        </p:spPr>
        <p:txBody>
          <a:bodyPr/>
          <a:lstStyle/>
          <a:p>
            <a:r>
              <a:rPr lang="en-US" dirty="0"/>
              <a:t>7.1.4 Small sample adjustments for estimators of the odds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44" y="2068570"/>
            <a:ext cx="5424136" cy="170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" y="3931920"/>
            <a:ext cx="1008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tx2"/>
                </a:solidFill>
              </a:rPr>
              <a:t>برای اصلاح نااریبی در برآورد نسبت شانس به هر خانه عدد 1 اضافه می شود</a:t>
            </a:r>
          </a:p>
          <a:p>
            <a:pPr algn="r" rtl="1"/>
            <a:r>
              <a:rPr lang="fa-IR" sz="3200" dirty="0" smtClean="0">
                <a:solidFill>
                  <a:schemeClr val="tx2"/>
                </a:solidFill>
              </a:rPr>
              <a:t>زمانیکه </a:t>
            </a:r>
            <a:r>
              <a:rPr lang="en-US" sz="3200" dirty="0" smtClean="0">
                <a:solidFill>
                  <a:schemeClr val="tx2"/>
                </a:solidFill>
              </a:rPr>
              <a:t>OR&lt;1</a:t>
            </a:r>
            <a:r>
              <a:rPr lang="fa-IR" sz="3200" dirty="0" smtClean="0">
                <a:solidFill>
                  <a:schemeClr val="tx2"/>
                </a:solidFill>
              </a:rPr>
              <a:t> است، از فرمول عکس فرمول قبلی استفاده می شود که عکس نسبت شانس برآورد می شود.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82" y="5109209"/>
            <a:ext cx="4285297" cy="100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9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94" y="2204145"/>
            <a:ext cx="6353926" cy="181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3" y="4016692"/>
            <a:ext cx="11214157" cy="151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8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یادداشت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3"/>
            <a:ext cx="10524488" cy="398204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محتوای اسلایدها براساس متن کتاب روشهای آماری در اپیدمیولوژی- جول- برای تدریس دانشجویان ارشد اپیدمیولوژی دانشگاه علوم پزشکی شاهرود تهیه شده و استفاده از آن برای عموم دانشجویان و همکاران بلامانع است.</a:t>
            </a:r>
          </a:p>
          <a:p>
            <a:pPr algn="r" rtl="1"/>
            <a:r>
              <a:rPr lang="fa-IR" dirty="0" smtClean="0"/>
              <a:t>لطفا در صورت نیاز به ویرایش و اصلاح از طریق ایمیل اطلاع رسانی شود.</a:t>
            </a:r>
          </a:p>
          <a:p>
            <a:pPr algn="r" rtl="1"/>
            <a:r>
              <a:rPr lang="fa-IR" dirty="0" smtClean="0"/>
              <a:t>باتشکر – دکتراحمد خسروی- دانشگاه علوم پزشکی شاهرود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 The relative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9" y="2076930"/>
            <a:ext cx="4138612" cy="185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31366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>
              <a:solidFill>
                <a:schemeClr val="tx2"/>
              </a:solidFill>
              <a:latin typeface="Times New Roman"/>
            </a:endParaRPr>
          </a:p>
          <a:p>
            <a:endParaRPr lang="en-US" sz="2400" dirty="0">
              <a:solidFill>
                <a:schemeClr val="tx2"/>
              </a:solidFill>
              <a:latin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8" y="3946208"/>
            <a:ext cx="10084622" cy="138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8432"/>
            <a:ext cx="6004560" cy="168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38" y="2598433"/>
            <a:ext cx="5754542" cy="180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7" y="4215953"/>
            <a:ext cx="6320382" cy="151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"/>
            <a:ext cx="10500360" cy="245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08" y="4072204"/>
            <a:ext cx="4953952" cy="149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5568184"/>
            <a:ext cx="6234111" cy="128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5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3228"/>
            <a:ext cx="9875520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is </a:t>
            </a:r>
            <a:r>
              <a:rPr lang="en-US" dirty="0"/>
              <a:t>approximately </a:t>
            </a:r>
            <a:r>
              <a:rPr lang="en-US" dirty="0" smtClean="0"/>
              <a:t>a standard Normal</a:t>
            </a:r>
            <a:br>
              <a:rPr lang="en-US" dirty="0" smtClean="0"/>
            </a:br>
            <a:r>
              <a:rPr lang="en-US" i="1" dirty="0" err="1" smtClean="0"/>
              <a:t>z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 </a:t>
            </a:r>
            <a:r>
              <a:rPr lang="en-US" dirty="0"/>
              <a:t>is the (</a:t>
            </a:r>
            <a:r>
              <a:rPr lang="en-US" dirty="0" smtClean="0"/>
              <a:t>1-a/2)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percentile of the standard 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0" y="2107958"/>
            <a:ext cx="9173360" cy="144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" y="3525203"/>
            <a:ext cx="8746808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9192" y="5202607"/>
            <a:ext cx="10362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method is applicable </a:t>
            </a:r>
            <a:r>
              <a:rPr lang="en-US" sz="3200" dirty="0">
                <a:solidFill>
                  <a:srgbClr val="FF0000"/>
                </a:solidFill>
              </a:rPr>
              <a:t>to data arising from a population-based or a cohort design</a:t>
            </a:r>
          </a:p>
        </p:txBody>
      </p:sp>
    </p:spTree>
    <p:extLst>
      <p:ext uri="{BB962C8B-B14F-4D97-AF65-F5344CB8AC3E}">
        <p14:creationId xmlns:p14="http://schemas.microsoft.com/office/powerpoint/2010/main" val="31726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sample </a:t>
            </a:r>
            <a:r>
              <a:rPr lang="en-US" dirty="0"/>
              <a:t>adjustment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86" y="2426682"/>
            <a:ext cx="6099854" cy="19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5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7.2.1 Example—coronary heart disease in the Western Collaborative </a:t>
            </a:r>
            <a:r>
              <a:rPr lang="en-US" dirty="0" smtClean="0"/>
              <a:t>Group Study</a:t>
            </a:r>
            <a:br>
              <a:rPr lang="en-US" dirty="0" smtClean="0"/>
            </a:br>
            <a:r>
              <a:rPr lang="en-US" dirty="0" smtClean="0"/>
              <a:t>A population based follow-up study (cohort)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5" y="2331720"/>
            <a:ext cx="11472516" cy="41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9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00" y="167640"/>
            <a:ext cx="12190520" cy="66638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7.3 The excess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27" y="2074885"/>
            <a:ext cx="4067793" cy="163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" y="4672876"/>
            <a:ext cx="1059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tx2"/>
                </a:solidFill>
              </a:rPr>
              <a:t>توزیع نمونه‌گیری </a:t>
            </a:r>
            <a:r>
              <a:rPr lang="fa-IR" sz="3200" dirty="0" smtClean="0">
                <a:solidFill>
                  <a:schemeClr val="accent6"/>
                </a:solidFill>
              </a:rPr>
              <a:t>خطر اضافه </a:t>
            </a:r>
            <a:r>
              <a:rPr lang="fa-IR" sz="3200" dirty="0" smtClean="0">
                <a:solidFill>
                  <a:schemeClr val="tx2"/>
                </a:solidFill>
              </a:rPr>
              <a:t>برخلاف نسبت شانس و خطر نسبی، </a:t>
            </a:r>
            <a:r>
              <a:rPr lang="fa-IR" sz="3200" dirty="0" smtClean="0">
                <a:solidFill>
                  <a:schemeClr val="accent6"/>
                </a:solidFill>
              </a:rPr>
              <a:t>چوله</a:t>
            </a:r>
            <a:r>
              <a:rPr lang="fa-IR" sz="3200" dirty="0" smtClean="0">
                <a:solidFill>
                  <a:schemeClr val="tx2"/>
                </a:solidFill>
              </a:rPr>
              <a:t> نیست.</a:t>
            </a:r>
          </a:p>
          <a:p>
            <a:pPr algn="r" rtl="1"/>
            <a:r>
              <a:rPr lang="fa-IR" sz="3200" dirty="0" smtClean="0">
                <a:solidFill>
                  <a:schemeClr val="tx2"/>
                </a:solidFill>
              </a:rPr>
              <a:t>بنابراین واریانس خطر اضافه را می‌توان به‌صورت مستقیم از واریانس این دو نسبت محاسبه نمود.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8" y="3870960"/>
            <a:ext cx="10173176" cy="6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NewRoman"/>
              </a:rPr>
              <a:t>two-sided </a:t>
            </a:r>
            <a:r>
              <a:rPr lang="en-US" dirty="0" smtClean="0">
                <a:latin typeface="TimesNewRoman"/>
              </a:rPr>
              <a:t>100(1</a:t>
            </a:r>
            <a:r>
              <a:rPr lang="en-US" dirty="0" smtClean="0">
                <a:latin typeface="Times-Roman"/>
              </a:rPr>
              <a:t>-</a:t>
            </a:r>
            <a:r>
              <a:rPr lang="el-GR" dirty="0" smtClean="0">
                <a:latin typeface="Trebuchet MS"/>
              </a:rPr>
              <a:t>α</a:t>
            </a:r>
            <a:r>
              <a:rPr lang="en-US" dirty="0" smtClean="0">
                <a:latin typeface="TimesNewRoman"/>
              </a:rPr>
              <a:t>)% </a:t>
            </a:r>
            <a:r>
              <a:rPr lang="en-US" dirty="0">
                <a:latin typeface="TimesNewRoman"/>
              </a:rPr>
              <a:t>confidence limits for </a:t>
            </a:r>
            <a:r>
              <a:rPr lang="en-US" i="1" dirty="0">
                <a:latin typeface="TimesNewRoman,Italic"/>
              </a:rPr>
              <a:t>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1" y="2247636"/>
            <a:ext cx="6287859" cy="144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83" y="3825240"/>
            <a:ext cx="62436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2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The </a:t>
            </a:r>
            <a:r>
              <a:rPr lang="en-US" dirty="0" smtClean="0"/>
              <a:t>[population] attributable risk [proportion]-PAF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4" y="2042160"/>
                <a:ext cx="10841116" cy="46482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111111"/>
                        </a:solidFill>
                        <a:latin typeface="Cambria Math"/>
                        <a:ea typeface="Calibri"/>
                        <a:cs typeface="Arial"/>
                      </a:rPr>
                      <m:t>PAF</m:t>
                    </m:r>
                    <m:r>
                      <a:rPr lang="en-US">
                        <a:solidFill>
                          <a:srgbClr val="111111"/>
                        </a:solidFill>
                        <a:latin typeface="Cambria Math"/>
                        <a:ea typeface="Calibri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e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RR</m:t>
                            </m:r>
                            <m: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−</m:t>
                            </m:r>
                            <m:r>
                              <a:rPr lang="en-US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1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e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RR</m:t>
                            </m:r>
                            <m: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−</m:t>
                            </m:r>
                            <m:r>
                              <a:rPr lang="en-US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1</m:t>
                            </m:r>
                          </m:e>
                        </m:d>
                        <m:r>
                          <a:rPr lang="en-US">
                            <a:solidFill>
                              <a:srgbClr val="111111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+</m:t>
                        </m:r>
                        <m:r>
                          <a:rPr lang="en-US">
                            <a:solidFill>
                              <a:srgbClr val="111111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1</m:t>
                        </m:r>
                      </m:den>
                    </m:f>
                  </m:oMath>
                </a14:m>
                <a:endParaRPr lang="en-US" i="1" dirty="0" smtClean="0">
                  <a:solidFill>
                    <a:srgbClr val="111111"/>
                  </a:solidFill>
                  <a:latin typeface="Cambria Math"/>
                  <a:ea typeface="Calibri"/>
                  <a:cs typeface="Arial"/>
                </a:endParaRPr>
              </a:p>
              <a:p>
                <a:endParaRPr lang="en-US" b="0" i="0" dirty="0" smtClean="0">
                  <a:solidFill>
                    <a:srgbClr val="111111"/>
                  </a:solidFill>
                  <a:latin typeface="Cambria Math"/>
                  <a:ea typeface="Calibri"/>
                  <a:cs typeface="Arial"/>
                </a:endParaRPr>
              </a:p>
              <a:p>
                <a:r>
                  <a:rPr lang="en-US" dirty="0" smtClean="0">
                    <a:latin typeface="Times New Roman"/>
                    <a:ea typeface="Calibri"/>
                  </a:rPr>
                  <a:t>PAF </a:t>
                </a:r>
                <a:r>
                  <a:rPr lang="en-US" dirty="0">
                    <a:latin typeface="Times New Roman"/>
                    <a:ea typeface="Calibri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libri"/>
                                <a:cs typeface="Times New Roman"/>
                              </a:rPr>
                              <m:t>𝑅𝑅</m:t>
                            </m:r>
                            <m:r>
                              <a:rPr lang="en-US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  <a:ea typeface="Calibri"/>
                            <a:cs typeface="Times New Roman"/>
                          </a:rPr>
                          <m:t>𝑅𝑅</m:t>
                        </m:r>
                      </m:den>
                    </m:f>
                    <m:r>
                      <a:rPr lang="en-US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4" y="2042160"/>
                <a:ext cx="10841116" cy="4648200"/>
              </a:xfrm>
              <a:blipFill rotWithShape="1">
                <a:blip r:embed="rId2"/>
                <a:stretch>
                  <a:fillRect l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014538"/>
            <a:ext cx="10324147" cy="66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2804160"/>
            <a:ext cx="7498081" cy="370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3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 خطر منتسب جمعیت </a:t>
            </a:r>
            <a:r>
              <a:rPr lang="en-US" dirty="0" smtClean="0"/>
              <a:t>PAF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در </a:t>
            </a:r>
            <a:r>
              <a:rPr lang="fa-IR" dirty="0" smtClean="0"/>
              <a:t>صورتی‌که داده‌ها </a:t>
            </a:r>
            <a:r>
              <a:rPr lang="fa-IR" dirty="0"/>
              <a:t>بدون </a:t>
            </a:r>
            <a:r>
              <a:rPr lang="fa-IR" dirty="0" smtClean="0"/>
              <a:t>مخدوش‌شدگی </a:t>
            </a:r>
            <a:r>
              <a:rPr lang="fa-IR" dirty="0"/>
              <a:t>باشند، دو تا فرمول نتیجه یکسانی دارند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توزیع نمونه گیری خطرمنتسب جمعیت نیز چوله است. </a:t>
            </a:r>
          </a:p>
          <a:p>
            <a:pPr algn="r" rtl="1"/>
            <a:r>
              <a:rPr lang="fa-IR" dirty="0" smtClean="0"/>
              <a:t>کشیدگی توزیع به سمت چپ است. برخلاف دو شاخص قبلی.</a:t>
            </a:r>
          </a:p>
          <a:p>
            <a:pPr algn="r" rt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03" y="4702493"/>
            <a:ext cx="6990397" cy="164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383916" cy="42163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  <a:latin typeface="TimesNewRoman"/>
              </a:rPr>
              <a:t>Chapter 6</a:t>
            </a:r>
            <a:r>
              <a:rPr lang="en-US" dirty="0" smtClean="0">
                <a:latin typeface="TimesNewRoman"/>
              </a:rPr>
              <a:t>: Assessment of </a:t>
            </a:r>
            <a:r>
              <a:rPr lang="en-US" dirty="0">
                <a:latin typeface="TimesNewRoman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NewRoman"/>
              </a:rPr>
              <a:t>independence</a:t>
            </a:r>
            <a:r>
              <a:rPr lang="en-US" dirty="0">
                <a:latin typeface="TimesNewRoman"/>
              </a:rPr>
              <a:t> or </a:t>
            </a:r>
            <a:r>
              <a:rPr lang="en-US" dirty="0" smtClean="0">
                <a:latin typeface="TimesNewRoman"/>
              </a:rPr>
              <a:t>non-independence </a:t>
            </a:r>
            <a:r>
              <a:rPr lang="en-US" dirty="0">
                <a:latin typeface="TimesNewRoman"/>
              </a:rPr>
              <a:t>of an </a:t>
            </a:r>
            <a:r>
              <a:rPr lang="en-US" dirty="0">
                <a:solidFill>
                  <a:srgbClr val="FF0000"/>
                </a:solidFill>
                <a:latin typeface="TimesNewRoman"/>
              </a:rPr>
              <a:t>exposure</a:t>
            </a:r>
            <a:r>
              <a:rPr lang="en-US" dirty="0">
                <a:latin typeface="TimesNewRoman"/>
              </a:rPr>
              <a:t> </a:t>
            </a:r>
            <a:r>
              <a:rPr lang="en-US" dirty="0" smtClean="0">
                <a:latin typeface="TimesNewRoman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NewRoman"/>
              </a:rPr>
              <a:t>disease</a:t>
            </a:r>
            <a:r>
              <a:rPr lang="en-US" dirty="0" smtClean="0">
                <a:latin typeface="TimesNew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  <a:latin typeface="TimesNewRoman"/>
              </a:rPr>
              <a:t>Chapter 7</a:t>
            </a:r>
            <a:r>
              <a:rPr lang="en-US" dirty="0">
                <a:latin typeface="TimesNewRoman"/>
              </a:rPr>
              <a:t>: estimation of the </a:t>
            </a:r>
            <a:r>
              <a:rPr lang="en-US" dirty="0">
                <a:solidFill>
                  <a:srgbClr val="FF0000"/>
                </a:solidFill>
                <a:latin typeface="TimesNewRoman"/>
              </a:rPr>
              <a:t>measures of </a:t>
            </a:r>
            <a:r>
              <a:rPr lang="en-US" dirty="0" smtClean="0">
                <a:solidFill>
                  <a:srgbClr val="FF0000"/>
                </a:solidFill>
                <a:latin typeface="TimesNewRoman"/>
              </a:rPr>
              <a:t>association</a:t>
            </a:r>
            <a:r>
              <a:rPr lang="en-US" dirty="0" smtClean="0">
                <a:latin typeface="TimesNewRoman"/>
              </a:rPr>
              <a:t> and determination </a:t>
            </a:r>
            <a:r>
              <a:rPr lang="en-US" dirty="0">
                <a:latin typeface="TimesNewRoman"/>
              </a:rPr>
              <a:t>of the level of </a:t>
            </a:r>
            <a:r>
              <a:rPr lang="en-US" dirty="0">
                <a:solidFill>
                  <a:srgbClr val="FF0000"/>
                </a:solidFill>
                <a:latin typeface="TimesNewRoman"/>
              </a:rPr>
              <a:t>uncertainty</a:t>
            </a:r>
            <a:r>
              <a:rPr lang="en-US" dirty="0">
                <a:latin typeface="TimesNewRoman"/>
              </a:rPr>
              <a:t> associated with proposed </a:t>
            </a:r>
            <a:r>
              <a:rPr lang="en-US" dirty="0" smtClean="0">
                <a:latin typeface="TimesNewRoman"/>
              </a:rPr>
              <a:t>estimators.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46344"/>
            <a:ext cx="10256520" cy="31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" y="3505200"/>
            <a:ext cx="11612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RR= 2.22, </a:t>
            </a:r>
            <a:r>
              <a:rPr lang="en-US" sz="4000" dirty="0" err="1" smtClean="0">
                <a:solidFill>
                  <a:schemeClr val="accent6"/>
                </a:solidFill>
              </a:rPr>
              <a:t>P</a:t>
            </a:r>
            <a:r>
              <a:rPr lang="en-US" sz="4000" baseline="-25000" dirty="0" err="1" smtClean="0">
                <a:solidFill>
                  <a:schemeClr val="accent6"/>
                </a:solidFill>
              </a:rPr>
              <a:t>e</a:t>
            </a:r>
            <a:r>
              <a:rPr lang="en-US" sz="4000" dirty="0" smtClean="0">
                <a:solidFill>
                  <a:schemeClr val="accent6"/>
                </a:solidFill>
              </a:rPr>
              <a:t>=1589/3154=0.504 , P</a:t>
            </a:r>
            <a:r>
              <a:rPr lang="en-US" sz="4000" baseline="-25000" dirty="0" smtClean="0">
                <a:solidFill>
                  <a:schemeClr val="accent6"/>
                </a:solidFill>
              </a:rPr>
              <a:t>c</a:t>
            </a:r>
            <a:r>
              <a:rPr lang="en-US" sz="4000" dirty="0" smtClean="0">
                <a:solidFill>
                  <a:schemeClr val="accent6"/>
                </a:solidFill>
              </a:rPr>
              <a:t>=178/257=0.69</a:t>
            </a:r>
          </a:p>
          <a:p>
            <a:r>
              <a:rPr lang="en-US" sz="4000" dirty="0" smtClean="0">
                <a:solidFill>
                  <a:schemeClr val="accent6"/>
                </a:solidFill>
              </a:rPr>
              <a:t>PAF</a:t>
            </a:r>
            <a:r>
              <a:rPr lang="en-US" sz="4000" baseline="-25000" dirty="0" smtClean="0">
                <a:solidFill>
                  <a:schemeClr val="accent6"/>
                </a:solidFill>
              </a:rPr>
              <a:t>M</a:t>
            </a:r>
            <a:r>
              <a:rPr lang="en-US" sz="4000" dirty="0" smtClean="0">
                <a:solidFill>
                  <a:schemeClr val="accent6"/>
                </a:solidFill>
              </a:rPr>
              <a:t>=0.69*((2.22-1)/2.22)=0.38</a:t>
            </a:r>
          </a:p>
          <a:p>
            <a:r>
              <a:rPr lang="en-US" sz="4000" dirty="0" err="1" smtClean="0">
                <a:solidFill>
                  <a:schemeClr val="accent6"/>
                </a:solidFill>
              </a:rPr>
              <a:t>PAF</a:t>
            </a:r>
            <a:r>
              <a:rPr lang="en-US" sz="4000" baseline="-25000" dirty="0" err="1" smtClean="0">
                <a:solidFill>
                  <a:schemeClr val="accent6"/>
                </a:solidFill>
              </a:rPr>
              <a:t>l</a:t>
            </a:r>
            <a:r>
              <a:rPr lang="en-US" sz="4000" dirty="0" smtClean="0">
                <a:solidFill>
                  <a:schemeClr val="accent6"/>
                </a:solidFill>
              </a:rPr>
              <a:t>= (0.504*(2,22-1))/(0.504*(2.22-1)+1)=0.38</a:t>
            </a:r>
          </a:p>
          <a:p>
            <a:endParaRPr lang="en-US" sz="4000" dirty="0" smtClean="0">
              <a:solidFill>
                <a:schemeClr val="accent6"/>
              </a:solidFill>
            </a:endParaRPr>
          </a:p>
          <a:p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PAF for case control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111111"/>
                    </a:solidFill>
                    <a:latin typeface="Times New Roman"/>
                    <a:ea typeface="Calibri"/>
                  </a:rPr>
                  <a:t>PAF </a:t>
                </a:r>
                <a:r>
                  <a:rPr lang="en-US" dirty="0">
                    <a:solidFill>
                      <a:srgbClr val="111111"/>
                    </a:solidFill>
                    <a:latin typeface="Times New Roman"/>
                    <a:ea typeface="Calibri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𝑅𝑅</m:t>
                            </m:r>
                            <m: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𝑅𝑅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111111"/>
                    </a:solidFill>
                    <a:latin typeface="Times New Roman"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𝑎𝑑</m:t>
                        </m:r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𝑏𝑐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𝑐</m:t>
                        </m:r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)(</m:t>
                        </m:r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𝑐</m:t>
                        </m:r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111111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endParaRPr lang="en-US" dirty="0" smtClean="0">
                  <a:solidFill>
                    <a:srgbClr val="111111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dirty="0">
                    <a:latin typeface="Times New Roman"/>
                    <a:ea typeface="Calibri"/>
                  </a:rPr>
                  <a:t>PAF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𝑂𝑅</m:t>
                            </m:r>
                            <m:r>
                              <a:rPr lang="en-US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ea typeface="Calibri"/>
                            <a:cs typeface="Times New Roman"/>
                          </a:rPr>
                          <m:t>𝑂𝑅</m:t>
                        </m:r>
                      </m:den>
                    </m:f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𝑎𝑑</m:t>
                        </m:r>
                        <m: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𝑏𝑐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𝑐</m:t>
                        </m:r>
                        <m: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)</m:t>
                        </m:r>
                        <m: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rgbClr val="111111"/>
                            </a:solidFill>
                            <a:latin typeface="Cambria Math"/>
                            <a:cs typeface="Times New Roman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6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23" y="5038724"/>
            <a:ext cx="8666797" cy="143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8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NewRoman"/>
              </a:rPr>
              <a:t>For both population-based and cohort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2323"/>
                </a:solidFill>
              </a:rPr>
              <a:t>Odds Ratio</a:t>
            </a:r>
            <a:r>
              <a:rPr lang="en-US" dirty="0">
                <a:solidFill>
                  <a:srgbClr val="111111"/>
                </a:solidFill>
              </a:rPr>
              <a:t>= [</a:t>
            </a:r>
            <a:r>
              <a:rPr lang="en-US" dirty="0" smtClean="0">
                <a:solidFill>
                  <a:srgbClr val="111111"/>
                </a:solidFill>
              </a:rPr>
              <a:t>P(D|E)]/[P(</a:t>
            </a:r>
            <a:r>
              <a:rPr lang="en-US" dirty="0" err="1" smtClean="0">
                <a:solidFill>
                  <a:srgbClr val="111111"/>
                </a:solidFill>
              </a:rPr>
              <a:t>notD|E</a:t>
            </a:r>
            <a:r>
              <a:rPr lang="en-US" dirty="0" smtClean="0">
                <a:solidFill>
                  <a:srgbClr val="111111"/>
                </a:solidFill>
              </a:rPr>
              <a:t>)]/[P(</a:t>
            </a:r>
            <a:r>
              <a:rPr lang="en-US" dirty="0" err="1" smtClean="0">
                <a:solidFill>
                  <a:srgbClr val="111111"/>
                </a:solidFill>
              </a:rPr>
              <a:t>D|not</a:t>
            </a:r>
            <a:r>
              <a:rPr lang="en-US" dirty="0" smtClean="0">
                <a:solidFill>
                  <a:srgbClr val="111111"/>
                </a:solidFill>
              </a:rPr>
              <a:t> E)]/[</a:t>
            </a:r>
            <a:r>
              <a:rPr lang="en-US" dirty="0">
                <a:solidFill>
                  <a:srgbClr val="111111"/>
                </a:solidFill>
              </a:rPr>
              <a:t>P(not </a:t>
            </a:r>
            <a:r>
              <a:rPr lang="en-US" dirty="0" err="1" smtClean="0">
                <a:solidFill>
                  <a:srgbClr val="111111"/>
                </a:solidFill>
              </a:rPr>
              <a:t>D|not</a:t>
            </a:r>
            <a:r>
              <a:rPr lang="en-US" dirty="0" smtClean="0">
                <a:solidFill>
                  <a:srgbClr val="111111"/>
                </a:solidFill>
              </a:rPr>
              <a:t> E)].</a:t>
            </a:r>
          </a:p>
          <a:p>
            <a:pPr lvl="0"/>
            <a:endParaRPr lang="en-US" dirty="0">
              <a:solidFill>
                <a:srgbClr val="11111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3" y="3590925"/>
            <a:ext cx="7832407" cy="28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control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011680"/>
            <a:ext cx="9613861" cy="4572000"/>
          </a:xfrm>
        </p:spPr>
        <p:txBody>
          <a:bodyPr/>
          <a:lstStyle/>
          <a:p>
            <a:r>
              <a:rPr lang="en-US" dirty="0"/>
              <a:t>conditional probabilities that condition on disease </a:t>
            </a:r>
            <a:r>
              <a:rPr lang="en-US" dirty="0" smtClean="0"/>
              <a:t>status.</a:t>
            </a:r>
          </a:p>
          <a:p>
            <a:pPr lvl="0"/>
            <a:r>
              <a:rPr lang="en-US" dirty="0">
                <a:solidFill>
                  <a:srgbClr val="FF2323"/>
                </a:solidFill>
              </a:rPr>
              <a:t>Odds Ratio</a:t>
            </a:r>
            <a:r>
              <a:rPr lang="en-US" dirty="0">
                <a:solidFill>
                  <a:srgbClr val="111111"/>
                </a:solidFill>
              </a:rPr>
              <a:t>= [P(E|D)]/[P(</a:t>
            </a:r>
            <a:r>
              <a:rPr lang="en-US" dirty="0" err="1">
                <a:solidFill>
                  <a:srgbClr val="111111"/>
                </a:solidFill>
              </a:rPr>
              <a:t>notE|D</a:t>
            </a:r>
            <a:r>
              <a:rPr lang="en-US" dirty="0">
                <a:solidFill>
                  <a:srgbClr val="111111"/>
                </a:solidFill>
              </a:rPr>
              <a:t>)]/[P(</a:t>
            </a:r>
            <a:r>
              <a:rPr lang="en-US" dirty="0" err="1">
                <a:solidFill>
                  <a:srgbClr val="111111"/>
                </a:solidFill>
              </a:rPr>
              <a:t>E|not</a:t>
            </a:r>
            <a:r>
              <a:rPr lang="en-US" dirty="0">
                <a:solidFill>
                  <a:srgbClr val="111111"/>
                </a:solidFill>
              </a:rPr>
              <a:t> D)]/[P(not </a:t>
            </a:r>
            <a:r>
              <a:rPr lang="en-US" dirty="0" err="1">
                <a:solidFill>
                  <a:srgbClr val="111111"/>
                </a:solidFill>
              </a:rPr>
              <a:t>E|not</a:t>
            </a:r>
            <a:r>
              <a:rPr lang="en-US" dirty="0">
                <a:solidFill>
                  <a:srgbClr val="111111"/>
                </a:solidFill>
              </a:rPr>
              <a:t> D)].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05" y="3826193"/>
            <a:ext cx="6536055" cy="253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5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بنابراین محاسبه نسبت شانس به طرح مطالعه بستگی ندارد، بلکه تفسیر آن در مطالعات مختلف فرق می‌کند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8" y="2042134"/>
            <a:ext cx="11379506" cy="463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0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7.1.1 Sampling distribution of the odds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087880"/>
            <a:ext cx="10551556" cy="432816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یک مطالعه </a:t>
            </a:r>
            <a:r>
              <a:rPr lang="fa-IR" b="1" dirty="0" smtClean="0">
                <a:solidFill>
                  <a:schemeClr val="accent1"/>
                </a:solidFill>
              </a:rPr>
              <a:t>کوهورت</a:t>
            </a:r>
            <a:r>
              <a:rPr lang="fa-IR" dirty="0" smtClean="0"/>
              <a:t> با </a:t>
            </a:r>
            <a:r>
              <a:rPr lang="fa-IR" b="1" dirty="0" smtClean="0">
                <a:solidFill>
                  <a:schemeClr val="accent1"/>
                </a:solidFill>
              </a:rPr>
              <a:t>احتمال بیماری </a:t>
            </a:r>
            <a:r>
              <a:rPr lang="fa-IR" dirty="0" smtClean="0"/>
              <a:t>در دو گروه مواجهه یافته و مواجهه نیافته برابر </a:t>
            </a:r>
            <a:r>
              <a:rPr lang="fa-IR" b="1" dirty="0" smtClean="0">
                <a:solidFill>
                  <a:schemeClr val="accent1"/>
                </a:solidFill>
              </a:rPr>
              <a:t>0/2</a:t>
            </a:r>
            <a:r>
              <a:rPr lang="fa-IR" dirty="0" smtClean="0"/>
              <a:t> دارای نسبت شانس برابر با </a:t>
            </a:r>
            <a:r>
              <a:rPr lang="fa-IR" b="1" dirty="0" smtClean="0">
                <a:solidFill>
                  <a:schemeClr val="accent1"/>
                </a:solidFill>
              </a:rPr>
              <a:t>1</a:t>
            </a:r>
            <a:r>
              <a:rPr lang="fa-IR" dirty="0" smtClean="0"/>
              <a:t> است.</a:t>
            </a:r>
          </a:p>
          <a:p>
            <a:pPr algn="r" rtl="1"/>
            <a:r>
              <a:rPr lang="fa-IR" dirty="0" smtClean="0"/>
              <a:t>نسبت شانس یک </a:t>
            </a:r>
            <a:r>
              <a:rPr lang="fa-IR" b="1" dirty="0" smtClean="0">
                <a:solidFill>
                  <a:schemeClr val="accent1"/>
                </a:solidFill>
              </a:rPr>
              <a:t>متغیر تصادفی </a:t>
            </a:r>
            <a:r>
              <a:rPr lang="fa-IR" dirty="0" smtClean="0"/>
              <a:t>است.</a:t>
            </a:r>
          </a:p>
          <a:p>
            <a:pPr algn="r" rtl="1"/>
            <a:r>
              <a:rPr lang="fa-IR" dirty="0" smtClean="0"/>
              <a:t>اگر مواجهه مصرف ویتامین و پیامد، کم وزنی </a:t>
            </a:r>
          </a:p>
          <a:p>
            <a:pPr algn="r" rtl="1"/>
            <a:r>
              <a:rPr lang="fa-IR" dirty="0" smtClean="0"/>
              <a:t>در یک نمونه 100 تایی (جدول قبل)، </a:t>
            </a:r>
            <a:r>
              <a:rPr lang="fa-IR" dirty="0" smtClean="0">
                <a:solidFill>
                  <a:schemeClr val="accent6"/>
                </a:solidFill>
              </a:rPr>
              <a:t>نسبت شانس برابر با 0/68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chemeClr val="accent1"/>
                </a:solidFill>
              </a:rPr>
              <a:t>مقدار پی </a:t>
            </a:r>
            <a:r>
              <a:rPr lang="fa-IR" dirty="0" smtClean="0"/>
              <a:t>برابر با 0/44به دست آمده که نشان می‌دهد تفاوت معناداری بین دو گروه از نظر بروز بیماری وجود ندارد.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225040"/>
            <a:ext cx="10109596" cy="4236719"/>
          </a:xfrm>
        </p:spPr>
        <p:txBody>
          <a:bodyPr/>
          <a:lstStyle/>
          <a:p>
            <a:pPr algn="r" rtl="1"/>
            <a:r>
              <a:rPr lang="fa-IR" b="1" dirty="0" smtClean="0"/>
              <a:t>حال اگر مجدد بارها و بارها از این جمعیت، نمونه های مواجهه یافته و نیافته 50 نفری انتخاب کنیم و مقدار اثر را برآورد کنیم. مقدار برآورد نسبت شانس بدلیل </a:t>
            </a:r>
            <a:r>
              <a:rPr lang="fa-IR" b="1" dirty="0" smtClean="0">
                <a:solidFill>
                  <a:schemeClr val="accent6"/>
                </a:solidFill>
              </a:rPr>
              <a:t>تغییرات نمونه‌گیری </a:t>
            </a:r>
            <a:r>
              <a:rPr lang="fa-IR" b="1" dirty="0" smtClean="0"/>
              <a:t>متفاوت است و از توزیع نسبت شانس تبعیت می‎کند. </a:t>
            </a:r>
          </a:p>
          <a:p>
            <a:pPr algn="r" rtl="1"/>
            <a:r>
              <a:rPr lang="fa-IR" b="1" dirty="0" smtClean="0"/>
              <a:t>در صورت تکرار نمونه‎گیری در حد </a:t>
            </a:r>
            <a:r>
              <a:rPr lang="fa-IR" b="1" dirty="0" smtClean="0">
                <a:solidFill>
                  <a:schemeClr val="accent6"/>
                </a:solidFill>
              </a:rPr>
              <a:t>بی‎نهایت</a:t>
            </a:r>
            <a:r>
              <a:rPr lang="fa-IR" b="1" dirty="0" smtClean="0"/>
              <a:t>، </a:t>
            </a:r>
            <a:r>
              <a:rPr lang="fa-IR" b="1" dirty="0" smtClean="0">
                <a:solidFill>
                  <a:schemeClr val="accent6"/>
                </a:solidFill>
              </a:rPr>
              <a:t>توزیع نمونه‎گیری </a:t>
            </a:r>
            <a:r>
              <a:rPr lang="fa-IR" b="1" dirty="0" smtClean="0"/>
              <a:t>آن به‌دست می‌آید.</a:t>
            </a:r>
          </a:p>
          <a:p>
            <a:pPr algn="r" rtl="1"/>
            <a:r>
              <a:rPr lang="fa-IR" b="1" dirty="0" smtClean="0"/>
              <a:t>توزیع نمونه‌گیری </a:t>
            </a:r>
            <a:r>
              <a:rPr lang="en-US" sz="3200" b="1" dirty="0" smtClean="0"/>
              <a:t>OR</a:t>
            </a:r>
            <a:r>
              <a:rPr lang="fa-IR" sz="3200" b="1" dirty="0" smtClean="0"/>
              <a:t> مثبت و </a:t>
            </a:r>
            <a:r>
              <a:rPr lang="fa-IR" b="1" dirty="0" smtClean="0"/>
              <a:t>چوله به راست است.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609600"/>
            <a:ext cx="9867465" cy="134112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کمترین مقدار 0/15 و بیشترین 7/58 که نشان‌دهنده یک نسبت شانس حدود 7 برابر بیشتر و 7 برابر کمتر از مقدار واقعی 1 است.</a:t>
            </a:r>
            <a:br>
              <a:rPr lang="fa-IR" sz="2800" dirty="0" smtClean="0"/>
            </a:br>
            <a:r>
              <a:rPr lang="fa-IR" sz="2800" dirty="0" smtClean="0"/>
              <a:t>میانگین </a:t>
            </a:r>
            <a:r>
              <a:rPr lang="en-US" sz="2800" b="1" dirty="0" smtClean="0"/>
              <a:t>OR</a:t>
            </a:r>
            <a:r>
              <a:rPr lang="fa-IR" sz="2800" dirty="0" smtClean="0"/>
              <a:t> برابر با 1/16 و میانه آن برابر با 1 است.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" y="2148840"/>
            <a:ext cx="10218078" cy="460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4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Custom 31">
      <a:dk1>
        <a:srgbClr val="FFFFFF"/>
      </a:dk1>
      <a:lt1>
        <a:srgbClr val="900000"/>
      </a:lt1>
      <a:dk2>
        <a:srgbClr val="111111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2323"/>
      </a:accent6>
      <a:hlink>
        <a:srgbClr val="CCCC00"/>
      </a:hlink>
      <a:folHlink>
        <a:srgbClr val="B2B2B2"/>
      </a:folHlink>
    </a:clrScheme>
    <a:fontScheme name="Custom 1">
      <a:majorFont>
        <a:latin typeface="Trebuchet MS"/>
        <a:ea typeface=""/>
        <a:cs typeface="B Titr"/>
      </a:majorFont>
      <a:minorFont>
        <a:latin typeface="Trebuchet MS"/>
        <a:ea typeface=""/>
        <a:cs typeface="B Nazani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Custom 31">
      <a:dk1>
        <a:srgbClr val="FFFFFF"/>
      </a:dk1>
      <a:lt1>
        <a:srgbClr val="900000"/>
      </a:lt1>
      <a:dk2>
        <a:srgbClr val="111111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2323"/>
      </a:accent6>
      <a:hlink>
        <a:srgbClr val="CCCC00"/>
      </a:hlink>
      <a:folHlink>
        <a:srgbClr val="B2B2B2"/>
      </a:folHlink>
    </a:clrScheme>
    <a:fontScheme name="Custom 1">
      <a:majorFont>
        <a:latin typeface="Trebuchet MS"/>
        <a:ea typeface=""/>
        <a:cs typeface="B Titr"/>
      </a:majorFont>
      <a:minorFont>
        <a:latin typeface="Trebuchet MS"/>
        <a:ea typeface=""/>
        <a:cs typeface="B Nazani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6403</TotalTime>
  <Words>1023</Words>
  <Application>Microsoft Office PowerPoint</Application>
  <PresentationFormat>Custom</PresentationFormat>
  <Paragraphs>117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B Titr</vt:lpstr>
      <vt:lpstr>Times New Roman</vt:lpstr>
      <vt:lpstr>Cambria Math</vt:lpstr>
      <vt:lpstr>Calibri</vt:lpstr>
      <vt:lpstr>B Nazanin</vt:lpstr>
      <vt:lpstr>Trebuchet MS</vt:lpstr>
      <vt:lpstr>TimesNewRoman,BoldItalic</vt:lpstr>
      <vt:lpstr>TimesNewRoman,Italic</vt:lpstr>
      <vt:lpstr>Times-Roman</vt:lpstr>
      <vt:lpstr>TimesNewRoman</vt:lpstr>
      <vt:lpstr>TimesNewRoman,Bold</vt:lpstr>
      <vt:lpstr>Berlin</vt:lpstr>
      <vt:lpstr>1_Berlin</vt:lpstr>
      <vt:lpstr>2_Berlin</vt:lpstr>
      <vt:lpstr>Estimation and Inference for Measures of Association</vt:lpstr>
      <vt:lpstr>یادداشت</vt:lpstr>
      <vt:lpstr>purpose</vt:lpstr>
      <vt:lpstr>For both population-based and cohort designs</vt:lpstr>
      <vt:lpstr>Case control study</vt:lpstr>
      <vt:lpstr>بنابراین محاسبه نسبت شانس به طرح مطالعه بستگی ندارد، بلکه تفسیر آن در مطالعات مختلف فرق می‌کند</vt:lpstr>
      <vt:lpstr>7.1.1 Sampling distribution of the odds ratio</vt:lpstr>
      <vt:lpstr>PowerPoint Presentation</vt:lpstr>
      <vt:lpstr>کمترین مقدار 0/15 و بیشترین 7/58 که نشان‌دهنده یک نسبت شانس حدود 7 برابر بیشتر و 7 برابر کمتر از مقدار واقعی 1 است. میانگین OR برابر با 1/16 و میانه آن برابر با 1 است.</vt:lpstr>
      <vt:lpstr>PowerPoint Presentation</vt:lpstr>
      <vt:lpstr>PowerPoint Presentation</vt:lpstr>
      <vt:lpstr>PowerPoint Presentation</vt:lpstr>
      <vt:lpstr>7.1.2 Confidence interval for the odds ratio</vt:lpstr>
      <vt:lpstr>PowerPoint Presentation</vt:lpstr>
      <vt:lpstr>مراحل محاسبه حدود اطمینان</vt:lpstr>
      <vt:lpstr>7.1.3 Example—coffee drinking and pancreatic cancer</vt:lpstr>
      <vt:lpstr>PowerPoint Presentation</vt:lpstr>
      <vt:lpstr>7.1.4 Small sample adjustments for estimators of the odds ratio</vt:lpstr>
      <vt:lpstr>PowerPoint Presentation</vt:lpstr>
      <vt:lpstr>7.2 The relative risk</vt:lpstr>
      <vt:lpstr>PowerPoint Presentation</vt:lpstr>
      <vt:lpstr>It is approximately a standard Normal za is the (1-a/2)th percentile of the standard Normal distribution</vt:lpstr>
      <vt:lpstr>Small sample adjustment</vt:lpstr>
      <vt:lpstr>7.2.1 Example—coronary heart disease in the Western Collaborative Group Study A population based follow-up study (cohort)</vt:lpstr>
      <vt:lpstr>PowerPoint Presentation</vt:lpstr>
      <vt:lpstr>7.3 The excess risk</vt:lpstr>
      <vt:lpstr>two-sided 100(1-α)% confidence limits for ER</vt:lpstr>
      <vt:lpstr>7.4 The [population] attributable risk [proportion]-PAF</vt:lpstr>
      <vt:lpstr> خطر منتسب جمعیت PAF</vt:lpstr>
      <vt:lpstr>PowerPoint Presentation</vt:lpstr>
      <vt:lpstr>PAF for case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Dr.khosravi</dc:creator>
  <cp:lastModifiedBy>khosravi</cp:lastModifiedBy>
  <cp:revision>453</cp:revision>
  <dcterms:created xsi:type="dcterms:W3CDTF">2013-07-15T20:24:27Z</dcterms:created>
  <dcterms:modified xsi:type="dcterms:W3CDTF">2025-11-07T11:26:44Z</dcterms:modified>
</cp:coreProperties>
</file>