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9" r:id="rId2"/>
    <p:sldMasterId id="2147483687" r:id="rId3"/>
  </p:sldMasterIdLst>
  <p:notesMasterIdLst>
    <p:notesMasterId r:id="rId24"/>
  </p:notesMasterIdLst>
  <p:sldIdLst>
    <p:sldId id="256" r:id="rId4"/>
    <p:sldId id="402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4" r:id="rId13"/>
    <p:sldId id="391" r:id="rId14"/>
    <p:sldId id="392" r:id="rId15"/>
    <p:sldId id="393" r:id="rId16"/>
    <p:sldId id="395" r:id="rId17"/>
    <p:sldId id="396" r:id="rId18"/>
    <p:sldId id="397" r:id="rId19"/>
    <p:sldId id="398" r:id="rId20"/>
    <p:sldId id="399" r:id="rId21"/>
    <p:sldId id="400" r:id="rId22"/>
    <p:sldId id="401" r:id="rId23"/>
  </p:sldIdLst>
  <p:sldSz cx="12192000" cy="6858000"/>
  <p:notesSz cx="6858000" cy="9144000"/>
  <p:embeddedFontLst>
    <p:embeddedFont>
      <p:font typeface="B Titr" pitchFamily="2" charset="-78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  <p:embeddedFont>
      <p:font typeface="B Nazanin" pitchFamily="2" charset="-78"/>
      <p:regular r:id="rId31"/>
      <p:bold r:id="rId32"/>
    </p:embeddedFont>
    <p:embeddedFont>
      <p:font typeface="Trebuchet MS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6501" autoAdjust="0"/>
  </p:normalViewPr>
  <p:slideViewPr>
    <p:cSldViewPr snapToGrid="0">
      <p:cViewPr varScale="1">
        <p:scale>
          <a:sx n="63" d="100"/>
          <a:sy n="63" d="100"/>
        </p:scale>
        <p:origin x="-8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0-18T15:32:07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16867 9029,'0'0,"75"0,24 0,50 0,24 25,1 0,24 24,26 1,-26-25,50-1,-74 1,-1-25,1 0,-25 25,-25-25,-25 0,25 0,-50 0,1 0,-25 0,-1 0,26 0,-1 0,0 0,-24 0,49 0,-24-25,24 0,-25 1,25-1,-24 0,-1 0,-49 25,25-25,-26 25,26-24,-25-1,0 0,-25 0,25 25,24-50,-24 50,25-49,-50 49,24-25,1 25,25-50,-25 26,24-1,-24 0,49 0,-74 0,50 1,-50-1,25 25,-25-25,25 25,-25-25,0 0,24-24,1 49,-25-50,0 25,25 1,0-26,-25 25,0 0,0-24,0-1,25 1,-25 24,0-50,0 1,0 24,0 25,0-24,0-1,0 1,0-1,0-24,0 24,0 0,-25-24,0 24,0 1,0-26,-24 1,24 24,-25 1,50-1,-49-24,24 49,0-49,-24 49,24-25,-25 25,25-24,1 24,-26 0,25-25,-24 50,24-49,-25 24,-24-25,24 26,25 24,-49-50,24 25,1 25,-1-25,0-24,1 49,-125-25,100 25,24 0,1 0,-1 0,-24 0,-1-25,1 25,24 0,0-25,26 25,-51 0,26-24,-1 24,0 0,1 0,-26 0,26 0,-26 0,1 0,0 0,-26 0,-48 0,23 0,-23 0,24 0,0 0,24 0,1 0,25 0,-1 0,26 0,-1 0,-24 0,24 0,25 0,-24 0,-1 24,25-24,0 0,-24 25,49-25,-25 0,0 0,-24 25,49-25,-25 0,0 0,0 25,-24 0,24-25,0 0,-25 0,26 24,-26 1,25 0,0 0,-24 0,24-25,0 0,-24 49,24-49,0 25,25-25,-50 0,50 25,-24-25,24 0,-25 0,0 25,25-25,-25 24,25-24,-49 25,49-25,-25 0,25 0,-25 0,0 25,25-25,0 25,0-25,0 25,0-1,-25-24,25 25,0-25,0 50,0-50,0 0,0 25,-25 0,25-1,0-24,-24 0,24 25,0 0,0 0,0-25,0 25,0-1,0 1,0-25,-25 25,25-25,0 25,0 0,0-25,0 24,0-24,0 25,0-25,0 25,0 0,0-25,0 25,0-1,0 1,0-25,0 25,0 0,0 0,0-1,0-24,0 25,0 0,0 0,0-25,0 49,0-49,0 25,0 0,0 0,0-25,0 25,0 24,0-49,0 50,0-25,0-25,0 24,0 1,0 0,0-25,0 50,0-50,0 24,0 1,0 0,0 0,0 0,0 0,0-25,0 24,0-24,0 25,0 0,0-25,0 25,0-25,0 25,0-1,0 1,0 0,0 0,0 0,0-1,-25 1,25-25,0 25,0 0,0 0,0-25,0 24,0 1,0-25,0 25,0 0,0 0,0-1,0-24,0 50,0-50,0 25,0-25,0 49,0-49,25 25,-25-25,0 25,25 0,-1 0,-24-25,0 24,25 1,-25-25,0 25,25-25,-25 25,25 0,0-25,-25 0,74 49,-24-24,-25-25,24 25,1-25,-1 25,-24 0,25-25,-1 24,-24-24,25 0,-1 25,1-25,-50 25,50-25,-26 0,26 0,-25 0,0 25,-1-25,1 0,0 25,0-25,-25 0,25 0,-25 0,24 0,1 0,-25 0,25 0,-25 0,25 0,0 0</inkml:trace>
  <inkml:trace contextRef="#ctx0" brushRef="#br0" timeOffset="5738.3282">7193 8806,'0'0,"50"-25,-25 25,0 0,-25 0,24 0,-24 0,-24 0,-1 0,0 0,-74 0,49 0,25 0,-24 0,24 0,0 0,25 0,0 0,25 0,49 0,1 0,-26 0,51 0,-76 0,26 0,-25 0,0 0,-1 0,-24 0,-49 0,-50 0,49 0,25 0,0 0,1 0,-1 0,0 0,25 0,25 0,0 0,24 0,-24 0,25 0,-50 0</inkml:trace>
  <inkml:trace contextRef="#ctx0" brushRef="#br0" timeOffset="18105.0354">2729 11137,'0'0,"0"0,24 0,51 0,-50 0,24 0,1 0,24-25,1 25,-1-24,-24 24,-1-25,26 25,-1 0,0-25,-24 25,0 0,-1 0,-24 0,50 0,-75 0,24 0,51-25,-50 25,-1 0,26 0,-25 0,0 0,24 0,-24 0,0 0,0 0,-1 0,1 0,25 0,-50 0,49 0,-24 0,50 0,-26 0,26 0,-51 0,26 0,0 0,-1 0,1 0,-1 0,1 0,-50 0,50 0,-1 0,1 0,-25 0,24 0,1 0,-50 0,50 0,-1 0,1 0,-1 0,-24 0,0 0,25 0,-26 0,1 0,0 0,0 0,-25 0,25-25,-25 1,0-1,0-25,0 25,0-49,0 24,0-24,0 0,0 24,0-49,0 24,0 1,0-50,0 50,0-1,-25-24,0 24,25-49,0 75,-25-1,25 1,0-26,0 26,0-1,-25 25,25-24,-24 24,24 0,0 25,0-25,-25 25,0-25,0 1,0 24,25 0,-24 0,-26 0,25-25,0 0,-24 25,-26 0,26-25,-1 25,-49-25,49 25,-173-49,99-1,50 25,24 25,-24-25,24 1,25-1,-24 25,24 0,0 0,0 0,25 0,-49 0,24 0,0 0,0 0,25 0,-49 0,24 0,0 0,0 0,25 0,-49 0,24 0,-25 0,25 0,-24 0,24 0,-25 0,25 0,1 0,-1 0,-25 0,25 0,1 0,-26 0,25 0,0 0,-24 0,-1 0,25 0,1 0,-51 25,1-1,49 1,0 0,-24-25,49 25,-50 0,50 0,0-25,0 24,0 1,-25-25,25 0,0 25,0-25,0 25,0 0,0 24,0 1,-25-50,1 49,24-24,-25 0,25 25,-25-26,25 26,-25 0,0-26,25 1,-25 0,25 0,-24 24,-1 1,25-25,0 24,0-24,-25 25,0-1,25-24,0 0,0 0,0 0,0 0,0-25,0 24,0 1,0 0,0-25,25 50,0-50,-25 0,25 24,-25-24,24 0,1 0,0 0,-25 0,25 0,0 0,-25 25,25-25,-25 25,0-25,24 0,-24 25,25-25,-25 0</inkml:trace>
  <inkml:trace contextRef="#ctx0" brushRef="#br0" timeOffset="19481.1141">5829 9748,'25'0,"49"0,1 0,49 0,49 0,100 0,25 0,24 0,26 0,-1 0,124 0,0 0,100 0,-1 0,1-49,-75 24,149-50,-174-24,-74 25,0 24,-25 25,75-74,-125 74,25-49,-49 24,-25 1,-50-1,25 0,-149 26,-24-1,-1 0,-49 0,0 25,0 0,-25 0,24 0,1 0,0 0,25-25,-50 25,49 0,-24 0,0 0,-25 0,49-24,-49 24,25 0,0-25,0 25,-25 0,25 0,-25 0</inkml:trace>
  <inkml:trace contextRef="#ctx0" brushRef="#br0" timeOffset="20765.1877">16049 8731,'0'0,"24"0,-24 0,25 0,0 0,0 25,0-25,-1 0,-24 50,-24-50,24 24,0 26,-50-25,50-25,-25 25,0 24,25-24,-24 25,-1-25,25-1,0-24,0 25,0-25</inkml:trace>
  <inkml:trace contextRef="#ctx0" brushRef="#br0" timeOffset="39244.2446">5383 7293,'0'0,"24"24,26-24,24 25,1 0,-1-25,1 25,-1-25,25 0,50 0,-25 0,25 0,25 0,-50 0,0 0,-50 0,1 0,-51 0,51 0,-50 0,24 0,-24 0,25 0,-26 0,26 0,-25 0,0 0,24 0,1 0,-1 0,1 0,0 0,-1 0,1 0,-25 0,24 0,1 0,-1 0,-24 0,50 0,-51 0,-24 0,25 0,0 0,0-25,0 25,0 0,-1 0,1 0,0 0,0 0,0 0,24-25,-24 25,0 0,0 0,-1 0,1-25,0 25,0 0,-25-24,49-1,-49 25,0-25,25 25,0-25,-25 25,0 0,0-25,0 1,0 24,0-50,25 0,-25 50,0-24,0 24,0-25,0 25,0-25,0 0,0 25,0 0,-25-25,-25 25,26-24,-1 24,25-25,-50 25,50 0,-25 0,1-25,-26 25,25 0,-24-25,24 25,-50 0,26 0,-1 0,-24-25,-1 25,-24-25,49 25,-24 0,0 0,-1 0,1 0,-1 0,1 0,0 0,49 0,-50 0,26 0,-26 0,51 0,-51 0,50 0,-49 0,24 0,-24 0,24 0,1 0,-1 0,-24 0,24 0,0 0,1 0,24 0,-25 0,50 0,-24 0,-26 0,50 0,-25 0,0 0,1 0,24 0</inkml:trace>
  <inkml:trace contextRef="#ctx0" brushRef="#br0" timeOffset="48376.7668">7069 8830,'-24'0,"-1"-24,25-1,0 0,-25 25,25-25,0 0,-25 25,25-24,0-1,-25 0,25 25,0-25,0 0,0 1,0 24,-24-25,24 25,0 0,-25-25,25 0,0 25,0-25,0 25,-25-24,0 24,25-25,0 0,0-25,0 50,0-24,0-1,0 0,0 25,0-25,0 0,0 1,25-1,-25 0,25 25,-25 0,49-25,-49 25,25 0,0 0,0-25,-25 25,49-24,-49 24,50 0,0 0,-26 0,1-25,25 25,-25 0,-1 0,1 0,0 0,0 0,24 0,1 0,-25 0,0 0,-1 0,1 0,25 0,-50 0,25 0,-1 0,1 0,-25 0,25 0,-25 0,0 25,25-25,-25 24,25 1,-25 0,0-25,0 25,0 0,0-1,0-24,0 25,0 0,0 0,0 24,0-49,0 50,0-50,0 25,0-25,0 49,0-49,-25 25,25 0,-25 0,0 0,25-25,-25 24,25 1,0-25,-24 25,24-25,-25 25,25 0,-25-25,0 24,25-24,0 25,-25-25,1 25,24-25,-25 0,25 0,-25 25,0-25,25 0,-25 0,25 0,-24 0,24 0,-25 0,0 0,-25 0,26 0,-1 0,25 0,-25 0,25 0,-25 0,0 0,25 0,-24 0,-1 0,0 0,25 0,-25 0,25 0,-25 0,25 0,-24 0,24 0,24 0,-24 0,50 0,-25 0,0 0,24 0,-24 25,0-25,-25 0,25 0,-25 0,49 0,-49 0,25 0,-25 0,25 0,-25 0,49 0,-24 0,0 0,25 0,-26-25,26 0,-25 25,0 0,24-25,-49 25,25 0,-25 0,25 0,0-25,-25 1,0-26,0 25,0 0,0 1,0-1,0-25,0 25,0 1,0-1,0 25,0-25,0 0,0 25,0-25,0 25,0-49,0 24,0 0,0 25,0-25,-25 25,25 0,-25-24,25 24,-50-25,50 25,-24 0,-1 0,-25-25,25 25,-24-25,49 0,-50 25,1-24,49 24,-25-25,-25 0,50 25,-49-25,24 25,0 0,25 0,-50 0,50 0,-24 0,24 0,-25 0,25 0,-25 0,0 0,25 0,-25 0,25 0,-24 0,-1 0,25 0,-25 0,25 0,-25 0,25 0,-25 0,1 0,24 25,-25-25,25 25,-25-25,0 0,25 25,0-25,-25 0,25 49,-25-49,1 0,24 25,-50 25,50-26,-25-24,25 25,0 0,-25 0,25 24,-24-49,24 25,0-25,0 25,0-25,0 50,0-50,0 24,0 1,0 0,0-25,0 25,0-25,0 25,0-1,0-24,0 25,0-25,0 25,24-25,-24 25,25 0,-25-25,50 0,-50 24,25-24,-1 25,1-25,25 0,-25 25,0-25,-1 25,1-25,25 0,-1 0,1 0,-25 0,24 25,-24-25,0 0,0 0,0 0,-1 0,-24 0,50 0,-50 0,25 0,-25 0,49 0,-49 0,25 0,-25 0,25 0,0 0,-25-25,25 25,-25 0,24-25,-24 25,25-25,0 25,0 0,-25-25,25 25,-1-24,-24-1,0 25,25-25,-25 25,0-25,0 25,0-25,0 1,0-26,0 50,0-25,0 25,0-49,0 49,0-25,0 25,0-25,0 25,0 0,0-25,0 0,0 25,0-24,0 24,-25-25,25 0,0 25,-24-25,24 25,0 0,0-25,-25 25,25-24,-25-1,25 25,0 0,-25-25,0 25,25 0,-24-25,24 0,-25 25,0-24,0 24,25 0,0-25,-49 0,49 25,-25 0,25-25,-25 25,0 0,25 0,-25 0,25 0,-24 0,-1-25,25 25,-25 0,25 0,-25 0,25 0,-25 0,1 0,24 0,-25 0,25 0,-25 0,25 0,-25 0,0 0,25 0,-24 0,24 0,-25 0,0 25,-49 25,49-25,0-25,25 49,-25-49,25 0,0 25,-50 0,50 0,0-25,-49 49,49-49,-25 25,25-25,0 25,0-25,-25 25,25-1,0-24,-25 25,25 0,0 0,0-25,0 25,0-25,0 24,0 1,0-25,0 25,0 0,0 0,0-25,25 24,-25 1,25 0,0-25,-25 25,25-25,-25 25,49-1,-49-24,25 25,0-25,0 0,24 25,-49 0,25-25,0 0,0 25,0-25,-25 24,24-24,51 0,-75 0,25 0,-1 0,-24 0,25 0,-25 0,50 0,-50 0,25 0,-25 0,49 0,-49 0,25-24,0 24,0 0,-1-25,-24 25,50-25,0 0,-50 25,49-25,-49 25,25 0,0-24,24 24,-49-25,25 0,0 25,0-25,-25 25,0-25,0 1,0 24,25 0,-25-25,0 25,0 0,0-25,0 0,0 25,0-25,0 25,0-24,0 24,0-25,0 0,0 25,0-25,0 0,0 1,-25 24,25-25,-25 25,25-25,0 25,-25 0,25-25,0 25,-25-25,25 25,-49-24,49 24,-25-25,0 0,0 25,1-25,-1 25,25 0,-25-25,0 25,0 0,25 0,-24 0,24 0,-25 0,0 0,25 0,-25 0,25 0,-25 0,25 0,-24 0,-1 0,25 0,-25 0,25 0,-25 0,0 0,25 0,-24 0,24 0,-25 0,25 25,-50-25,50 25,-25-25,1 0,-1 25,25 0,-25-25,0 0,25 24,0-24,-25 25,25 0,0-25,0 25,-24-25,24 49,0-49,0 25,0-25,0 50,0-25,-25-25,25 24,0 1,0-25,0 25,0-25,0 25,0 0,0-1,0-24,0 25,0 0</inkml:trace>
  <inkml:trace contextRef="#ctx0" brushRef="#br0" timeOffset="63702.6436">2654 8359,'0'0,"0"25,25-25,0 0,49 0,-49 0,0 0,24 0,26 0,-50 0,24 0,-24 0,49 0,-74 0,50 0,-25 0,0 0,-1 0,1 0,-25 0,25 0,0 0,-25 0,25 0,-25 0,24 0,-24 0,25 0,0 0,0 0,-25 0</inkml:trace>
  <inkml:trace contextRef="#ctx0" brushRef="#br0" timeOffset="65443.7432">2629 5779,'0'25,"0"0,0 0,0 0,0-25,0 25,0-25,0 24,0 1,-25-25,1 25,24-25,-25 0,0 25,25 0,-25-25,25 0,-25 0,25 0,-24 0,-1-25,25 25,-25-25,25 25,-25-50,25 50,0 0,-25 0,1 25,-1-25,25 0,0 0,0 50,0-25,0 24,25 1,-1-1,1-24,0 50,0-51,-25-24,0 50,25-50,-25 25,0-25,0 25,0-1</inkml:trace>
  <inkml:trace contextRef="#ctx0" brushRef="#br0" timeOffset="66099.7807">2753 6276,'0'0,"0"49,0-24,0 0,0 0,0 74,0-74,-24 24,24 1,-25-1,25-24,0 0,-25 0,25 0,0-25,0 0,0-25,0 0,0 0,0 0</inkml:trace>
  <inkml:trace contextRef="#ctx0" brushRef="#br0" timeOffset="66746.8177">2828 6449,'0'25,"0"-25,0 25,0-25,0 0,25 0</inkml:trace>
  <inkml:trace contextRef="#ctx0" brushRef="#br0" timeOffset="67789.8774">2902 6449,'0'0,"25"0,-25 0,25 0,0 0,-25 0,24 0,-24 0,0-25,0 50,0-25,0 25,0-25,0 0,-24 0,-1 0,25 0,-25 0,25 0,0 0,-25-25,25 25,0-25,0-49,0 74,0-25,0-24,0 49,0-25,0 25,0 0,25 25,-25-25,0 24,0 1,0-25,0 25,0-25,0 25,0 0,0-25,0 24</inkml:trace>
  <inkml:trace contextRef="#ctx0" brushRef="#br0" timeOffset="68884.9399">3423 5755,'-50'0,"26"0,-1 24,-25 1,50 0,-25 0,25-25,-24 50,24-50,0 49,0-24,0 25,0-50,0 49,0-24,0 0,24 0,-24-1,25 1,0 0,25-25,-1 25,1 0,-25-25,-1 0,1 0,0 0,-25 0,25 0,-25 0,0 0,-25 0,25 0,-50 0,26 24,-1-24,-25 0,25 25,1-25,24 25,-25-25,0 0,0 0,25 25,0 0,25-1,-25-24,50 25,-50 0,24-25,-24 0,50 0,0 0,-26 0,1 0,25 0,-1 0,-24 0,25 0,-25 0,-25 0,25 0,-1 0</inkml:trace>
  <inkml:trace contextRef="#ctx0" brushRef="#br0" timeOffset="70251.0181">5259 5655,'0'50,"0"-25,0 0,0 49,0-74,0 25,0 25,0-50,0 24,0-24,0 50,0-50,-25 0,0 0,25 25,-25 0,25-25,-25 0,1 0,-1 0,25 0,-25 0,0 0,25 0,-25-25,25-25,-24 50,-1-49,25 24,0 25,-25-50,0 25,25 0,-25 1,25-1,0 25,-49 0,49 25,-25-25,0 49,0-24,0 0,25 0,-24 24,24-24,-25 0,25 0,0 0,0-25,0 24,0 1,0-25,0 25,0-25,0 0,25 0,-25 25,24-25,1 0,25 49,-25-49,49 25,-49-25,25 50,-26-50,-24 0,25 0,0 0,-25 0,25 0,-25 0,25 0,-1 0,-24 0,25 0,-25 0</inkml:trace>
  <inkml:trace contextRef="#ctx0" brushRef="#br0" timeOffset="70835.0515">5407 6176,'0'50,"0"-50,0 50,0-50,0 24,0 1,0 0,0-25,0 25,-24 24,24-49,0 50,0-50,0 25,0 0,-25-1,25-24,0 25,0 0,0-25,0 25,0-25,0-25,0 25,0-50</inkml:trace>
  <inkml:trace contextRef="#ctx0" brushRef="#br0" timeOffset="71727.1026">5631 5755,'0'0,"0"0,0 49,0-24,0 0,0 25,0-1,0-49,0 50,0-50,0 25,0-25,0 24,0 1,0-25,0 25,0 0,0 0,24 24,-24-49,0 25,0-25</inkml:trace>
  <inkml:trace contextRef="#ctx0" brushRef="#br0" timeOffset="73258.1901">5904 5755,'0'0,"0"0,0 0,24 0,1 0,-25 24,25-24,-25 25,0-25,0 25,25-25,-25 25,0-25,0 25,25-25,-25 25,24-25,-24 24,0-24,0 0,25 25,0 0,0 25,-25-26,25 26,-1-25,-24 0,0-25,25 24,0 1,-25 0,0-25,0 25,0 0,0-1,0-24,0 25,0-25,0 0,-25 25,25-25,-25 0,25 25,-24-25,24 0,-25 0,0 25,25-25,-25 0,25 0,-49 0,49 0,-25 0,25 0,0 0,0-25,-25-25,25 50,0-25,0-24,0 49,0-50,0 50,0-25,0 1,0 24,0-25,0 0,0 25,0-25,0 25,0-25,0 1,0 24,0-25,25 25,-25 0,0-25</inkml:trace>
  <inkml:trace contextRef="#ctx0" brushRef="#br0" timeOffset="78600.4957">6945 8706,'0'0,"25"25,25-25,-25 25,24-25,1 0,-25 0,49 0,-49 0,24 0,-24 0,0 0,25 0,-26 0,1 0,0 0,-25 0,25 0,-25 0,25 0,24 0,-49 0,50-25,-25 0,-1 25,-24 0,25 0,-25 0,25 0,-25 0,-25 0,-24 0,-1 25,0-25,-24 0,0 0,-1 0,1 0,-1 0,26 0,-1 0,25 0,-24 0,-1 0,50 0,-25 0,25 0,50 0,-25 0,24 0,1 0,24 0,1 0,-26 0,1 0,0 0,-26 0,51 0,-75 0,25 0,-50 0,-25 0,-49 25,25-25,-26 0,26 0,0 0,24 0,25 0,-24 0,49 0,-25 0,25 0,49 0,-49 0,50 0,-50 0,74 0,-24 0,0 0,24-25,25-24,25 49,-25 0,-74 0,0 0,0 0,-50 0,-25 0,-24 0,24 0,-24 0,-25 0,24 0,1 0,-25 0,0 0,-26 0,76 0,49 0,-25 0,50 0,24 0,1 0,25 0,49 0,0 24,0 1,-25 0,25-25,-50 0,1 25,-51-25,1 0,25 0,-50 0,0 0,-50 25,-24-25,-1 0,26 0,-50 0,-1 0,1 0,25 0,-25 0,-1 0,76 0,-51 0,50 0,-49 0,49 0,0 0,0 0,25 0,-24 0,24 0,0 0,0 0,49 0,26 0,24 0,0 0,0 0,75 0,-75 0,0 0,1 0,-1 0,-74 0,-1 0,26 0,-50 0,25 0,-25 0,-50 0,1 24,-26-24,1 0,-25 0,24 25,-24-25,49 25,-24-25,24 0,1 0,-1 0,1 0,49 0,0 0,24 0,26 0,0 0,49 0,0 0,0 0,-24 0,-1 0,25 0,-49 0,-1 0,-24 0,0 0,-50 0,-24 0,24 0,0 0,-49 0,49 0,-50 0,75 0,-49 0,-26 0,26 25,24-25,0 0,0 0,1 0,24 0,-25 0,25 0,25 0,49 0,0 0,-49 0,25 0,-25 0,-1 0,1 0</inkml:trace>
  <inkml:trace contextRef="#ctx0" brushRef="#br0" timeOffset="87261.9911">11881 8533,'0'0,"0"0,50 0,-25 0,24 0,26 0,49 0,0 0,74 0,-24 0,-50 0,25 0,-50 0,0 0,-24 0,-1 0,1 0,-26 0,-49 0,25 0,0 0,-25 0,25 0,-25 0,24 0,1 0,0 0,0 0,0 0,-1 0,1 0,0 0,49 25,-24-25,0 0,24 0,75 0,24 0,-24 0,-49 0,24 0,-25 0,-25 0,-24 0,24 0,-24 0,-1 0,26 0,-50 0,24 0,-24 0,25 0,-50 0,24 0,-24 0,25 0,0 0,0 0,49-25,-49 25,-25 0,25 0,-25 0,50 0,-50 0,24 0,-24 0,25 0,0 0,0 0,-25 0,25 0,-25 0,24 0,1 0,-25 0,25 0,-25 0,50 0,-50-25,24 25,-24 0,25 0,0-25,-25 0,0 25,25-49,-25 49,25-50,-1 25,-24 1,25-26,-25 50,25-50,-25 50,25-24,0-1,-25 0,0 25,0-50,24 50,-24-24,0 24,0-25,0 25,25-25,-25 0,0 0,0 25,0-25,25 1,-25 24,0-25,0 25,0-25,0 0,0 25,0-25,0 25,0-99,0 99,0-49,0 24,0 0,0 0,0-24,0 49,0-50,0 50,0-25,0 25,0-49,0 49,0-25,0 0,0 0,0 25,0-25,0 25,0 0,0-24,0-1,0 25,-25-25,25 25,-25 0,25-25,0 25,-49-25,49 1,-25 24,25 0,-25-25,0 25,25 0,-24 0,-76 0,26 0</inkml:trace>
  <inkml:trace contextRef="#ctx0" brushRef="#br0" timeOffset="109214.2467">22746 6623,'25'0,"0"0,-25 0,0 25,0-25,24 0,-24 24,0 1,25 25,-25-25,0-1,25 26,-25-25,0 0,0 24,0-24,25-25,-25 50,0-50,0 25,0-25,25 0,-25 24,0 1,0-25</inkml:trace>
  <inkml:trace contextRef="#ctx0" brushRef="#br0" timeOffset="109695.2742">23242 6995,'0'0,"25"0,-25 0,25 25,-25-25,0 0,24 49,1-24,-25 0,0 0,25-25,-25 25</inkml:trace>
  <inkml:trace contextRef="#ctx0" brushRef="#br0" timeOffset="110090.2967">23639 6921,'0'24,"25"-24,-25 0,24 0,-24 25,25-25,-25 0,0 25,0-25,0 25</inkml:trace>
  <inkml:trace contextRef="#ctx0" brushRef="#br0" timeOffset="110922.3444">22895 7913,'0'24,"0"1,0 0,0 50,0-75,-25 24,25 1,-25 0,25-25,0 0,-25 0,25 0,-24 0,24 0</inkml:trace>
  <inkml:trace contextRef="#ctx0" brushRef="#br0" timeOffset="111487.3767">22845 8012,'0'25,"25"-25,-25 25,0-1,0 1,0 25,0-1,0-49,0 50,25 0,-25-50,0 49,0 1,0-25,25-1,-25 26,0-25,0 0,0-25,0 24,0-24,0 25</inkml:trace>
  <inkml:trace contextRef="#ctx0" brushRef="#br0" timeOffset="111913.4011">23242 8533,'0'0,"25"0,0 0,-25 0,24 25,1-1,0-24,-25 25,25 0,-25-25,25 25,-1-25,-24 25,0-25,25 0,0 0</inkml:trace>
  <inkml:trace contextRef="#ctx0" brushRef="#br0" timeOffset="112347.4259">23837 8632,'0'0,"0"25,25-25,-25 25,0-1,0-24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09E311-1144-414D-92D0-994AE782B0AB}" type="datetimeFigureOut">
              <a:rPr lang="fa-IR" smtClean="0"/>
              <a:t>1447/05/17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DCCE85-3129-4BF9-AFAD-90D1CC847D1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264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939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mtClean="0"/>
              <a:t>چون تعداد </a:t>
            </a:r>
            <a:r>
              <a:rPr lang="fa-IR" dirty="0" smtClean="0"/>
              <a:t>نمونه فیکس است بنابراین</a:t>
            </a:r>
            <a:r>
              <a:rPr lang="fa-IR" baseline="0" dirty="0" smtClean="0"/>
              <a:t> صورت کسر می تواند برای بررسی استقلال بین دو فاکتور مواجهه و پیامد مورد استفاده قرار گیرد</a:t>
            </a:r>
          </a:p>
          <a:p>
            <a:r>
              <a:rPr lang="fa-IR" baseline="0" dirty="0" smtClean="0"/>
              <a:t>برای سایر سلولها هم می توان از این روش استفاده کرد. در واقع مقادیر برای بیماران مواجهه یافته و مواحهه نیافته ا نظر علامت منفی و مثبت و همچنین برای افراد سالم مواجهه یافته و نیافته هم همینطور مثبت و منفی می شود. برای رفع این مشکل مقادیر داخل پرانتز را به توان دو می رسانیم.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167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برای</a:t>
            </a:r>
            <a:r>
              <a:rPr lang="fa-IR" baseline="0" dirty="0" smtClean="0"/>
              <a:t> بررسی میزان بزرگی این مقدار، از تقسیم آن بر واریانس برآورد استفاده می کنیم. ک این مقدار تقریبا دارای توزیع کای اسکوئر با درجه آزادی یک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932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3600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6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0"/>
            <a:ext cx="6524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44475"/>
            <a:ext cx="6870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99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2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7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2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0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8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6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8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1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7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5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49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25FF-A630-41CB-B2CD-1FDC353193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71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9B8E-25EC-4964-B34D-178B18AA668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04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14A-91B2-41E4-8968-6CC9D25EF97C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061E-F5F5-4546-BB12-30481E9DDB3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53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7110-E87C-488E-BC0D-FFDA73C8783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7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2262-BE5C-4CF8-8FAC-6C2639B4802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36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A94-2684-49C7-9D5E-2924E70CB8C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8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5A6-38A6-4E96-A3D4-BD6BB483859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20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318C-B32B-4FDE-BE06-7572319B3FA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45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21BC-8C68-4F01-BDB9-B2E73226C01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62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9D0A-C284-4CC8-881E-F13C9AF9118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01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3A25-940E-47C6-8898-E1380BB3B33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42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E57-63BB-4C94-8C0B-8FB6B7D05E79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4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C01D-1CE8-407D-A3DF-C0906C224281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7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6B9A-E46F-442D-98A9-8990997657CE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80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9CC181E1-3D5B-4760-865E-B7A718F6FC2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32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939F-293D-47BB-8B1F-E17A5D12F1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0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0" y="2733709"/>
            <a:ext cx="7178040" cy="1259171"/>
          </a:xfrm>
        </p:spPr>
        <p:txBody>
          <a:bodyPr/>
          <a:lstStyle/>
          <a:p>
            <a:pPr algn="l"/>
            <a:r>
              <a:rPr lang="en-US" sz="4000" b="1" dirty="0">
                <a:latin typeface="Times-Bold"/>
              </a:rPr>
              <a:t>Assessing Significance in a </a:t>
            </a:r>
            <a:r>
              <a:rPr lang="en-US" sz="4000" b="1" dirty="0" smtClean="0">
                <a:latin typeface="Times-Bold"/>
              </a:rPr>
              <a:t>2</a:t>
            </a:r>
            <a:r>
              <a:rPr lang="en-US" sz="4000" b="1" dirty="0">
                <a:latin typeface="Times-Bold"/>
              </a:rPr>
              <a:t>X</a:t>
            </a:r>
            <a:r>
              <a:rPr lang="en-US" sz="4000" b="1" dirty="0" smtClean="0">
                <a:latin typeface="Times-Bold"/>
              </a:rPr>
              <a:t>2 </a:t>
            </a:r>
            <a:r>
              <a:rPr lang="en-US" sz="4000" b="1" dirty="0">
                <a:latin typeface="Times-Bold"/>
              </a:rPr>
              <a:t>Table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03405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220000"/>
              </a:lnSpc>
            </a:pPr>
            <a:r>
              <a:rPr lang="en-US" sz="2800" dirty="0" smtClean="0"/>
              <a:t>Chapter 6</a:t>
            </a:r>
          </a:p>
          <a:p>
            <a:pPr algn="l">
              <a:lnSpc>
                <a:spcPct val="220000"/>
              </a:lnSpc>
            </a:pPr>
            <a:r>
              <a:rPr lang="en-US" sz="2800" dirty="0" smtClean="0"/>
              <a:t>By</a:t>
            </a:r>
            <a:r>
              <a:rPr lang="en-US" sz="2800" dirty="0"/>
              <a:t>: </a:t>
            </a:r>
            <a:r>
              <a:rPr lang="en-US" sz="2800" dirty="0" err="1"/>
              <a:t>Dr</a:t>
            </a:r>
            <a:r>
              <a:rPr lang="en-US" sz="2800" dirty="0"/>
              <a:t> </a:t>
            </a:r>
            <a:r>
              <a:rPr lang="en-US" sz="2800" dirty="0" err="1" smtClean="0"/>
              <a:t>A.Khosravi</a:t>
            </a:r>
            <a:r>
              <a:rPr lang="en-US" sz="2800" dirty="0" smtClean="0"/>
              <a:t>, Epidemiologist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9" y="2838734"/>
            <a:ext cx="1225846" cy="1154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18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=P(D|E) and p</a:t>
            </a:r>
            <a:r>
              <a:rPr lang="en-US" baseline="-25000" dirty="0"/>
              <a:t>2</a:t>
            </a:r>
            <a:r>
              <a:rPr lang="en-US" dirty="0"/>
              <a:t>=P(</a:t>
            </a:r>
            <a:r>
              <a:rPr lang="en-US" dirty="0" err="1"/>
              <a:t>D|not</a:t>
            </a:r>
            <a:r>
              <a:rPr lang="en-US" dirty="0"/>
              <a:t> 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2" y="2158602"/>
            <a:ext cx="2929867" cy="21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99" y="2019300"/>
            <a:ext cx="8177161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" y="4627156"/>
            <a:ext cx="1094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 and P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are </a:t>
            </a:r>
            <a:r>
              <a:rPr lang="en-US" sz="2800" dirty="0">
                <a:solidFill>
                  <a:schemeClr val="tx2"/>
                </a:solidFill>
              </a:rPr>
              <a:t>random variables </a:t>
            </a:r>
            <a:r>
              <a:rPr lang="en-US" sz="2800" dirty="0">
                <a:solidFill>
                  <a:schemeClr val="accent6"/>
                </a:solidFill>
              </a:rPr>
              <a:t>whose sampling distributions can </a:t>
            </a:r>
            <a:r>
              <a:rPr lang="en-US" sz="2800" dirty="0" smtClean="0">
                <a:solidFill>
                  <a:schemeClr val="accent6"/>
                </a:solidFill>
              </a:rPr>
              <a:t>be approximated </a:t>
            </a:r>
            <a:r>
              <a:rPr lang="en-US" sz="2800" dirty="0">
                <a:solidFill>
                  <a:schemeClr val="accent6"/>
                </a:solidFill>
              </a:rPr>
              <a:t>by </a:t>
            </a:r>
            <a:r>
              <a:rPr lang="en-US" sz="2800" dirty="0">
                <a:solidFill>
                  <a:schemeClr val="tx2"/>
                </a:solidFill>
              </a:rPr>
              <a:t>Normal distributions </a:t>
            </a:r>
            <a:r>
              <a:rPr lang="en-US" sz="2800" dirty="0">
                <a:solidFill>
                  <a:schemeClr val="accent6"/>
                </a:solidFill>
              </a:rPr>
              <a:t>when both </a:t>
            </a:r>
            <a:r>
              <a:rPr lang="en-US" sz="2800" dirty="0">
                <a:solidFill>
                  <a:schemeClr val="accent1"/>
                </a:solidFill>
              </a:rPr>
              <a:t>n</a:t>
            </a:r>
            <a:r>
              <a:rPr lang="en-US" sz="2800" baseline="-25000" dirty="0">
                <a:solidFill>
                  <a:schemeClr val="accent1"/>
                </a:solidFill>
              </a:rPr>
              <a:t>1</a:t>
            </a:r>
            <a:r>
              <a:rPr lang="en-US" sz="2800" dirty="0">
                <a:solidFill>
                  <a:schemeClr val="accent1"/>
                </a:solidFill>
              </a:rPr>
              <a:t> and n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r>
              <a:rPr lang="en-US" sz="2800" dirty="0">
                <a:solidFill>
                  <a:schemeClr val="accent1"/>
                </a:solidFill>
              </a:rPr>
              <a:t> are </a:t>
            </a:r>
            <a:r>
              <a:rPr lang="en-US" sz="2800" dirty="0" smtClean="0">
                <a:solidFill>
                  <a:schemeClr val="accent1"/>
                </a:solidFill>
              </a:rPr>
              <a:t>large.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Variances of P1and p2 are:  p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r>
              <a:rPr lang="en-US" sz="2800" dirty="0" smtClean="0">
                <a:solidFill>
                  <a:schemeClr val="accent1"/>
                </a:solidFill>
              </a:rPr>
              <a:t>(1-p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r>
              <a:rPr lang="en-US" sz="2800" dirty="0" smtClean="0">
                <a:solidFill>
                  <a:schemeClr val="accent1"/>
                </a:solidFill>
              </a:rPr>
              <a:t>)/n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</a:rPr>
              <a:t>P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= p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(1-p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)/n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 between the two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336872"/>
                <a:ext cx="9613861" cy="3911527"/>
              </a:xfrm>
            </p:spPr>
            <p:txBody>
              <a:bodyPr/>
              <a:lstStyle/>
              <a:p>
                <a:r>
                  <a:rPr lang="en-US" dirty="0" smtClean="0"/>
                  <a:t>Expectation of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-p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Variance: [p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(1-p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)/n</a:t>
                </a:r>
                <a:r>
                  <a:rPr lang="en-US" baseline="-25000" dirty="0"/>
                  <a:t>1</a:t>
                </a:r>
                <a:r>
                  <a:rPr lang="en-US" dirty="0"/>
                  <a:t>]+[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(1-p</a:t>
                </a:r>
                <a:r>
                  <a:rPr lang="en-US" baseline="-25000" dirty="0" smtClean="0"/>
                  <a:t>2</a:t>
                </a:r>
                <a:r>
                  <a:rPr lang="en-US" dirty="0"/>
                  <a:t>)/n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].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H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: p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-p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=0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)(</m:t>
                    </m:r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US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11111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  <m:t>) </m:t>
                            </m:r>
                            <m:r>
                              <a:rPr lang="en-US" b="0" i="1" baseline="30000" smtClean="0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336872"/>
                <a:ext cx="9613861" cy="3911527"/>
              </a:xfrm>
              <a:blipFill rotWithShape="1">
                <a:blip r:embed="rId2"/>
                <a:stretch>
                  <a:fillRect l="-1776" t="-3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8600" cy="42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02" y="3200400"/>
            <a:ext cx="6975163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3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"/>
            <a:ext cx="10439507" cy="550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84" y="3908329"/>
            <a:ext cx="10109596" cy="25534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observed test statistic of </a:t>
            </a:r>
            <a:r>
              <a:rPr lang="en-US" dirty="0" smtClean="0">
                <a:solidFill>
                  <a:srgbClr val="FF0000"/>
                </a:solidFill>
              </a:rPr>
              <a:t>200(12*95-88*5)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 100*100*17*183</a:t>
            </a:r>
            <a:r>
              <a:rPr lang="en-US" dirty="0" smtClean="0"/>
              <a:t>= 98,000,000/31,110,000=</a:t>
            </a:r>
            <a:r>
              <a:rPr lang="en-US" dirty="0" smtClean="0">
                <a:solidFill>
                  <a:srgbClr val="FF0000"/>
                </a:solidFill>
              </a:rPr>
              <a:t>3.15</a:t>
            </a:r>
            <a:r>
              <a:rPr lang="en-US" dirty="0"/>
              <a:t>, with an </a:t>
            </a:r>
            <a:r>
              <a:rPr lang="en-US" dirty="0" smtClean="0"/>
              <a:t>associated </a:t>
            </a:r>
            <a:r>
              <a:rPr lang="en-US" dirty="0"/>
              <a:t>p-value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chemeClr val="accent1"/>
                </a:solidFill>
              </a:rPr>
              <a:t>0.08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00360" cy="37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4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Case-control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048636" cy="4246807"/>
          </a:xfrm>
        </p:spPr>
        <p:txBody>
          <a:bodyPr>
            <a:normAutofit/>
          </a:bodyPr>
          <a:lstStyle/>
          <a:p>
            <a:r>
              <a:rPr lang="en-US" dirty="0"/>
              <a:t>it is not possible to estimate either </a:t>
            </a:r>
            <a:r>
              <a:rPr lang="en-US" dirty="0" smtClean="0">
                <a:solidFill>
                  <a:schemeClr val="accent1"/>
                </a:solidFill>
              </a:rPr>
              <a:t>joint</a:t>
            </a:r>
            <a:r>
              <a:rPr lang="en-US" dirty="0" smtClean="0"/>
              <a:t> or </a:t>
            </a:r>
            <a:r>
              <a:rPr lang="en-US" dirty="0">
                <a:solidFill>
                  <a:schemeClr val="accent1"/>
                </a:solidFill>
              </a:rPr>
              <a:t>marginal</a:t>
            </a:r>
            <a:r>
              <a:rPr lang="en-US" dirty="0"/>
              <a:t> probabilities from a case-control design</a:t>
            </a:r>
            <a:r>
              <a:rPr lang="en-US" dirty="0" smtClean="0"/>
              <a:t>.</a:t>
            </a:r>
          </a:p>
          <a:p>
            <a:r>
              <a:rPr lang="en-US" dirty="0"/>
              <a:t>the only probabilities </a:t>
            </a:r>
            <a:r>
              <a:rPr lang="en-US" dirty="0" smtClean="0"/>
              <a:t>that are </a:t>
            </a:r>
            <a:r>
              <a:rPr lang="en-US" dirty="0"/>
              <a:t>estimable are </a:t>
            </a:r>
            <a:r>
              <a:rPr lang="en-US" dirty="0">
                <a:solidFill>
                  <a:schemeClr val="accent1"/>
                </a:solidFill>
              </a:rPr>
              <a:t>exposure probabilities</a:t>
            </a:r>
            <a:r>
              <a:rPr lang="en-US" dirty="0"/>
              <a:t>,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conditional on disease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status.</a:t>
            </a: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:p(E|D)=P(</a:t>
            </a:r>
            <a:r>
              <a:rPr lang="en-US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E|not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D)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30840" cy="391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15800"/>
            <a:ext cx="6653283" cy="154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0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6.3.1 Comparison of the study designs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2" y="2524306"/>
            <a:ext cx="11561124" cy="381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7019" y="1944546"/>
            <a:ext cx="9676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solidFill>
                  <a:schemeClr val="accent1"/>
                </a:solidFill>
              </a:rPr>
              <a:t>قدرت رابطه بین مواجهه و پیامد و تعداد نمونه در هر سه مطالعه یکسان است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influence the power of </a:t>
            </a:r>
            <a:r>
              <a:rPr lang="en-US" dirty="0" smtClean="0"/>
              <a:t>the chi-2 </a:t>
            </a:r>
            <a:r>
              <a:rPr lang="en-US" dirty="0"/>
              <a:t>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336872"/>
                <a:ext cx="10490596" cy="4185847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11111"/>
                            </a:solidFill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11111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11111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  <m:t>) </m:t>
                            </m:r>
                            <m:r>
                              <a:rPr lang="en-US" i="1" baseline="30000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𝑣</m:t>
                        </m:r>
                      </m:den>
                    </m:f>
                    <m:r>
                      <a:rPr lang="fa-IR" b="0" i="0" smtClean="0">
                        <a:solidFill>
                          <a:srgbClr val="111111"/>
                        </a:solidFill>
                        <a:latin typeface="Cambria Math"/>
                      </a:rPr>
                      <m:t>و</m:t>
                    </m:r>
                    <m:r>
                      <a:rPr lang="en-US" i="1">
                        <a:solidFill>
                          <a:srgbClr val="111111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11111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11111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11111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i="1" dirty="0"/>
                  <a:t>balance </a:t>
                </a:r>
                <a:r>
                  <a:rPr lang="en-US" dirty="0"/>
                  <a:t>of the </a:t>
                </a:r>
                <a:r>
                  <a:rPr lang="en-US" dirty="0" smtClean="0"/>
                  <a:t>two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marginal </a:t>
                </a:r>
                <a:r>
                  <a:rPr lang="en-US" dirty="0"/>
                  <a:t>totals for </a:t>
                </a:r>
                <a:r>
                  <a:rPr lang="en-US" i="1" dirty="0">
                    <a:solidFill>
                      <a:srgbClr val="FF0000"/>
                    </a:solidFill>
                  </a:rPr>
                  <a:t>D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i="1" dirty="0" smtClean="0"/>
                  <a:t>.</a:t>
                </a:r>
              </a:p>
              <a:p>
                <a:r>
                  <a:rPr lang="en-US" dirty="0"/>
                  <a:t>The power of the </a:t>
                </a:r>
                <a:r>
                  <a:rPr lang="en-US" dirty="0" smtClean="0"/>
                  <a:t>chi-2 </a:t>
                </a:r>
                <a:r>
                  <a:rPr lang="en-US" dirty="0"/>
                  <a:t>test increases with the size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-p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, but, in a given population, </a:t>
                </a:r>
                <a:r>
                  <a:rPr lang="en-US" dirty="0" smtClean="0"/>
                  <a:t>this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difference </a:t>
                </a:r>
                <a:r>
                  <a:rPr lang="en-US" dirty="0">
                    <a:solidFill>
                      <a:srgbClr val="FF0000"/>
                    </a:solidFill>
                  </a:rPr>
                  <a:t>is fixed </a:t>
                </a:r>
                <a:r>
                  <a:rPr lang="en-US" dirty="0"/>
                  <a:t>and therefore not influenced by choosing either a </a:t>
                </a:r>
                <a:r>
                  <a:rPr lang="en-US" dirty="0">
                    <a:solidFill>
                      <a:srgbClr val="FF0000"/>
                    </a:solidFill>
                  </a:rPr>
                  <a:t>population-based</a:t>
                </a:r>
                <a:r>
                  <a:rPr lang="en-US" dirty="0"/>
                  <a:t> </a:t>
                </a:r>
                <a:r>
                  <a:rPr lang="en-US" dirty="0" smtClean="0"/>
                  <a:t>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cohort</a:t>
                </a:r>
                <a:r>
                  <a:rPr lang="en-US" dirty="0" smtClean="0"/>
                  <a:t> </a:t>
                </a:r>
                <a:r>
                  <a:rPr lang="en-US" dirty="0"/>
                  <a:t>design.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336872"/>
                <a:ext cx="10490596" cy="4185847"/>
              </a:xfrm>
              <a:blipFill rotWithShape="1">
                <a:blip r:embed="rId2"/>
                <a:stretch>
                  <a:fillRect l="-1395" r="-2208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30520" y="2035800"/>
              <a:ext cx="7760160" cy="1973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160" y="2026440"/>
                <a:ext cx="7778880" cy="19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12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یادداشت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10524488" cy="398204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محتوای اسلایدها براساس متن کتاب روشهای آماری در اپیدمیولوژی- جول- برای تدریس دانشجویان ارشد اپیدمیولوژی دانشگاه علوم پزشکی شاهرود تهیه شده و استفاده از آن برای عموم دانشجویان و همکاران بلامانع است.</a:t>
            </a:r>
          </a:p>
          <a:p>
            <a:pPr algn="r" rtl="1"/>
            <a:r>
              <a:rPr lang="fa-IR" dirty="0" smtClean="0"/>
              <a:t>لطفا در صورت نیاز به ویرایش و اصلاح از طریق ایمیل اطلاع رسانی شود.</a:t>
            </a:r>
          </a:p>
          <a:p>
            <a:pPr algn="r" rtl="1"/>
            <a:r>
              <a:rPr lang="fa-IR" dirty="0" smtClean="0"/>
              <a:t>باتشکر – دکتراحمد خسروی- دانشگاه علوم پزشکی شاهرود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Shahroud University of Medical Sciences- Dept. of Epidemiology- Dr A.Khosravi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383916" cy="4140127"/>
          </a:xfrm>
        </p:spPr>
        <p:txBody>
          <a:bodyPr/>
          <a:lstStyle/>
          <a:p>
            <a:r>
              <a:rPr lang="en-US" dirty="0"/>
              <a:t>Independence of D and E is equivalent to stating that </a:t>
            </a:r>
            <a:r>
              <a:rPr lang="en-US" dirty="0" smtClean="0"/>
              <a:t>P(D&amp;E</a:t>
            </a:r>
            <a:r>
              <a:rPr lang="en-US" dirty="0"/>
              <a:t>)=</a:t>
            </a:r>
            <a:r>
              <a:rPr lang="en-US" dirty="0" smtClean="0"/>
              <a:t>P(D)*P(E).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626270"/>
            <a:ext cx="9786925" cy="39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983" y="1119848"/>
            <a:ext cx="826135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cs typeface="B Nazanin" pitchFamily="2" charset="-78"/>
              </a:rPr>
              <a:t>6.1 Population-based designs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3" y="3393162"/>
            <a:ext cx="10381297" cy="308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08554"/>
            <a:ext cx="11186160" cy="4251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•     P(D&amp;E) can be estimated by a/n</a:t>
            </a:r>
          </a:p>
          <a:p>
            <a:r>
              <a:rPr lang="en-US" dirty="0"/>
              <a:t>•     P(D) can be estimated by (</a:t>
            </a:r>
            <a:r>
              <a:rPr lang="en-US" dirty="0" err="1"/>
              <a:t>a+c</a:t>
            </a:r>
            <a:r>
              <a:rPr lang="en-US" dirty="0"/>
              <a:t>)/n</a:t>
            </a:r>
          </a:p>
          <a:p>
            <a:r>
              <a:rPr lang="en-US" dirty="0"/>
              <a:t>•     P(E) can be estimated by (</a:t>
            </a:r>
            <a:r>
              <a:rPr lang="en-US" dirty="0" err="1"/>
              <a:t>a+b</a:t>
            </a:r>
            <a:r>
              <a:rPr lang="en-US" dirty="0"/>
              <a:t>)/n</a:t>
            </a:r>
            <a:r>
              <a:rPr lang="en-US" dirty="0" smtClean="0"/>
              <a:t>.</a:t>
            </a:r>
          </a:p>
          <a:p>
            <a:r>
              <a:rPr lang="pt-BR" b="1" i="1" dirty="0" smtClean="0">
                <a:solidFill>
                  <a:srgbClr val="FF0000"/>
                </a:solidFill>
              </a:rPr>
              <a:t>a/n-[(</a:t>
            </a:r>
            <a:r>
              <a:rPr lang="pt-BR" b="1" i="1" dirty="0">
                <a:solidFill>
                  <a:srgbClr val="FF0000"/>
                </a:solidFill>
              </a:rPr>
              <a:t>a+c)/n</a:t>
            </a:r>
            <a:r>
              <a:rPr lang="pt-BR" b="1" i="1" dirty="0" smtClean="0">
                <a:solidFill>
                  <a:srgbClr val="FF0000"/>
                </a:solidFill>
              </a:rPr>
              <a:t>]*[(</a:t>
            </a:r>
            <a:r>
              <a:rPr lang="pt-BR" b="1" i="1" dirty="0">
                <a:solidFill>
                  <a:srgbClr val="FF0000"/>
                </a:solidFill>
              </a:rPr>
              <a:t>a+b)/n]= (</a:t>
            </a:r>
            <a:r>
              <a:rPr lang="pt-BR" b="1" i="1" dirty="0" smtClean="0">
                <a:solidFill>
                  <a:srgbClr val="FF0000"/>
                </a:solidFill>
              </a:rPr>
              <a:t>ad-bc</a:t>
            </a:r>
            <a:r>
              <a:rPr lang="pt-BR" b="1" i="1" dirty="0">
                <a:solidFill>
                  <a:srgbClr val="FF0000"/>
                </a:solidFill>
              </a:rPr>
              <a:t>)/</a:t>
            </a:r>
            <a:r>
              <a:rPr lang="pt-BR" b="1" i="1" dirty="0" smtClean="0">
                <a:solidFill>
                  <a:schemeClr val="accent1"/>
                </a:solidFill>
              </a:rPr>
              <a:t>n</a:t>
            </a:r>
            <a:r>
              <a:rPr lang="pt-BR" b="1" baseline="30000" dirty="0" smtClean="0">
                <a:solidFill>
                  <a:schemeClr val="accent1"/>
                </a:solidFill>
              </a:rPr>
              <a:t>2</a:t>
            </a:r>
            <a:endParaRPr lang="fa-IR" b="1" baseline="30000" dirty="0" smtClean="0">
              <a:solidFill>
                <a:schemeClr val="accent1"/>
              </a:solidFill>
            </a:endParaRP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D</a:t>
            </a:r>
            <a:r>
              <a:rPr lang="en-US" dirty="0" err="1"/>
              <a:t>&amp;not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)=</a:t>
            </a:r>
            <a:r>
              <a:rPr lang="en-US" i="1" dirty="0"/>
              <a:t>P(D</a:t>
            </a:r>
            <a:r>
              <a:rPr lang="en-US" i="1" dirty="0" smtClean="0"/>
              <a:t>)</a:t>
            </a:r>
            <a:r>
              <a:rPr lang="fa-IR" dirty="0" smtClean="0"/>
              <a:t>*</a:t>
            </a:r>
            <a:r>
              <a:rPr lang="en-US" i="1" dirty="0" smtClean="0"/>
              <a:t>P</a:t>
            </a:r>
            <a:r>
              <a:rPr lang="en-US" dirty="0" smtClean="0"/>
              <a:t>(not </a:t>
            </a:r>
            <a:r>
              <a:rPr lang="en-US" i="1" dirty="0"/>
              <a:t>E</a:t>
            </a:r>
            <a:r>
              <a:rPr lang="en-US" dirty="0" smtClean="0"/>
              <a:t>).</a:t>
            </a:r>
            <a:endParaRPr lang="fa-IR" dirty="0" smtClean="0"/>
          </a:p>
          <a:p>
            <a:r>
              <a:rPr lang="pt-BR" b="1" dirty="0" smtClean="0">
                <a:solidFill>
                  <a:schemeClr val="accent1"/>
                </a:solidFill>
              </a:rPr>
              <a:t>c/n-[(</a:t>
            </a:r>
            <a:r>
              <a:rPr lang="pt-BR" b="1" dirty="0">
                <a:solidFill>
                  <a:schemeClr val="accent1"/>
                </a:solidFill>
              </a:rPr>
              <a:t>a+c)/n</a:t>
            </a:r>
            <a:r>
              <a:rPr lang="pt-BR" b="1" dirty="0" smtClean="0">
                <a:solidFill>
                  <a:schemeClr val="accent1"/>
                </a:solidFill>
              </a:rPr>
              <a:t>]*[(</a:t>
            </a:r>
            <a:r>
              <a:rPr lang="pt-BR" b="1" dirty="0">
                <a:solidFill>
                  <a:schemeClr val="accent1"/>
                </a:solidFill>
              </a:rPr>
              <a:t>c+d)/n</a:t>
            </a:r>
            <a:r>
              <a:rPr lang="pt-BR" b="1" dirty="0" smtClean="0">
                <a:solidFill>
                  <a:schemeClr val="accent1"/>
                </a:solidFill>
              </a:rPr>
              <a:t>]</a:t>
            </a:r>
            <a:r>
              <a:rPr lang="en-US" b="1" dirty="0" smtClean="0">
                <a:solidFill>
                  <a:schemeClr val="accent1"/>
                </a:solidFill>
              </a:rPr>
              <a:t>= 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bc</a:t>
            </a:r>
            <a:r>
              <a:rPr lang="en-US" b="1" dirty="0">
                <a:solidFill>
                  <a:schemeClr val="accent1"/>
                </a:solidFill>
              </a:rPr>
              <a:t>-ad)/</a:t>
            </a:r>
            <a:r>
              <a:rPr lang="en-US" b="1" dirty="0" smtClean="0">
                <a:solidFill>
                  <a:schemeClr val="accent1"/>
                </a:solidFill>
              </a:rPr>
              <a:t>n</a:t>
            </a:r>
            <a:r>
              <a:rPr lang="en-US" b="1" baseline="30000" dirty="0" smtClean="0">
                <a:solidFill>
                  <a:schemeClr val="accent1"/>
                </a:solidFill>
              </a:rPr>
              <a:t>2</a:t>
            </a:r>
            <a:endParaRPr lang="fa-IR" b="1" baseline="30000" dirty="0" smtClean="0">
              <a:solidFill>
                <a:schemeClr val="accent1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ad-</a:t>
            </a:r>
            <a:r>
              <a:rPr lang="en-US" b="1" i="1" dirty="0" err="1" smtClean="0">
                <a:solidFill>
                  <a:srgbClr val="FF0000"/>
                </a:solidFill>
              </a:rPr>
              <a:t>bc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dirty="0"/>
              <a:t>. Large values of this statistic will cast doubt </a:t>
            </a:r>
            <a:r>
              <a:rPr lang="en-US" dirty="0" smtClean="0"/>
              <a:t>on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hypothesis of </a:t>
            </a:r>
            <a:r>
              <a:rPr lang="en-US" dirty="0">
                <a:solidFill>
                  <a:srgbClr val="FF0000"/>
                </a:solidFill>
              </a:rPr>
              <a:t>independence of </a:t>
            </a:r>
            <a:r>
              <a:rPr lang="en-US" i="1" dirty="0">
                <a:solidFill>
                  <a:srgbClr val="FF0000"/>
                </a:solidFill>
              </a:rPr>
              <a:t>D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/>
              <a:t>.</a:t>
            </a:r>
            <a:endParaRPr lang="en-US" b="1" baseline="300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0"/>
            <a:ext cx="545592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7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8" y="0"/>
            <a:ext cx="10261282" cy="317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6256" y="3171986"/>
                <a:ext cx="10629424" cy="3576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(ad-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bc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3200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=329476;</a:t>
                </a:r>
                <a:endParaRPr lang="fa-IR" sz="3200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>
                    <a:solidFill>
                      <a:schemeClr val="accent6"/>
                    </a:solidFill>
                  </a:rPr>
                  <a:t>numerator</a:t>
                </a:r>
                <a:r>
                  <a:rPr lang="en-US" sz="3200" dirty="0">
                    <a:solidFill>
                      <a:schemeClr val="tx2"/>
                    </a:solidFill>
                  </a:rPr>
                  <a:t> of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variance is </a:t>
                </a:r>
                <a:r>
                  <a:rPr lang="en-US" sz="3200" dirty="0">
                    <a:solidFill>
                      <a:schemeClr val="tx2"/>
                    </a:solidFill>
                  </a:rPr>
                  <a:t>just the </a:t>
                </a:r>
                <a:r>
                  <a:rPr lang="en-US" sz="3200" dirty="0">
                    <a:solidFill>
                      <a:schemeClr val="accent6"/>
                    </a:solidFill>
                  </a:rPr>
                  <a:t>product</a:t>
                </a:r>
                <a:r>
                  <a:rPr lang="en-US" sz="3200" dirty="0">
                    <a:solidFill>
                      <a:schemeClr val="tx2"/>
                    </a:solidFill>
                  </a:rPr>
                  <a:t> of the four margin totals of the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2*2 </a:t>
                </a:r>
                <a:r>
                  <a:rPr lang="en-US" sz="3200" dirty="0">
                    <a:solidFill>
                      <a:schemeClr val="tx2"/>
                    </a:solidFill>
                  </a:rPr>
                  <a:t>table. </a:t>
                </a:r>
                <a:endParaRPr lang="fa-IR" sz="3200" dirty="0" smtClean="0">
                  <a:solidFill>
                    <a:schemeClr val="tx2"/>
                  </a:solidFill>
                </a:endParaRPr>
              </a:p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with </a:t>
                </a:r>
                <a:r>
                  <a:rPr lang="en-US" sz="3200" dirty="0">
                    <a:solidFill>
                      <a:schemeClr val="tx2"/>
                    </a:solidFill>
                  </a:rPr>
                  <a:t>a sufficiently large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n, (ad-</a:t>
                </a:r>
                <a:r>
                  <a:rPr lang="en-US" sz="3200" dirty="0" err="1" smtClean="0">
                    <a:solidFill>
                      <a:schemeClr val="tx2"/>
                    </a:solidFill>
                  </a:rPr>
                  <a:t>bc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has </a:t>
                </a:r>
                <a:r>
                  <a:rPr lang="en-US" sz="3200" dirty="0">
                    <a:solidFill>
                      <a:schemeClr val="tx2"/>
                    </a:solidFill>
                  </a:rPr>
                  <a:t>an approximately standard Normal distribution, that is, N(0, 1).</a:t>
                </a:r>
                <a:endParaRPr lang="en-US" sz="3200" dirty="0" smtClean="0">
                  <a:solidFill>
                    <a:schemeClr val="tx2"/>
                  </a:solidFill>
                </a:endParaRPr>
              </a:p>
              <a:p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6" y="3171986"/>
                <a:ext cx="10629424" cy="3576235"/>
              </a:xfrm>
              <a:prstGeom prst="rect">
                <a:avLst/>
              </a:prstGeom>
              <a:blipFill rotWithShape="1">
                <a:blip r:embed="rId4"/>
                <a:stretch>
                  <a:fillRect l="-1433" t="-3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3" y="6223635"/>
            <a:ext cx="9706927" cy="52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9" y="2133600"/>
            <a:ext cx="12023171" cy="400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728596" cy="1080938"/>
          </a:xfrm>
        </p:spPr>
        <p:txBody>
          <a:bodyPr/>
          <a:lstStyle/>
          <a:p>
            <a:r>
              <a:rPr lang="en-US" dirty="0"/>
              <a:t>6.1.1 Role of hypothesis tests and interpretation of p-values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209800"/>
            <a:ext cx="10109596" cy="419099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solidFill>
                  <a:schemeClr val="accent6"/>
                </a:solidFill>
              </a:rPr>
              <a:t>مقدار-پی</a:t>
            </a:r>
            <a:r>
              <a:rPr lang="fa-IR" dirty="0" smtClean="0"/>
              <a:t> تحت تاثیر حجم نمونه است و همچنین قادر به نشان دادن توان یک مطالعه نیست. </a:t>
            </a:r>
          </a:p>
          <a:p>
            <a:pPr algn="r" rtl="1"/>
            <a:r>
              <a:rPr lang="fa-IR" dirty="0" smtClean="0"/>
              <a:t>در مواردی که منبع خطا چیزی غیر از </a:t>
            </a:r>
            <a:r>
              <a:rPr lang="fa-IR" dirty="0" smtClean="0">
                <a:solidFill>
                  <a:schemeClr val="accent6"/>
                </a:solidFill>
              </a:rPr>
              <a:t>نمونه‎گیری </a:t>
            </a:r>
            <a:r>
              <a:rPr lang="fa-IR" dirty="0" smtClean="0"/>
              <a:t>باشد و یا </a:t>
            </a:r>
            <a:r>
              <a:rPr lang="fa-IR" dirty="0" smtClean="0">
                <a:solidFill>
                  <a:schemeClr val="accent6"/>
                </a:solidFill>
              </a:rPr>
              <a:t>مقایسه چندگانه</a:t>
            </a:r>
            <a:r>
              <a:rPr lang="fa-IR" dirty="0" smtClean="0"/>
              <a:t> رخ دهد، مقدار پی با خطا برآورد می شود.</a:t>
            </a:r>
          </a:p>
          <a:p>
            <a:pPr algn="r" rtl="1"/>
            <a:r>
              <a:rPr lang="fa-IR" dirty="0" smtClean="0">
                <a:solidFill>
                  <a:schemeClr val="accent6"/>
                </a:solidFill>
              </a:rPr>
              <a:t>توان مطالعه</a:t>
            </a:r>
            <a:r>
              <a:rPr lang="fa-IR" dirty="0" smtClean="0"/>
              <a:t>: احتمال رد فرض صفر به شرط اینکه فرض مقابل درست باشد.</a:t>
            </a:r>
          </a:p>
          <a:p>
            <a:pPr algn="r" rtl="1"/>
            <a:r>
              <a:rPr lang="fa-IR" dirty="0" smtClean="0">
                <a:solidFill>
                  <a:schemeClr val="accent6"/>
                </a:solidFill>
              </a:rPr>
              <a:t>تفسیر مقدار پی</a:t>
            </a:r>
            <a:r>
              <a:rPr lang="fa-IR" dirty="0" smtClean="0"/>
              <a:t>= احتمال مشاهده این مقدار اختلاف و بیشتر به شرط مستقل بودن مواجهه و بیماری، برابر با 0/08 است. 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راه حل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9613861" cy="4140127"/>
          </a:xfrm>
        </p:spPr>
        <p:txBody>
          <a:bodyPr/>
          <a:lstStyle/>
          <a:p>
            <a:pPr algn="r" rtl="1"/>
            <a:r>
              <a:rPr lang="fa-IR" dirty="0" smtClean="0"/>
              <a:t>تمرکز بر برآورد </a:t>
            </a:r>
            <a:r>
              <a:rPr lang="fa-IR" dirty="0" smtClean="0">
                <a:solidFill>
                  <a:schemeClr val="accent6"/>
                </a:solidFill>
              </a:rPr>
              <a:t>اندازه اثر </a:t>
            </a:r>
            <a:r>
              <a:rPr lang="fa-IR" dirty="0" smtClean="0"/>
              <a:t>بجای آزمون فرضیه</a:t>
            </a:r>
          </a:p>
          <a:p>
            <a:pPr algn="r" rtl="1"/>
            <a:r>
              <a:rPr lang="fa-IR" dirty="0" smtClean="0"/>
              <a:t>استفاده از </a:t>
            </a:r>
            <a:r>
              <a:rPr lang="fa-IR" dirty="0" smtClean="0">
                <a:solidFill>
                  <a:schemeClr val="accent6"/>
                </a:solidFill>
              </a:rPr>
              <a:t>حدود اطمینان </a:t>
            </a:r>
            <a:r>
              <a:rPr lang="fa-IR" dirty="0" smtClean="0"/>
              <a:t>(هرچند دارای مشکلاتی شبیه مقدار پی است ولی برای بررسی عدم قطعیت بهتر هستند).</a:t>
            </a:r>
          </a:p>
          <a:p>
            <a:pPr algn="r" rtl="1"/>
            <a:r>
              <a:rPr lang="fa-IR" dirty="0" smtClean="0"/>
              <a:t>استفاده از </a:t>
            </a:r>
            <a:r>
              <a:rPr lang="en-US" dirty="0" smtClean="0">
                <a:solidFill>
                  <a:schemeClr val="accent6"/>
                </a:solidFill>
              </a:rPr>
              <a:t>likelihood intervals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استفاده از روش</a:t>
            </a:r>
            <a:r>
              <a:rPr lang="fa-IR" dirty="0" smtClean="0">
                <a:solidFill>
                  <a:schemeClr val="accent6"/>
                </a:solidFill>
              </a:rPr>
              <a:t> بیزین </a:t>
            </a:r>
            <a:r>
              <a:rPr lang="en-US" dirty="0" smtClean="0"/>
              <a:t>(Ba</a:t>
            </a:r>
            <a:r>
              <a:rPr lang="en-US" dirty="0"/>
              <a:t>y</a:t>
            </a:r>
            <a:r>
              <a:rPr lang="en-US" dirty="0" smtClean="0"/>
              <a:t>esian)</a:t>
            </a:r>
            <a:r>
              <a:rPr lang="fa-IR" dirty="0" smtClean="0"/>
              <a:t> 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Cohort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10002916" cy="3599316"/>
          </a:xfrm>
        </p:spPr>
        <p:txBody>
          <a:bodyPr/>
          <a:lstStyle/>
          <a:p>
            <a:pPr algn="r" rtl="1"/>
            <a:r>
              <a:rPr lang="fa-IR" dirty="0" smtClean="0"/>
              <a:t>منقطی که درباره </a:t>
            </a:r>
            <a:r>
              <a:rPr lang="fa-IR" dirty="0" smtClean="0">
                <a:solidFill>
                  <a:schemeClr val="accent6"/>
                </a:solidFill>
              </a:rPr>
              <a:t>استقلال</a:t>
            </a:r>
            <a:r>
              <a:rPr lang="fa-IR" dirty="0" smtClean="0"/>
              <a:t> مواجهه و پیامد در مطالعه مبتنی برجمعیت وجود دارد (محاسبه </a:t>
            </a:r>
            <a:r>
              <a:rPr lang="fa-IR" dirty="0" smtClean="0">
                <a:solidFill>
                  <a:schemeClr val="accent6"/>
                </a:solidFill>
              </a:rPr>
              <a:t>احتمال توام</a:t>
            </a:r>
            <a:r>
              <a:rPr lang="fa-IR" dirty="0" smtClean="0"/>
              <a:t>) در مطالعه همگروهی کلاسیک و مورد-شاهدی استفاده نمی‌شود. در این مطالعات احتمال حاشیه‎ای و توام قابل برآورد نیستند.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" y="5096828"/>
            <a:ext cx="11813129" cy="72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5380</TotalTime>
  <Words>865</Words>
  <Application>Microsoft Office PowerPoint</Application>
  <PresentationFormat>Custom</PresentationFormat>
  <Paragraphs>79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 Titr</vt:lpstr>
      <vt:lpstr>Times-Bold</vt:lpstr>
      <vt:lpstr>Calibri</vt:lpstr>
      <vt:lpstr>Cambria Math</vt:lpstr>
      <vt:lpstr>B Nazanin</vt:lpstr>
      <vt:lpstr>Trebuchet MS</vt:lpstr>
      <vt:lpstr>Berlin</vt:lpstr>
      <vt:lpstr>1_Berlin</vt:lpstr>
      <vt:lpstr>2_Berlin</vt:lpstr>
      <vt:lpstr>Assessing Significance in a 2X2 Table</vt:lpstr>
      <vt:lpstr>یادداشت</vt:lpstr>
      <vt:lpstr>PowerPoint Presentation</vt:lpstr>
      <vt:lpstr>PowerPoint Presentation</vt:lpstr>
      <vt:lpstr>PowerPoint Presentation</vt:lpstr>
      <vt:lpstr>PowerPoint Presentation</vt:lpstr>
      <vt:lpstr>6.1.1 Role of hypothesis tests and interpretation of p-values</vt:lpstr>
      <vt:lpstr>راه حل</vt:lpstr>
      <vt:lpstr>6.2 Cohort designs</vt:lpstr>
      <vt:lpstr>p1=P(D|E) and p2=P(D|not E).</vt:lpstr>
      <vt:lpstr>the difference between the two estimates</vt:lpstr>
      <vt:lpstr>PowerPoint Presentation</vt:lpstr>
      <vt:lpstr>PowerPoint Presentation</vt:lpstr>
      <vt:lpstr>PowerPoint Presentation</vt:lpstr>
      <vt:lpstr>6.3 Case-control designs</vt:lpstr>
      <vt:lpstr>PowerPoint Presentation</vt:lpstr>
      <vt:lpstr>6.3.1 Comparison of the study designs</vt:lpstr>
      <vt:lpstr>factors influence the power of the chi-2 test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Dr.khosravi</dc:creator>
  <cp:lastModifiedBy>khosravi</cp:lastModifiedBy>
  <cp:revision>405</cp:revision>
  <dcterms:created xsi:type="dcterms:W3CDTF">2013-07-15T20:24:27Z</dcterms:created>
  <dcterms:modified xsi:type="dcterms:W3CDTF">2025-11-07T11:25:04Z</dcterms:modified>
</cp:coreProperties>
</file>