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9" r:id="rId2"/>
    <p:sldMasterId id="2147483687" r:id="rId3"/>
  </p:sldMasterIdLst>
  <p:notesMasterIdLst>
    <p:notesMasterId r:id="rId45"/>
  </p:notesMasterIdLst>
  <p:sldIdLst>
    <p:sldId id="256" r:id="rId4"/>
    <p:sldId id="414" r:id="rId5"/>
    <p:sldId id="309" r:id="rId6"/>
    <p:sldId id="373" r:id="rId7"/>
    <p:sldId id="375" r:id="rId8"/>
    <p:sldId id="376" r:id="rId9"/>
    <p:sldId id="379" r:id="rId10"/>
    <p:sldId id="380" r:id="rId11"/>
    <p:sldId id="377" r:id="rId12"/>
    <p:sldId id="390" r:id="rId13"/>
    <p:sldId id="378" r:id="rId14"/>
    <p:sldId id="374" r:id="rId15"/>
    <p:sldId id="381" r:id="rId16"/>
    <p:sldId id="382" r:id="rId17"/>
    <p:sldId id="383" r:id="rId18"/>
    <p:sldId id="384" r:id="rId19"/>
    <p:sldId id="386" r:id="rId20"/>
    <p:sldId id="387" r:id="rId21"/>
    <p:sldId id="385" r:id="rId22"/>
    <p:sldId id="388" r:id="rId23"/>
    <p:sldId id="389" r:id="rId24"/>
    <p:sldId id="392" r:id="rId25"/>
    <p:sldId id="391" r:id="rId26"/>
    <p:sldId id="393" r:id="rId27"/>
    <p:sldId id="402" r:id="rId28"/>
    <p:sldId id="401" r:id="rId29"/>
    <p:sldId id="404" r:id="rId30"/>
    <p:sldId id="405" r:id="rId31"/>
    <p:sldId id="407" r:id="rId32"/>
    <p:sldId id="394" r:id="rId33"/>
    <p:sldId id="395" r:id="rId34"/>
    <p:sldId id="408" r:id="rId35"/>
    <p:sldId id="409" r:id="rId36"/>
    <p:sldId id="396" r:id="rId37"/>
    <p:sldId id="411" r:id="rId38"/>
    <p:sldId id="397" r:id="rId39"/>
    <p:sldId id="398" r:id="rId40"/>
    <p:sldId id="399" r:id="rId41"/>
    <p:sldId id="400" r:id="rId42"/>
    <p:sldId id="412" r:id="rId43"/>
    <p:sldId id="413" r:id="rId44"/>
  </p:sldIdLst>
  <p:sldSz cx="12192000" cy="6858000"/>
  <p:notesSz cx="6858000" cy="9144000"/>
  <p:embeddedFontLst>
    <p:embeddedFont>
      <p:font typeface="B Titr" pitchFamily="2" charset="-78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Cambria Math" pitchFamily="18" charset="0"/>
      <p:regular r:id="rId51"/>
    </p:embeddedFont>
    <p:embeddedFont>
      <p:font typeface="B Nazanin" pitchFamily="2" charset="-78"/>
      <p:regular r:id="rId52"/>
      <p:bold r:id="rId53"/>
    </p:embeddedFont>
    <p:embeddedFont>
      <p:font typeface="Trebuchet MS" pitchFamily="34" charset="0"/>
      <p:regular r:id="rId54"/>
      <p:bold r:id="rId55"/>
      <p:italic r:id="rId56"/>
      <p:boldItalic r:id="rId57"/>
    </p:embeddedFont>
    <p:embeddedFont>
      <p:font typeface="Perpetua" pitchFamily="18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6501" autoAdjust="0"/>
  </p:normalViewPr>
  <p:slideViewPr>
    <p:cSldViewPr snapToGrid="0">
      <p:cViewPr varScale="1">
        <p:scale>
          <a:sx n="63" d="100"/>
          <a:sy n="63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2.xml"/><Relationship Id="rId61" Type="http://schemas.openxmlformats.org/officeDocument/2006/relationships/font" Target="fonts/font1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9E311-1144-414D-92D0-994AE782B0AB}" type="datetimeFigureOut">
              <a:rPr lang="fa-IR" smtClean="0"/>
              <a:t>1447/05/17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DCCE85-3129-4BF9-AFAD-90D1CC847D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6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39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1-</a:t>
            </a:r>
            <a:r>
              <a:rPr lang="fa-IR" baseline="0" dirty="0" smtClean="0"/>
              <a:t> تعیین رابطه بدنبال نمونه گیری تصادفی از جمعیت</a:t>
            </a:r>
          </a:p>
          <a:p>
            <a:r>
              <a:rPr lang="fa-IR" baseline="0" dirty="0" smtClean="0"/>
              <a:t>2- بررسی عدم قطعیت در بدنبال برآورد ناشی از نمونه گیری.</a:t>
            </a:r>
          </a:p>
          <a:p>
            <a:r>
              <a:rPr lang="fa-IR" baseline="0" dirty="0" smtClean="0"/>
              <a:t>3- نتیجه گیری از رابطه مشاهده شده در نمونه که یک رابطه واقعی است و نه ناشی از خطای تصادفی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211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زیرا شروع مطالعه از گروه مواجهه یافته و مواجهه نیافته است</a:t>
            </a:r>
            <a:r>
              <a:rPr lang="fa-IR" baseline="0" dirty="0" smtClean="0"/>
              <a:t> و این بستگی به این دارد که چه نسبتی از این گروه ها برای ورود به مطالعه انتخاب شوند.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44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در</a:t>
            </a:r>
            <a:r>
              <a:rPr lang="fa-IR" baseline="0" dirty="0" smtClean="0"/>
              <a:t> کسر بالا صورت و محرج به نسبت خطر ضرب  شدند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217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95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در موارد بالا بودن فراوانی بیماری یا</a:t>
            </a:r>
            <a:r>
              <a:rPr lang="fa-IR" baseline="0" dirty="0" smtClean="0"/>
              <a:t> طولانی بودن طول دوره در معرض خطر بودن، فرض نادر بودن بیماری دچار اشکال می شود.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419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بدنبال</a:t>
            </a:r>
            <a:r>
              <a:rPr lang="fa-IR" baseline="0" dirty="0" smtClean="0"/>
              <a:t> تجمع تعدادی مورد در جمعیت می توان این برش ها را در زمان انجام داد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08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نسبت</a:t>
            </a:r>
            <a:r>
              <a:rPr lang="fa-IR" baseline="0" dirty="0" smtClean="0"/>
              <a:t> افراد مواجهه یافته از کل جمعیت در هر لحظه از زمان. و ام هم تعداد افراد کنترل انتخاب شده .</a:t>
            </a:r>
          </a:p>
          <a:p>
            <a:r>
              <a:rPr lang="fa-IR" baseline="0" dirty="0" smtClean="0"/>
              <a:t>اگر فرض پروپورشنالیتی برقرار باشد بنابراین هازارد ریشیو به زمان وابسته نیست (ثابت در طول زمان) بنابراین می توان نتیجه گرفت نسبت شانس هم ثابت است در زمان.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910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3600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400"/>
            <a:ext cx="652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44475"/>
            <a:ext cx="687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5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25FF-A630-41CB-B2CD-1FDC353193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6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9B8E-25EC-4964-B34D-178B18AA668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2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14A-91B2-41E4-8968-6CC9D25EF97C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4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061E-F5F5-4546-BB12-30481E9DDB3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7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7110-E87C-488E-BC0D-FFDA73C878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1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2262-BE5C-4CF8-8FAC-6C2639B4802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71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A94-2684-49C7-9D5E-2924E70CB8C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87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5A6-38A6-4E96-A3D4-BD6BB483859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6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318C-B32B-4FDE-BE06-7572319B3FA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72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21BC-8C68-4F01-BDB9-B2E73226C01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D0A-C284-4CC8-881E-F13C9AF9118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01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3A25-940E-47C6-8898-E1380BB3B33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69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E57-63BB-4C94-8C0B-8FB6B7D05E7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7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C01D-1CE8-407D-A3DF-C0906C2242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9A-E46F-442D-98A9-8990997657C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0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9CC181E1-3D5B-4760-865E-B7A718F6FC2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7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2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939F-293D-47BB-8B1F-E17A5D12F1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440" y="2733709"/>
            <a:ext cx="6942844" cy="1259171"/>
          </a:xfrm>
        </p:spPr>
        <p:txBody>
          <a:bodyPr/>
          <a:lstStyle/>
          <a:p>
            <a:pPr algn="l"/>
            <a:r>
              <a:rPr lang="en-US" sz="4000" b="1" dirty="0">
                <a:latin typeface="Times-Bold"/>
              </a:rPr>
              <a:t>Study Designs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3405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20000"/>
              </a:lnSpc>
            </a:pPr>
            <a:r>
              <a:rPr lang="en-US" sz="2800" dirty="0" smtClean="0"/>
              <a:t>Chapter 5</a:t>
            </a:r>
          </a:p>
          <a:p>
            <a:pPr algn="l">
              <a:lnSpc>
                <a:spcPct val="220000"/>
              </a:lnSpc>
            </a:pPr>
            <a:r>
              <a:rPr lang="en-US" sz="2800" dirty="0" smtClean="0"/>
              <a:t>By</a:t>
            </a:r>
            <a:r>
              <a:rPr lang="en-US" sz="2800" dirty="0"/>
              <a:t>: </a:t>
            </a:r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 smtClean="0"/>
              <a:t>A.Khosravi</a:t>
            </a:r>
            <a:r>
              <a:rPr lang="en-US" sz="2800" dirty="0" smtClean="0"/>
              <a:t>, Epidemiologist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5" y="2899694"/>
            <a:ext cx="1128725" cy="106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1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</a:t>
            </a:r>
            <a:r>
              <a:rPr lang="en-US" dirty="0" smtClean="0"/>
              <a:t>sub</a:t>
            </a:r>
            <a:r>
              <a:rPr lang="fa-IR" dirty="0" smtClean="0"/>
              <a:t>-</a:t>
            </a:r>
            <a:r>
              <a:rPr lang="en-US" dirty="0" smtClean="0"/>
              <a:t>classification </a:t>
            </a:r>
            <a:r>
              <a:rPr lang="en-US" dirty="0"/>
              <a:t>of the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2133600"/>
            <a:ext cx="11003280" cy="4434839"/>
          </a:xfrm>
        </p:spPr>
        <p:txBody>
          <a:bodyPr>
            <a:normAutofit/>
          </a:bodyPr>
          <a:lstStyle/>
          <a:p>
            <a:r>
              <a:rPr lang="en-US" dirty="0"/>
              <a:t>differentiate the timing </a:t>
            </a:r>
            <a:r>
              <a:rPr lang="en-US" dirty="0" smtClean="0"/>
              <a:t>of measurements </a:t>
            </a:r>
            <a:r>
              <a:rPr lang="en-US" dirty="0"/>
              <a:t>on </a:t>
            </a:r>
            <a:r>
              <a:rPr lang="en-US" dirty="0">
                <a:solidFill>
                  <a:schemeClr val="accent6"/>
                </a:solidFill>
              </a:rPr>
              <a:t>D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E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prospective </a:t>
            </a:r>
            <a:r>
              <a:rPr lang="en-US" b="1" dirty="0" smtClean="0">
                <a:solidFill>
                  <a:schemeClr val="accent1"/>
                </a:solidFill>
              </a:rPr>
              <a:t>study</a:t>
            </a:r>
            <a:r>
              <a:rPr lang="en-US" dirty="0" smtClean="0">
                <a:solidFill>
                  <a:schemeClr val="accent6"/>
                </a:solidFill>
              </a:rPr>
              <a:t>: measurement </a:t>
            </a:r>
            <a:r>
              <a:rPr lang="en-US" dirty="0">
                <a:solidFill>
                  <a:schemeClr val="accent6"/>
                </a:solidFill>
              </a:rPr>
              <a:t>of exposure is made on an </a:t>
            </a:r>
            <a:r>
              <a:rPr lang="en-US" dirty="0" smtClean="0">
                <a:solidFill>
                  <a:schemeClr val="accent6"/>
                </a:solidFill>
              </a:rPr>
              <a:t>individual prior </a:t>
            </a:r>
            <a:r>
              <a:rPr lang="en-US" dirty="0">
                <a:solidFill>
                  <a:schemeClr val="accent6"/>
                </a:solidFill>
              </a:rPr>
              <a:t>to the occurrence and thus measurement of </a:t>
            </a:r>
            <a:r>
              <a:rPr lang="en-US" dirty="0" smtClean="0">
                <a:solidFill>
                  <a:schemeClr val="accent6"/>
                </a:solidFill>
              </a:rPr>
              <a:t>disease.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Retrospective study</a:t>
            </a:r>
            <a:r>
              <a:rPr lang="en-US" dirty="0">
                <a:solidFill>
                  <a:schemeClr val="accent6"/>
                </a:solidFill>
              </a:rPr>
              <a:t>, measurement of exposure occurs after an individual’s disease status has </a:t>
            </a:r>
            <a:r>
              <a:rPr lang="en-US" dirty="0" smtClean="0">
                <a:solidFill>
                  <a:schemeClr val="accent6"/>
                </a:solidFill>
              </a:rPr>
              <a:t>been determined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kinds </a:t>
            </a:r>
            <a:r>
              <a:rPr lang="en-US" dirty="0"/>
              <a:t>of probabilities can be estimated using data generated from </a:t>
            </a:r>
            <a:r>
              <a:rPr lang="en-US" dirty="0" smtClean="0"/>
              <a:t>a population-based </a:t>
            </a:r>
            <a:r>
              <a:rPr lang="en-US" dirty="0"/>
              <a:t>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209801"/>
            <a:ext cx="11292839" cy="278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𝑷(𝑫│𝑬), 𝑷(𝑫|𝑬 ̅), 𝑷(𝑫 ̅│𝑬)−𝑷(𝑫 ̅|𝑬 ̅),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2087880"/>
            <a:ext cx="10096818" cy="437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5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1460480" cy="3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10871596" cy="41858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𝑹𝑹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1"/>
                      <m:t>(</m:t>
                    </m:r>
                    <m:r>
                      <m:rPr>
                        <m:nor/>
                      </m:rPr>
                      <a:rPr lang="en-US" b="1"/>
                      <m:t>7</m:t>
                    </m:r>
                    <m:r>
                      <m:rPr>
                        <m:nor/>
                      </m:rPr>
                      <a:rPr lang="en-US" b="1"/>
                      <m:t>/</m:t>
                    </m:r>
                    <m:r>
                      <m:rPr>
                        <m:nor/>
                      </m:rPr>
                      <a:rPr lang="en-US" b="1"/>
                      <m:t>59</m:t>
                    </m:r>
                    <m:r>
                      <m:rPr>
                        <m:nor/>
                      </m:rPr>
                      <a:rPr lang="en-US" b="1"/>
                      <m:t>)/(</m:t>
                    </m:r>
                    <m:r>
                      <m:rPr>
                        <m:nor/>
                      </m:rPr>
                      <a:rPr lang="en-US" b="1"/>
                      <m:t>7</m:t>
                    </m:r>
                    <m:r>
                      <m:rPr>
                        <m:nor/>
                      </m:rPr>
                      <a:rPr lang="en-US" b="1"/>
                      <m:t>/</m:t>
                    </m:r>
                    <m:r>
                      <m:rPr>
                        <m:nor/>
                      </m:rPr>
                      <a:rPr lang="en-US" b="1"/>
                      <m:t>141</m:t>
                    </m:r>
                    <m:r>
                      <m:rPr>
                        <m:nor/>
                      </m:rPr>
                      <a:rPr lang="en-US" b="1"/>
                      <m:t>)=</m:t>
                    </m:r>
                    <m:r>
                      <m:rPr>
                        <m:nor/>
                      </m:rPr>
                      <a:rPr lang="en-US" b="1"/>
                      <m:t>2.39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𝑶𝑹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=[(7/59)/(52/59)]/[(7/141)/(134/141)]=</a:t>
                </a:r>
                <a:r>
                  <a:rPr lang="en-US" b="1" dirty="0" smtClean="0"/>
                  <a:t>2.58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𝑬𝑹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𝟓𝟗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–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𝟏𝟒𝟏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𝟎𝟔𝟗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𝑷𝑨𝑹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1"/>
                      <m:t>[ (</m:t>
                    </m:r>
                    <m:r>
                      <m:rPr>
                        <m:nor/>
                      </m:rPr>
                      <a:rPr lang="en-US" b="1"/>
                      <m:t>14</m:t>
                    </m:r>
                    <m:r>
                      <m:rPr>
                        <m:nor/>
                      </m:rPr>
                      <a:rPr lang="en-US" b="1"/>
                      <m:t>/</m:t>
                    </m:r>
                    <m:r>
                      <m:rPr>
                        <m:nor/>
                      </m:rPr>
                      <a:rPr lang="en-US" b="1"/>
                      <m:t>200</m:t>
                    </m:r>
                    <m:r>
                      <m:rPr>
                        <m:nor/>
                      </m:rPr>
                      <a:rPr lang="en-US" b="1"/>
                      <m:t>)–(</m:t>
                    </m:r>
                    <m:r>
                      <m:rPr>
                        <m:nor/>
                      </m:rPr>
                      <a:rPr lang="en-US" b="1"/>
                      <m:t>7</m:t>
                    </m:r>
                    <m:r>
                      <m:rPr>
                        <m:nor/>
                      </m:rPr>
                      <a:rPr lang="en-US" b="1"/>
                      <m:t>/</m:t>
                    </m:r>
                    <m:r>
                      <m:rPr>
                        <m:nor/>
                      </m:rPr>
                      <a:rPr lang="en-US" b="1"/>
                      <m:t>141</m:t>
                    </m:r>
                    <m:r>
                      <m:rPr>
                        <m:nor/>
                      </m:rPr>
                      <a:rPr lang="en-US" b="1"/>
                      <m:t>)]/(</m:t>
                    </m:r>
                    <m:r>
                      <m:rPr>
                        <m:nor/>
                      </m:rPr>
                      <a:rPr lang="en-US" b="1"/>
                      <m:t>14</m:t>
                    </m:r>
                    <m:r>
                      <m:rPr>
                        <m:nor/>
                      </m:rPr>
                      <a:rPr lang="en-US" b="1"/>
                      <m:t>/</m:t>
                    </m:r>
                    <m:r>
                      <m:rPr>
                        <m:nor/>
                      </m:rPr>
                      <a:rPr lang="en-US" b="1"/>
                      <m:t>200</m:t>
                    </m:r>
                    <m:r>
                      <m:rPr>
                        <m:nor/>
                      </m:rPr>
                      <a:rPr lang="en-US" b="1"/>
                      <m:t>)=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chemeClr val="accent6"/>
                        </a:solidFill>
                      </a:rPr>
                      <m:t>0.29</m:t>
                    </m:r>
                  </m:oMath>
                </a14:m>
                <a:endParaRPr lang="en-US" b="1" dirty="0" smtClean="0">
                  <a:solidFill>
                    <a:schemeClr val="accent6"/>
                  </a:solidFill>
                </a:endParaRPr>
              </a:p>
              <a:p>
                <a:r>
                  <a:rPr lang="en-US" dirty="0"/>
                  <a:t>close to 30% of </a:t>
                </a:r>
                <a:r>
                  <a:rPr lang="en-US" dirty="0" smtClean="0"/>
                  <a:t>low birth-weights </a:t>
                </a:r>
                <a:r>
                  <a:rPr lang="en-US" dirty="0"/>
                  <a:t>in the population are attributable to the mother’s marital status.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10871596" cy="4185848"/>
              </a:xfrm>
              <a:blipFill rotWithShape="1">
                <a:blip r:embed="rId2"/>
                <a:stretch>
                  <a:fillRect l="-1570" r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Exposure-based sampling—cohort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2057400"/>
                <a:ext cx="11201400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Sampling</a:t>
                </a:r>
                <a:r>
                  <a:rPr lang="en-US" dirty="0" smtClean="0"/>
                  <a:t> is </a:t>
                </a:r>
                <a:r>
                  <a:rPr lang="en-US" dirty="0"/>
                  <a:t>carried out separately </a:t>
                </a:r>
                <a:r>
                  <a:rPr lang="en-US" dirty="0" smtClean="0"/>
                  <a:t>for subpopulations </a:t>
                </a:r>
                <a:r>
                  <a:rPr lang="en-US" dirty="0"/>
                  <a:t>at </a:t>
                </a:r>
                <a:r>
                  <a:rPr lang="en-US" dirty="0">
                    <a:solidFill>
                      <a:schemeClr val="accent6"/>
                    </a:solidFill>
                  </a:rPr>
                  <a:t>different exposure</a:t>
                </a:r>
                <a:r>
                  <a:rPr lang="en-US" dirty="0"/>
                  <a:t> levels, leading to </a:t>
                </a:r>
                <a:r>
                  <a:rPr lang="en-US" dirty="0">
                    <a:solidFill>
                      <a:schemeClr val="accent6"/>
                    </a:solidFill>
                  </a:rPr>
                  <a:t>distinct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cohorts.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Main steps</a:t>
                </a:r>
              </a:p>
              <a:p>
                <a:pPr marL="0" indent="0">
                  <a:buNone/>
                </a:pPr>
                <a:r>
                  <a:rPr lang="en-US" dirty="0"/>
                  <a:t>1. Identify two subgroups of the population on the basis of the </a:t>
                </a:r>
                <a:r>
                  <a:rPr lang="en-US" dirty="0">
                    <a:solidFill>
                      <a:schemeClr val="accent1"/>
                    </a:solidFill>
                  </a:rPr>
                  <a:t>presence or absence of 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2. Take a </a:t>
                </a:r>
                <a:r>
                  <a:rPr lang="en-US" dirty="0">
                    <a:solidFill>
                      <a:schemeClr val="accent6"/>
                    </a:solidFill>
                  </a:rPr>
                  <a:t>simple random </a:t>
                </a:r>
                <a:r>
                  <a:rPr lang="en-US" dirty="0"/>
                  <a:t>sample from each of these two subgroups (that is, the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and </a:t>
                </a:r>
                <a:r>
                  <a:rPr lang="en-US" dirty="0"/>
                  <a:t>not </a:t>
                </a:r>
                <a:r>
                  <a:rPr lang="en-US" dirty="0" err="1"/>
                  <a:t>Es</a:t>
                </a:r>
                <a:r>
                  <a:rPr lang="en-US" dirty="0"/>
                  <a:t>) separately, of sizes </a:t>
                </a:r>
                <a:r>
                  <a:rPr lang="en-US" dirty="0" err="1">
                    <a:solidFill>
                      <a:schemeClr val="accent6"/>
                    </a:solidFill>
                  </a:rPr>
                  <a:t>n</a:t>
                </a:r>
                <a:r>
                  <a:rPr lang="en-US" baseline="-25000" dirty="0" err="1">
                    <a:solidFill>
                      <a:schemeClr val="accent6"/>
                    </a:solidFill>
                  </a:rPr>
                  <a:t>E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respectively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3. Measure subsequently the presence and absence of </a:t>
                </a:r>
                <a:r>
                  <a:rPr lang="en-US" dirty="0">
                    <a:solidFill>
                      <a:schemeClr val="accent6"/>
                    </a:solidFill>
                  </a:rPr>
                  <a:t>D</a:t>
                </a:r>
                <a:r>
                  <a:rPr lang="en-US" dirty="0"/>
                  <a:t> for individuals in both </a:t>
                </a:r>
                <a:r>
                  <a:rPr lang="en-US" dirty="0" smtClean="0"/>
                  <a:t>random samples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057400"/>
                <a:ext cx="11201400" cy="4800600"/>
              </a:xfrm>
              <a:blipFill rotWithShape="1">
                <a:blip r:embed="rId2"/>
                <a:stretch>
                  <a:fillRect l="-1470" t="-3812" r="-272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of two random samples</a:t>
            </a:r>
            <a:r>
              <a:rPr lang="en-US" dirty="0"/>
              <a:t>, </a:t>
            </a:r>
            <a:r>
              <a:rPr lang="en-US" dirty="0" smtClean="0"/>
              <a:t>size </a:t>
            </a:r>
            <a:r>
              <a:rPr lang="en-US" dirty="0"/>
              <a:t>100, </a:t>
            </a:r>
            <a:r>
              <a:rPr lang="en-US" dirty="0" smtClean="0"/>
              <a:t>from </a:t>
            </a:r>
            <a:r>
              <a:rPr lang="en-US" dirty="0"/>
              <a:t>the population of unmarried </a:t>
            </a:r>
            <a:r>
              <a:rPr lang="en-US" dirty="0" smtClean="0"/>
              <a:t>and married mothers.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82" y="2062553"/>
            <a:ext cx="10416897" cy="1660770"/>
          </a:xfrm>
        </p:spPr>
        <p:txBody>
          <a:bodyPr/>
          <a:lstStyle/>
          <a:p>
            <a:r>
              <a:rPr lang="en-US" dirty="0"/>
              <a:t>This design </a:t>
            </a:r>
            <a:r>
              <a:rPr lang="en-US" dirty="0">
                <a:solidFill>
                  <a:schemeClr val="accent6"/>
                </a:solidFill>
              </a:rPr>
              <a:t>assumes</a:t>
            </a:r>
            <a:r>
              <a:rPr lang="en-US" dirty="0"/>
              <a:t> that, </a:t>
            </a:r>
            <a:r>
              <a:rPr lang="en-US" dirty="0">
                <a:solidFill>
                  <a:schemeClr val="accent6"/>
                </a:solidFill>
              </a:rPr>
              <a:t>prior to sampling</a:t>
            </a:r>
            <a:r>
              <a:rPr lang="en-US" dirty="0"/>
              <a:t>, one is able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6"/>
                </a:solidFill>
              </a:rPr>
              <a:t>divide </a:t>
            </a:r>
            <a:r>
              <a:rPr lang="en-US" dirty="0">
                <a:solidFill>
                  <a:schemeClr val="accent6"/>
                </a:solidFill>
              </a:rPr>
              <a:t>the population </a:t>
            </a:r>
            <a:r>
              <a:rPr lang="en-US" dirty="0"/>
              <a:t>by </a:t>
            </a:r>
            <a:r>
              <a:rPr lang="en-US" dirty="0">
                <a:solidFill>
                  <a:schemeClr val="accent6"/>
                </a:solidFill>
              </a:rPr>
              <a:t>marital status </a:t>
            </a:r>
            <a:r>
              <a:rPr lang="en-US" dirty="0"/>
              <a:t>into two distinct sampling frames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1" y="3688081"/>
            <a:ext cx="10388884" cy="311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9613861" cy="415536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Joint </a:t>
            </a:r>
            <a:r>
              <a:rPr lang="en-US" dirty="0" smtClean="0">
                <a:solidFill>
                  <a:schemeClr val="accent6"/>
                </a:solidFill>
              </a:rPr>
              <a:t>probabilities </a:t>
            </a:r>
            <a:r>
              <a:rPr lang="en-US" dirty="0"/>
              <a:t>cannot be </a:t>
            </a:r>
            <a:r>
              <a:rPr lang="en-US" dirty="0" smtClean="0"/>
              <a:t>estimated.</a:t>
            </a:r>
          </a:p>
          <a:p>
            <a:r>
              <a:rPr lang="en-US" dirty="0">
                <a:solidFill>
                  <a:schemeClr val="accent6"/>
                </a:solidFill>
              </a:rPr>
              <a:t>Marginal probabilities </a:t>
            </a:r>
            <a:r>
              <a:rPr lang="en-US" dirty="0"/>
              <a:t>are not </a:t>
            </a:r>
            <a:r>
              <a:rPr lang="en-US" dirty="0" smtClean="0"/>
              <a:t>estimable.</a:t>
            </a:r>
          </a:p>
          <a:p>
            <a:r>
              <a:rPr lang="en-US" dirty="0"/>
              <a:t>Only </a:t>
            </a:r>
            <a:r>
              <a:rPr lang="en-US" dirty="0">
                <a:solidFill>
                  <a:schemeClr val="accent6"/>
                </a:solidFill>
              </a:rPr>
              <a:t>conditional probabilities </a:t>
            </a:r>
            <a:r>
              <a:rPr lang="en-US" dirty="0"/>
              <a:t>that </a:t>
            </a:r>
            <a:r>
              <a:rPr lang="en-US" dirty="0">
                <a:solidFill>
                  <a:schemeClr val="accent6"/>
                </a:solidFill>
              </a:rPr>
              <a:t>condition on exposure</a:t>
            </a:r>
            <a:r>
              <a:rPr lang="en-US" dirty="0"/>
              <a:t> status can be </a:t>
            </a:r>
            <a:r>
              <a:rPr lang="en-US" dirty="0" smtClean="0"/>
              <a:t>estimated.</a:t>
            </a:r>
          </a:p>
          <a:p>
            <a:r>
              <a:rPr lang="en-US" dirty="0"/>
              <a:t>𝑷(𝑫│𝑬</a:t>
            </a:r>
            <a:r>
              <a:rPr lang="en-US" dirty="0" smtClean="0"/>
              <a:t>)= 12/100=0.12</a:t>
            </a:r>
          </a:p>
          <a:p>
            <a:r>
              <a:rPr lang="en-US" dirty="0" smtClean="0"/>
              <a:t>𝑷</a:t>
            </a:r>
            <a:r>
              <a:rPr lang="en-US" dirty="0"/>
              <a:t>(𝑫|𝑬 ̅</a:t>
            </a:r>
            <a:r>
              <a:rPr lang="en-US" dirty="0" smtClean="0"/>
              <a:t>)= 5/100=0.05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1360"/>
            <a:ext cx="10073640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964" y="2021000"/>
            <a:ext cx="1136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50"/>
                </a:solidFill>
              </a:rPr>
              <a:t>خطر منتسب جمعیت به دلیل اینکه احتمال مواجهه را در جمعیت نمی‌دانیم در این روش نمونه گیری قابل محاسبه نیست</a:t>
            </a:r>
            <a:r>
              <a:rPr lang="fa-IR" sz="3200" b="1" dirty="0">
                <a:solidFill>
                  <a:srgbClr val="00B050"/>
                </a:solidFill>
              </a:rPr>
              <a:t> </a:t>
            </a:r>
            <a:r>
              <a:rPr lang="fa-IR" sz="3200" b="1" dirty="0" smtClean="0">
                <a:solidFill>
                  <a:srgbClr val="00B050"/>
                </a:solidFill>
              </a:rPr>
              <a:t>(نیاز به بحث دارد- در کوهورت کلاسیک). </a:t>
            </a:r>
          </a:p>
        </p:txBody>
      </p:sp>
    </p:spTree>
    <p:extLst>
      <p:ext uri="{BB962C8B-B14F-4D97-AF65-F5344CB8AC3E}">
        <p14:creationId xmlns:p14="http://schemas.microsoft.com/office/powerpoint/2010/main" val="12910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Disease-based sampling—case-control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0080" y="2072640"/>
                <a:ext cx="10713720" cy="46329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Separate samples are thus selected from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cases (D)</a:t>
                </a:r>
                <a:r>
                  <a:rPr lang="en-US" dirty="0" smtClean="0"/>
                  <a:t> and non-diseased individuals </a:t>
                </a:r>
                <a:r>
                  <a:rPr lang="en-US" dirty="0"/>
                  <a:t>or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controls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chemeClr val="accent6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chemeClr val="accent6"/>
                    </a:solidFill>
                  </a:rPr>
                  <a:t>Main steps:</a:t>
                </a:r>
              </a:p>
              <a:p>
                <a:pPr marL="0" indent="0">
                  <a:buNone/>
                </a:pPr>
                <a:r>
                  <a:rPr lang="en-US" dirty="0"/>
                  <a:t>1. Identify two subgroups of the population on the basis of the presence or absence of D.</a:t>
                </a:r>
              </a:p>
              <a:p>
                <a:pPr marL="0" indent="0">
                  <a:buNone/>
                </a:pPr>
                <a:r>
                  <a:rPr lang="en-US" dirty="0"/>
                  <a:t>2. Take a simple random sample from each of these two subgroups (that is, the </a:t>
                </a:r>
                <a:r>
                  <a:rPr lang="en-US" dirty="0" smtClean="0"/>
                  <a:t>Ds and </a:t>
                </a:r>
                <a:r>
                  <a:rPr lang="en-US" dirty="0"/>
                  <a:t>not Ds) separately, of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respectively.</a:t>
                </a:r>
              </a:p>
              <a:p>
                <a:pPr marL="0" indent="0">
                  <a:buNone/>
                </a:pPr>
                <a:r>
                  <a:rPr lang="en-US" dirty="0"/>
                  <a:t>3. Measure subsequently the presence and absence of E for individuals in both </a:t>
                </a:r>
                <a:r>
                  <a:rPr lang="en-US" dirty="0" smtClean="0"/>
                  <a:t>random samples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2072640"/>
                <a:ext cx="10713720" cy="4632959"/>
              </a:xfrm>
              <a:blipFill rotWithShape="1">
                <a:blip r:embed="rId2"/>
                <a:stretch>
                  <a:fillRect l="-1479" t="-3947" r="-2332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یادداشت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524488" cy="39820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محتوای اسلایدها براساس متن کتاب روشهای آماری در اپیدمیولوژی- جول- برای تدریس دانشجویان ارشد اپیدمیولوژی دانشگاه علوم پزشکی شاهرود تهیه شده و استفاده از آن برای عموم دانشجویان و همکاران بلامانع است.</a:t>
            </a:r>
          </a:p>
          <a:p>
            <a:pPr algn="r" rtl="1"/>
            <a:r>
              <a:rPr lang="fa-IR" dirty="0" smtClean="0"/>
              <a:t>لطفا در صورت نیاز به ویرایش و اصلاح از طریق ایمیل اطلاع رسانی شود.</a:t>
            </a:r>
          </a:p>
          <a:p>
            <a:pPr algn="r" rtl="1"/>
            <a:r>
              <a:rPr lang="fa-IR" dirty="0" smtClean="0"/>
              <a:t>باتشکر – دکتراحمد خسروی- دانشگاه علوم پزشکی شاهرود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 assumes two </a:t>
            </a:r>
            <a:r>
              <a:rPr lang="en-US" dirty="0"/>
              <a:t>sampling </a:t>
            </a:r>
            <a:r>
              <a:rPr lang="en-US" dirty="0" smtClean="0"/>
              <a:t>frames.</a:t>
            </a:r>
            <a:br>
              <a:rPr lang="en-US" dirty="0" smtClean="0"/>
            </a:br>
            <a:r>
              <a:rPr lang="en-US" dirty="0" smtClean="0"/>
              <a:t>2- Investigator must pre-specify </a:t>
            </a:r>
            <a:r>
              <a:rPr lang="en-US" dirty="0"/>
              <a:t>the number of cases and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840"/>
            <a:ext cx="11185373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9613861" cy="40182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Joint probabilities cannot be estimated.</a:t>
                </a:r>
              </a:p>
              <a:p>
                <a:r>
                  <a:rPr lang="en-US" dirty="0"/>
                  <a:t>Marginal probabilities are not </a:t>
                </a:r>
                <a:r>
                  <a:rPr lang="en-US" dirty="0" smtClean="0"/>
                  <a:t>available.</a:t>
                </a:r>
              </a:p>
              <a:p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conditional probabilities </a:t>
                </a:r>
                <a:r>
                  <a:rPr lang="en-US" dirty="0"/>
                  <a:t>that condition on </a:t>
                </a:r>
                <a:r>
                  <a:rPr lang="en-US" dirty="0">
                    <a:solidFill>
                      <a:schemeClr val="accent6"/>
                    </a:solidFill>
                  </a:rPr>
                  <a:t>outcome status</a:t>
                </a:r>
                <a:r>
                  <a:rPr lang="en-US" dirty="0"/>
                  <a:t>, here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infant birth-weight</a:t>
                </a:r>
                <a:r>
                  <a:rPr lang="en-US" dirty="0"/>
                  <a:t>, can be </a:t>
                </a:r>
                <a:r>
                  <a:rPr lang="en-US" dirty="0" smtClean="0"/>
                  <a:t>estimated.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28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9613861" cy="4018207"/>
              </a:xfrm>
              <a:blipFill rotWithShape="1">
                <a:blip r:embed="rId2"/>
                <a:stretch>
                  <a:fillRect l="-1522" t="-4552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566796" cy="4079167"/>
          </a:xfrm>
        </p:spPr>
        <p:txBody>
          <a:bodyPr>
            <a:normAutofit/>
          </a:bodyPr>
          <a:lstStyle/>
          <a:p>
            <a:r>
              <a:rPr lang="en-US" dirty="0"/>
              <a:t>This is indeed partly true in that it is impossible to estimate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Relative </a:t>
            </a:r>
            <a:r>
              <a:rPr lang="en-US" dirty="0">
                <a:solidFill>
                  <a:schemeClr val="accent1"/>
                </a:solidFill>
              </a:rPr>
              <a:t>Risk </a:t>
            </a:r>
            <a:r>
              <a:rPr lang="en-US" dirty="0"/>
              <a:t>or the </a:t>
            </a:r>
            <a:r>
              <a:rPr lang="en-US" dirty="0">
                <a:solidFill>
                  <a:schemeClr val="accent1"/>
                </a:solidFill>
              </a:rPr>
              <a:t>Excess Risk </a:t>
            </a:r>
            <a:r>
              <a:rPr lang="en-US" dirty="0"/>
              <a:t>with case-control </a:t>
            </a:r>
            <a:r>
              <a:rPr lang="en-US" dirty="0" smtClean="0"/>
              <a:t>data.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Odds Ratio</a:t>
            </a:r>
            <a:r>
              <a:rPr lang="en-US" dirty="0" smtClean="0"/>
              <a:t>= [P(E|D)]/[P(</a:t>
            </a:r>
            <a:r>
              <a:rPr lang="en-US" dirty="0" err="1" smtClean="0"/>
              <a:t>notE|D</a:t>
            </a:r>
            <a:r>
              <a:rPr lang="en-US" dirty="0"/>
              <a:t>)]/[P(</a:t>
            </a:r>
            <a:r>
              <a:rPr lang="en-US" dirty="0" err="1"/>
              <a:t>E|not</a:t>
            </a:r>
            <a:r>
              <a:rPr lang="en-US" dirty="0"/>
              <a:t> D)]/[P(not </a:t>
            </a:r>
            <a:r>
              <a:rPr lang="en-US" dirty="0" err="1"/>
              <a:t>E|not</a:t>
            </a:r>
            <a:r>
              <a:rPr lang="en-US" dirty="0"/>
              <a:t> D</a:t>
            </a:r>
            <a:r>
              <a:rPr lang="en-US" dirty="0" smtClean="0"/>
              <a:t>)].</a:t>
            </a:r>
          </a:p>
          <a:p>
            <a:r>
              <a:rPr lang="en-US" dirty="0" smtClean="0"/>
              <a:t>Identical to: </a:t>
            </a:r>
            <a:r>
              <a:rPr lang="en-US" dirty="0" smtClean="0">
                <a:solidFill>
                  <a:schemeClr val="accent6"/>
                </a:solidFill>
              </a:rPr>
              <a:t>Odds </a:t>
            </a:r>
            <a:r>
              <a:rPr lang="en-US" dirty="0">
                <a:solidFill>
                  <a:schemeClr val="accent6"/>
                </a:solidFill>
              </a:rPr>
              <a:t>Ratio for D associated with </a:t>
            </a:r>
            <a:r>
              <a:rPr lang="en-US" dirty="0" smtClean="0">
                <a:solidFill>
                  <a:schemeClr val="accent6"/>
                </a:solidFill>
              </a:rPr>
              <a:t>E.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OR= (0.5/0.5)/ (0.28/0.72)= 2.57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11680"/>
                <a:ext cx="10180320" cy="46634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000" dirty="0" smtClean="0"/>
                  <a:t>where the </a:t>
                </a:r>
                <a:r>
                  <a:rPr lang="en-US" sz="3000" dirty="0">
                    <a:solidFill>
                      <a:schemeClr val="accent6"/>
                    </a:solidFill>
                  </a:rPr>
                  <a:t>outcome D is rare </a:t>
                </a:r>
                <a:r>
                  <a:rPr lang="en-US" sz="3000" dirty="0"/>
                  <a:t>in both exposed and unexposed populations, </a:t>
                </a:r>
                <a:r>
                  <a:rPr lang="en-US" sz="3000" dirty="0" smtClean="0"/>
                  <a:t>the </a:t>
                </a:r>
                <a:r>
                  <a:rPr lang="en-US" sz="3000" dirty="0" smtClean="0">
                    <a:solidFill>
                      <a:schemeClr val="accent6"/>
                    </a:solidFill>
                  </a:rPr>
                  <a:t>Odds </a:t>
                </a:r>
                <a:r>
                  <a:rPr lang="en-US" sz="3000" dirty="0">
                    <a:solidFill>
                      <a:schemeClr val="accent6"/>
                    </a:solidFill>
                  </a:rPr>
                  <a:t>Ratio </a:t>
                </a:r>
                <a:r>
                  <a:rPr lang="en-US" sz="3000" dirty="0"/>
                  <a:t>will closely approximate the </a:t>
                </a:r>
                <a:r>
                  <a:rPr lang="en-US" sz="3000" dirty="0">
                    <a:solidFill>
                      <a:schemeClr val="accent6"/>
                    </a:solidFill>
                  </a:rPr>
                  <a:t>Relative </a:t>
                </a:r>
                <a:r>
                  <a:rPr lang="en-US" sz="3000" dirty="0" smtClean="0">
                    <a:solidFill>
                      <a:schemeClr val="accent6"/>
                    </a:solidFill>
                  </a:rPr>
                  <a:t>Risk.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libri"/>
                        <a:cs typeface="Arial"/>
                      </a:rPr>
                      <m:t>AR</m:t>
                    </m:r>
                    <m:r>
                      <a:rPr lang="en-US" b="0" i="0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libri"/>
                        <a:cs typeface="Arial"/>
                      </a:rPr>
                      <m:t>PAF</m:t>
                    </m:r>
                    <m:r>
                      <a:rPr lang="en-US">
                        <a:latin typeface="Cambria Math"/>
                        <a:ea typeface="Calibri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RR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RR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1</m:t>
                            </m:r>
                          </m:e>
                        </m:d>
                        <m:r>
                          <a:rPr lang="en-US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+</m:t>
                        </m:r>
                        <m:r>
                          <a:rPr lang="en-US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, </a:t>
                </a:r>
                <a:r>
                  <a:rPr lang="en-US" sz="2800" dirty="0" smtClean="0">
                    <a:latin typeface="Calibri"/>
                    <a:ea typeface="Calibri"/>
                    <a:cs typeface="Arial"/>
                  </a:rPr>
                  <a:t>prevalence </a:t>
                </a:r>
                <a:r>
                  <a:rPr lang="en-US" sz="2800" dirty="0">
                    <a:latin typeface="Calibri"/>
                    <a:ea typeface="Calibri"/>
                    <a:cs typeface="Arial"/>
                  </a:rPr>
                  <a:t>of exposure in the total population </a:t>
                </a:r>
                <a:r>
                  <a:rPr lang="en-US" sz="2800" dirty="0" smtClean="0">
                    <a:latin typeface="Calibri"/>
                    <a:ea typeface="Calibri"/>
                    <a:cs typeface="Arial"/>
                  </a:rPr>
                  <a:t>(</a:t>
                </a:r>
                <a:r>
                  <a:rPr lang="en-US" sz="2800" dirty="0" err="1" smtClean="0">
                    <a:latin typeface="Calibri"/>
                    <a:ea typeface="Calibri"/>
                    <a:cs typeface="Arial"/>
                  </a:rPr>
                  <a:t>P</a:t>
                </a:r>
                <a:r>
                  <a:rPr lang="en-US" sz="2800" baseline="-25000" dirty="0" err="1" smtClean="0">
                    <a:latin typeface="Calibri"/>
                    <a:ea typeface="Calibri"/>
                    <a:cs typeface="Arial"/>
                  </a:rPr>
                  <a:t>e</a:t>
                </a:r>
                <a:r>
                  <a:rPr lang="en-US" sz="2800" dirty="0" smtClean="0">
                    <a:latin typeface="Calibri"/>
                    <a:ea typeface="Calibri"/>
                    <a:cs typeface="Arial"/>
                  </a:rPr>
                  <a:t>)</a:t>
                </a:r>
                <a:endParaRPr lang="en-US" dirty="0" smtClean="0">
                  <a:solidFill>
                    <a:schemeClr val="accent6"/>
                  </a:solidFill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libri"/>
                        <a:cs typeface="Arial"/>
                      </a:rPr>
                      <m:t>AR</m:t>
                    </m:r>
                    <m:r>
                      <a:rPr lang="en-US" b="0" i="0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libri"/>
                        <a:cs typeface="Arial"/>
                      </a:rPr>
                      <m:t>PAF</m:t>
                    </m:r>
                    <m:r>
                      <a:rPr lang="en-US">
                        <a:latin typeface="Cambria Math"/>
                        <a:ea typeface="Calibri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c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RR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−</m:t>
                            </m:r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RR</m:t>
                        </m:r>
                      </m:den>
                    </m:f>
                  </m:oMath>
                </a14:m>
                <a:r>
                  <a:rPr lang="en-US" dirty="0" smtClean="0">
                    <a:effectLst/>
                    <a:latin typeface="Calibri"/>
                    <a:ea typeface="Calibri"/>
                    <a:cs typeface="Arial"/>
                  </a:rPr>
                  <a:t> , </a:t>
                </a:r>
                <a:r>
                  <a:rPr lang="en-US" sz="2800" dirty="0" smtClean="0"/>
                  <a:t>Prevalence </a:t>
                </a:r>
                <a:r>
                  <a:rPr lang="en-US" sz="2800" dirty="0"/>
                  <a:t>of exposure among the cases (p</a:t>
                </a:r>
                <a:r>
                  <a:rPr lang="en-US" sz="2800" baseline="-25000" dirty="0"/>
                  <a:t>c</a:t>
                </a:r>
                <a:r>
                  <a:rPr lang="en-US" sz="2800" dirty="0"/>
                  <a:t>)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11680"/>
                <a:ext cx="10180320" cy="4663439"/>
              </a:xfrm>
              <a:blipFill rotWithShape="1">
                <a:blip r:embed="rId2"/>
                <a:stretch>
                  <a:fillRect l="-1198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7" y="1086897"/>
            <a:ext cx="8180593" cy="52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" y="2015490"/>
            <a:ext cx="7756208" cy="200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" y="4093316"/>
            <a:ext cx="7085647" cy="229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78" y="4951944"/>
            <a:ext cx="4878610" cy="13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8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case-control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9743836" cy="4170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1951</a:t>
            </a:r>
            <a:r>
              <a:rPr lang="en-US" dirty="0"/>
              <a:t>: Exposure proportion difference in Cases and Controls</a:t>
            </a:r>
          </a:p>
          <a:p>
            <a:r>
              <a:rPr lang="en-US" dirty="0">
                <a:solidFill>
                  <a:srgbClr val="FF0000"/>
                </a:solidFill>
              </a:rPr>
              <a:t>Cornfield(1951</a:t>
            </a:r>
            <a:r>
              <a:rPr lang="en-US" dirty="0"/>
              <a:t>): odds ratio an estimate of relative risk with </a:t>
            </a:r>
            <a:r>
              <a:rPr lang="en-US" dirty="0">
                <a:solidFill>
                  <a:srgbClr val="FF0000"/>
                </a:solidFill>
              </a:rPr>
              <a:t>rare disease  assumption</a:t>
            </a:r>
          </a:p>
          <a:p>
            <a:r>
              <a:rPr lang="en-US" dirty="0">
                <a:solidFill>
                  <a:srgbClr val="FF0000"/>
                </a:solidFill>
              </a:rPr>
              <a:t>Miettinen</a:t>
            </a:r>
            <a:r>
              <a:rPr lang="en-US" dirty="0"/>
              <a:t> (1976): </a:t>
            </a:r>
            <a:r>
              <a:rPr lang="en-US" dirty="0">
                <a:solidFill>
                  <a:srgbClr val="FF0000"/>
                </a:solidFill>
              </a:rPr>
              <a:t>no need for rare disease  </a:t>
            </a:r>
            <a:r>
              <a:rPr lang="en-US" dirty="0"/>
              <a:t>assumption: incidence cases and controls were recruited concurrently.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Design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118360"/>
            <a:ext cx="10155316" cy="43738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Traditionally controls </a:t>
            </a: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were sampled from the 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population still at risk at the end of the study </a:t>
            </a: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period. </a:t>
            </a:r>
            <a:endParaRPr lang="en-US" b="1" dirty="0" smtClean="0">
              <a:solidFill>
                <a:prstClr val="black"/>
              </a:solidFill>
              <a:latin typeface="Perpetu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prstClr val="black"/>
                </a:solidFill>
                <a:latin typeface="Perpetua"/>
                <a:cs typeface="+mn-cs"/>
              </a:rPr>
              <a:t>In </a:t>
            </a: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this case the odds of exposure among controls will provide an estimate of 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(N</a:t>
            </a:r>
            <a:r>
              <a:rPr lang="en-US" b="1" baseline="-25000" dirty="0">
                <a:solidFill>
                  <a:srgbClr val="FF0000"/>
                </a:solidFill>
                <a:latin typeface="Perpetua"/>
                <a:cs typeface="+mn-cs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-D</a:t>
            </a:r>
            <a:r>
              <a:rPr lang="en-US" b="1" baseline="-25000" dirty="0">
                <a:solidFill>
                  <a:srgbClr val="FF0000"/>
                </a:solidFill>
                <a:latin typeface="Perpetua"/>
                <a:cs typeface="+mn-cs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) / (N</a:t>
            </a:r>
            <a:r>
              <a:rPr lang="en-US" b="1" baseline="-25000" dirty="0">
                <a:solidFill>
                  <a:srgbClr val="FF0000"/>
                </a:solidFill>
                <a:latin typeface="Perpetua"/>
                <a:cs typeface="+mn-cs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-D</a:t>
            </a:r>
            <a:r>
              <a:rPr lang="en-US" b="1" baseline="-25000" dirty="0">
                <a:solidFill>
                  <a:srgbClr val="FF0000"/>
                </a:solidFill>
                <a:latin typeface="Perpetua"/>
                <a:cs typeface="+mn-cs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). </a:t>
            </a:r>
            <a:endParaRPr lang="en-US" b="1" dirty="0" smtClean="0">
              <a:solidFill>
                <a:srgbClr val="FF0000"/>
              </a:solidFill>
              <a:latin typeface="Perpetua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prstClr val="black"/>
                </a:solidFill>
                <a:latin typeface="Perpetua"/>
                <a:cs typeface="+mn-cs"/>
              </a:rPr>
              <a:t>So </a:t>
            </a: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with this sampling scheme a case control study will provide </a:t>
            </a:r>
            <a:r>
              <a:rPr lang="en-US" b="1" dirty="0">
                <a:solidFill>
                  <a:srgbClr val="FF0000"/>
                </a:solidFill>
                <a:latin typeface="Perpetua"/>
                <a:cs typeface="+mn-cs"/>
              </a:rPr>
              <a:t>an estimate of the Odds Ratio</a:t>
            </a: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. 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Case-control study: cumulative sampling of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 descr="J:\Statistics for epi\case-contro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2011287"/>
            <a:ext cx="9829800" cy="48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98"/>
            <a:ext cx="5766106" cy="663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2180273"/>
            <a:ext cx="6751320" cy="307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61783"/>
              </p:ext>
            </p:extLst>
          </p:nvPr>
        </p:nvGraphicFramePr>
        <p:xfrm>
          <a:off x="1025523" y="2376009"/>
          <a:ext cx="4537076" cy="3841910"/>
        </p:xfrm>
        <a:graphic>
          <a:graphicData uri="http://schemas.openxmlformats.org/drawingml/2006/table">
            <a:tbl>
              <a:tblPr firstRow="1" firstCol="1" bandRow="1"/>
              <a:tblGrid>
                <a:gridCol w="452594"/>
                <a:gridCol w="453986"/>
                <a:gridCol w="453986"/>
                <a:gridCol w="453986"/>
                <a:gridCol w="453986"/>
                <a:gridCol w="452594"/>
                <a:gridCol w="453986"/>
                <a:gridCol w="453986"/>
                <a:gridCol w="453986"/>
                <a:gridCol w="453986"/>
              </a:tblGrid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  <a:endParaRPr lang="en-US" sz="2800" b="1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15000" y="2301881"/>
                <a:ext cx="5867400" cy="227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solidFill>
                      <a:srgbClr val="111111"/>
                    </a:solidFill>
                    <a:latin typeface="Times New Roman"/>
                    <a:ea typeface="Calibri"/>
                    <a:cs typeface="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11111"/>
                        </a:solidFill>
                        <a:latin typeface="Cambria Math"/>
                        <a:ea typeface="Calibri"/>
                        <a:cs typeface="Arial"/>
                      </a:rPr>
                      <m:t>𝑂𝑅</m:t>
                    </m:r>
                    <m:r>
                      <a:rPr lang="en-US" sz="3600" i="1">
                        <a:solidFill>
                          <a:srgbClr val="111111"/>
                        </a:solidFill>
                        <a:latin typeface="Cambria Math"/>
                        <a:ea typeface="Calibri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(</m:t>
                                </m:r>
                                <m:r>
                                  <a:rPr lang="en-US" sz="360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sz="3600" b="0" i="1" smtClean="0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𝑒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  <m:t>)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  <m:r>
                          <a:rPr lang="en-US" sz="3600" b="0" i="1" smtClean="0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𝑢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111111"/>
                    </a:solidFill>
                    <a:latin typeface="Times New Roman"/>
                    <a:ea typeface="Calibri"/>
                    <a:cs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30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40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111111"/>
                    </a:solidFill>
                    <a:latin typeface="Times New Roman"/>
                    <a:ea typeface="Calibri"/>
                    <a:cs typeface="Arial"/>
                  </a:rPr>
                  <a:t>=2.7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111111"/>
                        </a:solidFill>
                        <a:latin typeface="Cambria Math"/>
                        <a:ea typeface="Calibri"/>
                        <a:cs typeface="Arial"/>
                      </a:rPr>
                      <m:t>𝑅𝑅</m:t>
                    </m:r>
                    <m:r>
                      <a:rPr lang="en-US" sz="3600" b="0" i="1" smtClean="0">
                        <a:solidFill>
                          <a:srgbClr val="111111"/>
                        </a:solidFill>
                        <a:latin typeface="Cambria Math"/>
                        <a:ea typeface="Calibri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111111"/>
                    </a:solidFill>
                    <a:latin typeface="Calibri"/>
                    <a:ea typeface="Calibri"/>
                    <a:cs typeface="Aria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111111"/>
                                    </a:solidFill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111111"/>
                    </a:solidFill>
                    <a:latin typeface="Calibri"/>
                    <a:ea typeface="Calibri"/>
                    <a:cs typeface="Aria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111111"/>
                            </a:solidFill>
                            <a:latin typeface="Cambria Math"/>
                            <a:cs typeface="Arial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10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3600" i="1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50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111111"/>
                                </a:solidFill>
                                <a:latin typeface="Cambria Math"/>
                                <a:cs typeface="Arial"/>
                              </a:rPr>
                              <m:t>50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111111"/>
                    </a:solidFill>
                    <a:latin typeface="Calibri"/>
                    <a:ea typeface="Calibri"/>
                    <a:cs typeface="Arial"/>
                  </a:rPr>
                  <a:t>= 2</a:t>
                </a:r>
                <a:endParaRPr lang="en-US" sz="3600" dirty="0">
                  <a:solidFill>
                    <a:srgbClr val="111111"/>
                  </a:solidFill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301881"/>
                <a:ext cx="5867400" cy="2273571"/>
              </a:xfrm>
              <a:prstGeom prst="rect">
                <a:avLst/>
              </a:prstGeom>
              <a:blipFill rotWithShape="1">
                <a:blip r:embed="rId2"/>
                <a:stretch>
                  <a:fillRect b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133600"/>
            <a:ext cx="10566796" cy="454015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latin typeface="TimesNewRomanPSMT"/>
              </a:rPr>
              <a:t>• 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How do we estimate a measure of association from a </a:t>
            </a:r>
            <a:r>
              <a:rPr lang="en-US" sz="3200" b="1" i="1" dirty="0">
                <a:solidFill>
                  <a:srgbClr val="FF0000"/>
                </a:solidFill>
                <a:latin typeface="TimesNewRomanPS-ItalicMT"/>
              </a:rPr>
              <a:t>random sample </a:t>
            </a:r>
            <a:r>
              <a:rPr lang="en-US" sz="3200" b="1" dirty="0" smtClean="0">
                <a:solidFill>
                  <a:srgbClr val="FF0000"/>
                </a:solidFill>
                <a:latin typeface="TimesNewRomanPSMT"/>
              </a:rPr>
              <a:t>from the 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population of interest?</a:t>
            </a:r>
          </a:p>
          <a:p>
            <a:r>
              <a:rPr lang="en-US" sz="3200" b="1" dirty="0">
                <a:latin typeface="TimesNewRomanPSMT"/>
              </a:rPr>
              <a:t>• How do we assess the uncertainty inherent in a random sample estimate?</a:t>
            </a:r>
          </a:p>
          <a:p>
            <a:r>
              <a:rPr lang="en-US" sz="3200" b="1" dirty="0">
                <a:latin typeface="TimesNewRomanPSMT"/>
              </a:rPr>
              <a:t>• </a:t>
            </a:r>
            <a:r>
              <a:rPr lang="en-US" sz="3200" b="1" dirty="0">
                <a:solidFill>
                  <a:schemeClr val="accent1"/>
                </a:solidFill>
                <a:latin typeface="TimesNewRomanPSMT"/>
              </a:rPr>
              <a:t>How do we determine whether an observed association in a sample reflects a </a:t>
            </a:r>
            <a:r>
              <a:rPr lang="en-US" sz="3200" b="1" dirty="0" smtClean="0">
                <a:solidFill>
                  <a:schemeClr val="accent1"/>
                </a:solidFill>
                <a:latin typeface="TimesNewRomanPSMT"/>
              </a:rPr>
              <a:t>true association </a:t>
            </a:r>
            <a:r>
              <a:rPr lang="en-US" sz="3200" b="1" dirty="0">
                <a:solidFill>
                  <a:schemeClr val="accent1"/>
                </a:solidFill>
                <a:latin typeface="TimesNewRomanPSMT"/>
              </a:rPr>
              <a:t>in the population rather than a chance variation </a:t>
            </a:r>
            <a:r>
              <a:rPr lang="en-US" sz="3200" b="1" i="1" dirty="0">
                <a:solidFill>
                  <a:schemeClr val="accent1"/>
                </a:solidFill>
                <a:latin typeface="TimesNewRomanPS-ItalicMT"/>
              </a:rPr>
              <a:t>(statistical significance</a:t>
            </a:r>
            <a:r>
              <a:rPr lang="en-US" sz="3200" b="1" i="1" dirty="0" smtClean="0">
                <a:solidFill>
                  <a:schemeClr val="accent1"/>
                </a:solidFill>
                <a:latin typeface="TimesNewRomanPS-ItalicMT"/>
              </a:rPr>
              <a:t>)</a:t>
            </a:r>
            <a:r>
              <a:rPr lang="en-US" sz="3200" b="1" dirty="0" smtClean="0">
                <a:solidFill>
                  <a:schemeClr val="accent1"/>
                </a:solidFill>
                <a:latin typeface="TimesNewRomanPSMT"/>
              </a:rPr>
              <a:t>?</a:t>
            </a:r>
            <a:endParaRPr lang="fa-IR" sz="3200" b="1" dirty="0" smtClean="0">
              <a:solidFill>
                <a:schemeClr val="accent1"/>
              </a:solidFill>
              <a:latin typeface="TimesNewRomanPSMT"/>
            </a:endParaRPr>
          </a:p>
          <a:p>
            <a:r>
              <a:rPr lang="en-US" sz="3200" dirty="0" smtClean="0"/>
              <a:t>For response, it depends to how we </a:t>
            </a:r>
            <a:r>
              <a:rPr lang="en-US" sz="3200" dirty="0"/>
              <a:t>draw the random </a:t>
            </a:r>
            <a:r>
              <a:rPr lang="en-US" sz="3200" dirty="0" smtClean="0"/>
              <a:t>sample from </a:t>
            </a:r>
            <a:r>
              <a:rPr lang="en-US" sz="3200" dirty="0"/>
              <a:t>the </a:t>
            </a:r>
            <a:r>
              <a:rPr lang="en-US" sz="3200" dirty="0" smtClean="0"/>
              <a:t>population.</a:t>
            </a:r>
            <a:endParaRPr lang="fa-IR" sz="3200" b="1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Key variants of the case-control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399156" cy="433824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</a:rPr>
              <a:t>rare </a:t>
            </a:r>
            <a:r>
              <a:rPr lang="en-US" dirty="0">
                <a:solidFill>
                  <a:schemeClr val="accent6"/>
                </a:solidFill>
              </a:rPr>
              <a:t>disease </a:t>
            </a:r>
            <a:r>
              <a:rPr lang="en-US" dirty="0"/>
              <a:t>assumption appears </a:t>
            </a:r>
            <a:r>
              <a:rPr lang="en-US" dirty="0" smtClean="0"/>
              <a:t>to preclude </a:t>
            </a:r>
            <a:r>
              <a:rPr lang="en-US" dirty="0"/>
              <a:t>situations where either the </a:t>
            </a:r>
            <a:r>
              <a:rPr lang="en-US" dirty="0">
                <a:solidFill>
                  <a:schemeClr val="accent6"/>
                </a:solidFill>
              </a:rPr>
              <a:t>disease frequency is high</a:t>
            </a:r>
            <a:r>
              <a:rPr lang="en-US" dirty="0"/>
              <a:t> or, essentially </a:t>
            </a:r>
            <a:r>
              <a:rPr lang="en-US" dirty="0" smtClean="0"/>
              <a:t>equivalently, the </a:t>
            </a:r>
            <a:r>
              <a:rPr lang="en-US" dirty="0">
                <a:solidFill>
                  <a:schemeClr val="accent6"/>
                </a:solidFill>
              </a:rPr>
              <a:t>interval of risk</a:t>
            </a:r>
            <a:r>
              <a:rPr lang="en-US" dirty="0"/>
              <a:t> underlying the definition of disease incidence is </a:t>
            </a:r>
            <a:r>
              <a:rPr lang="en-US" dirty="0">
                <a:solidFill>
                  <a:schemeClr val="accent6"/>
                </a:solidFill>
              </a:rPr>
              <a:t>sufficiently long </a:t>
            </a:r>
            <a:r>
              <a:rPr lang="en-US" dirty="0" smtClean="0"/>
              <a:t>so that </a:t>
            </a:r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cumulative incidence </a:t>
            </a:r>
            <a:r>
              <a:rPr lang="en-US" dirty="0"/>
              <a:t>over the entire interval is </a:t>
            </a:r>
            <a:r>
              <a:rPr lang="en-US" dirty="0">
                <a:solidFill>
                  <a:schemeClr val="accent6"/>
                </a:solidFill>
              </a:rPr>
              <a:t>high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6872"/>
            <a:ext cx="10911840" cy="424680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divide the risk interval </a:t>
            </a:r>
            <a:r>
              <a:rPr lang="en-US" dirty="0"/>
              <a:t>into </a:t>
            </a:r>
            <a:r>
              <a:rPr lang="en-US" dirty="0" smtClean="0"/>
              <a:t>smaller subintervals, then to </a:t>
            </a:r>
            <a:r>
              <a:rPr lang="en-US" dirty="0"/>
              <a:t>carry out </a:t>
            </a:r>
            <a:r>
              <a:rPr lang="en-US" dirty="0">
                <a:solidFill>
                  <a:schemeClr val="accent6"/>
                </a:solidFill>
              </a:rPr>
              <a:t>separate case-control </a:t>
            </a:r>
            <a:r>
              <a:rPr lang="en-US" dirty="0"/>
              <a:t>studies for each subinterval of </a:t>
            </a:r>
            <a:r>
              <a:rPr lang="en-US" dirty="0" smtClean="0"/>
              <a:t>risk.</a:t>
            </a:r>
          </a:p>
          <a:p>
            <a:r>
              <a:rPr lang="en-US" dirty="0"/>
              <a:t>In practice, it is natural to </a:t>
            </a:r>
            <a:r>
              <a:rPr lang="en-US" dirty="0" smtClean="0"/>
              <a:t>implement </a:t>
            </a:r>
            <a:r>
              <a:rPr lang="en-US" dirty="0" smtClean="0">
                <a:solidFill>
                  <a:schemeClr val="accent6"/>
                </a:solidFill>
              </a:rPr>
              <a:t>case-control</a:t>
            </a:r>
            <a:r>
              <a:rPr lang="en-US" dirty="0" smtClean="0"/>
              <a:t> </a:t>
            </a:r>
            <a:r>
              <a:rPr lang="en-US" dirty="0"/>
              <a:t>designs in this fashion </a:t>
            </a:r>
            <a:r>
              <a:rPr lang="en-US" dirty="0">
                <a:solidFill>
                  <a:schemeClr val="accent6"/>
                </a:solidFill>
              </a:rPr>
              <a:t>when cases can only be sampled</a:t>
            </a:r>
            <a:r>
              <a:rPr lang="en-US" dirty="0"/>
              <a:t> as they </a:t>
            </a:r>
            <a:r>
              <a:rPr lang="en-US" dirty="0" smtClean="0"/>
              <a:t>accumulate in </a:t>
            </a:r>
            <a:r>
              <a:rPr lang="en-US" dirty="0"/>
              <a:t>a population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/>
              <a:t>These modified designs are called </a:t>
            </a:r>
            <a:r>
              <a:rPr lang="en-US" i="1" dirty="0"/>
              <a:t>nested case-control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011680"/>
            <a:ext cx="10033396" cy="4511039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/>
              <a:t>در </a:t>
            </a:r>
            <a:r>
              <a:rPr lang="fa-IR" dirty="0" smtClean="0">
                <a:solidFill>
                  <a:srgbClr val="FF0000"/>
                </a:solidFill>
              </a:rPr>
              <a:t>موارد بیماری شایع</a:t>
            </a:r>
            <a:r>
              <a:rPr lang="fa-IR" dirty="0" smtClean="0"/>
              <a:t>، برآورد اثر به نحوه انتخاب شاهدها در مطالعه مورد-شاهدی بستگی دارد (یعنی نسبت شانس به نسبت انتخاب کنترل ها بستگی دارد زیرا بیماران در هر سه نوع مطالعه یکسان هستند).</a:t>
            </a:r>
          </a:p>
          <a:p>
            <a:pPr algn="r" rtl="1"/>
            <a:r>
              <a:rPr lang="fa-IR" dirty="0" smtClean="0"/>
              <a:t>اگر نسبت شاهدهای مواجهه یافته به مواجهه نیافته، نسبت مواجهه و مواجهه نیافته در کوهورت فرضی را برآورد کند، نسبت شانس خطر نسبی را برآورد می کند.</a:t>
            </a:r>
          </a:p>
          <a:p>
            <a:pPr algn="r" rtl="1"/>
            <a:r>
              <a:rPr lang="fa-IR" dirty="0" smtClean="0"/>
              <a:t>اگر نسبت شاهدهای مواجهه یافته و مواجهه نیافته، برآوردی از نسبت شخص-زمان در معرض خطر در دو گروه باشد،  آنگاه نسبت شانس، نسبت ریت یا نسبت هازارد را برآورد می کند.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0" y="0"/>
            <a:ext cx="10654679" cy="675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1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5.4.1 Risk-set sampling of </a:t>
            </a:r>
            <a:r>
              <a:rPr lang="en-US" dirty="0" smtClean="0"/>
              <a:t>controls (</a:t>
            </a:r>
            <a:r>
              <a:rPr lang="en-US" i="1" dirty="0" smtClean="0"/>
              <a:t>density sampling)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87880"/>
            <a:ext cx="10744200" cy="45262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/>
                </a:solidFill>
              </a:rPr>
              <a:t>each incident case </a:t>
            </a:r>
            <a:r>
              <a:rPr lang="en-US" dirty="0"/>
              <a:t>that </a:t>
            </a:r>
            <a:r>
              <a:rPr lang="en-US" dirty="0" smtClean="0"/>
              <a:t>is identified </a:t>
            </a:r>
            <a:r>
              <a:rPr lang="en-US" dirty="0"/>
              <a:t>and sampled at </a:t>
            </a:r>
            <a:r>
              <a:rPr lang="en-US" dirty="0">
                <a:solidFill>
                  <a:schemeClr val="accent6"/>
                </a:solidFill>
              </a:rPr>
              <a:t>time t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one or more controls </a:t>
            </a:r>
            <a:r>
              <a:rPr lang="en-US" dirty="0"/>
              <a:t>are </a:t>
            </a:r>
            <a:r>
              <a:rPr lang="en-US" dirty="0">
                <a:solidFill>
                  <a:schemeClr val="accent1"/>
                </a:solidFill>
              </a:rPr>
              <a:t>randomly</a:t>
            </a:r>
            <a:r>
              <a:rPr lang="en-US" dirty="0"/>
              <a:t> drawn from </a:t>
            </a:r>
            <a:r>
              <a:rPr lang="en-US" dirty="0" smtClean="0"/>
              <a:t>the population </a:t>
            </a:r>
            <a:r>
              <a:rPr lang="en-US" dirty="0"/>
              <a:t>of individuals </a:t>
            </a:r>
            <a:r>
              <a:rPr lang="en-US" dirty="0">
                <a:solidFill>
                  <a:schemeClr val="accent1"/>
                </a:solidFill>
              </a:rPr>
              <a:t>still at risk of </a:t>
            </a:r>
            <a:r>
              <a:rPr lang="en-US" dirty="0" smtClean="0">
                <a:solidFill>
                  <a:schemeClr val="accent1"/>
                </a:solidFill>
              </a:rPr>
              <a:t>disease </a:t>
            </a:r>
            <a:r>
              <a:rPr lang="en-US" dirty="0"/>
              <a:t>at </a:t>
            </a:r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Exposure</a:t>
            </a:r>
            <a:r>
              <a:rPr lang="en-US" dirty="0"/>
              <a:t> measurements are taken </a:t>
            </a:r>
            <a:r>
              <a:rPr lang="en-US" dirty="0" smtClean="0"/>
              <a:t>for each </a:t>
            </a:r>
            <a:r>
              <a:rPr lang="en-US" dirty="0"/>
              <a:t>case and for its corresponding set of sampled </a:t>
            </a:r>
            <a:r>
              <a:rPr lang="en-US" dirty="0" smtClean="0"/>
              <a:t>controls.</a:t>
            </a:r>
          </a:p>
          <a:p>
            <a:r>
              <a:rPr lang="en-US" dirty="0" smtClean="0"/>
              <a:t>This is </a:t>
            </a:r>
            <a:r>
              <a:rPr lang="en-US" dirty="0"/>
              <a:t>a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stratified</a:t>
            </a:r>
            <a:r>
              <a:rPr lang="en-US" dirty="0" smtClean="0"/>
              <a:t>, or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matched</a:t>
            </a:r>
            <a:r>
              <a:rPr lang="en-US" dirty="0"/>
              <a:t>, case-control design where the strata are defined by 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times at risk over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the interval </a:t>
            </a:r>
            <a:r>
              <a:rPr lang="en-US" dirty="0"/>
              <a:t>[0, </a:t>
            </a:r>
            <a:r>
              <a:rPr lang="en-US" i="1" dirty="0"/>
              <a:t>T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" y="213360"/>
            <a:ext cx="10335076" cy="64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103120"/>
            <a:ext cx="10886836" cy="4556759"/>
          </a:xfrm>
        </p:spPr>
        <p:txBody>
          <a:bodyPr>
            <a:normAutofit/>
          </a:bodyPr>
          <a:lstStyle/>
          <a:p>
            <a:r>
              <a:rPr lang="en-US" dirty="0"/>
              <a:t>it is possible for a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control</a:t>
            </a:r>
            <a:r>
              <a:rPr lang="en-US" dirty="0" smtClean="0"/>
              <a:t> sampled </a:t>
            </a:r>
            <a:r>
              <a:rPr lang="en-US" dirty="0"/>
              <a:t>at time t to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later become a case </a:t>
            </a:r>
            <a:r>
              <a:rPr lang="en-US" dirty="0"/>
              <a:t>and enter the sample a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second time</a:t>
            </a:r>
            <a:r>
              <a:rPr lang="en-US" dirty="0" smtClean="0"/>
              <a:t>.</a:t>
            </a:r>
          </a:p>
          <a:p>
            <a:r>
              <a:rPr lang="en-US" dirty="0"/>
              <a:t>this is unlikely in large populations unless the disease is </a:t>
            </a:r>
            <a:r>
              <a:rPr lang="en-US" dirty="0" smtClean="0"/>
              <a:t>common.</a:t>
            </a:r>
          </a:p>
          <a:p>
            <a:r>
              <a:rPr lang="en-US" dirty="0" smtClean="0"/>
              <a:t>It accommodates </a:t>
            </a:r>
            <a:r>
              <a:rPr lang="en-US" dirty="0"/>
              <a:t>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possibility</a:t>
            </a:r>
            <a:r>
              <a:rPr lang="en-US" dirty="0"/>
              <a:t> that </a:t>
            </a:r>
            <a:r>
              <a:rPr lang="en-US" dirty="0" smtClean="0"/>
              <a:t>the study </a:t>
            </a:r>
            <a:r>
              <a:rPr lang="en-US" dirty="0"/>
              <a:t>population is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dynamic</a:t>
            </a:r>
            <a:r>
              <a:rPr lang="en-US" dirty="0"/>
              <a:t> in that individuals may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enter</a:t>
            </a:r>
            <a:r>
              <a:rPr lang="en-US" dirty="0"/>
              <a:t> and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leave</a:t>
            </a:r>
            <a:r>
              <a:rPr lang="en-US" dirty="0"/>
              <a:t> the </a:t>
            </a:r>
            <a:r>
              <a:rPr lang="en-US" dirty="0" smtClean="0"/>
              <a:t>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759076" cy="1080938"/>
          </a:xfrm>
        </p:spPr>
        <p:txBody>
          <a:bodyPr/>
          <a:lstStyle/>
          <a:p>
            <a:r>
              <a:rPr lang="en-US" dirty="0"/>
              <a:t>prior infection with </a:t>
            </a:r>
            <a:r>
              <a:rPr lang="en-US" dirty="0" smtClean="0"/>
              <a:t>HSV-2 and cervical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103120"/>
            <a:ext cx="10734436" cy="452627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possibility</a:t>
            </a:r>
            <a:r>
              <a:rPr lang="en-US" dirty="0" smtClean="0"/>
              <a:t> </a:t>
            </a:r>
            <a:r>
              <a:rPr lang="en-US" dirty="0"/>
              <a:t>that an individual’s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exposure level changes</a:t>
            </a:r>
            <a:r>
              <a:rPr lang="en-US" dirty="0"/>
              <a:t> over </a:t>
            </a:r>
            <a:r>
              <a:rPr lang="en-US" dirty="0" smtClean="0"/>
              <a:t>time: If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exposure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assessment </a:t>
            </a:r>
            <a:r>
              <a:rPr lang="en-US" dirty="0"/>
              <a:t>applies at 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time of sampling </a:t>
            </a:r>
            <a:r>
              <a:rPr lang="en-US" dirty="0" smtClean="0"/>
              <a:t>for both </a:t>
            </a:r>
            <a:r>
              <a:rPr lang="en-US" dirty="0"/>
              <a:t>cases and controls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study </a:t>
            </a:r>
            <a:r>
              <a:rPr lang="en-US" dirty="0"/>
              <a:t>population consisted of 550,000 women (Finland, Norway, and Sweden). </a:t>
            </a:r>
            <a:r>
              <a:rPr lang="en-US" dirty="0" smtClean="0"/>
              <a:t>For each Cases </a:t>
            </a:r>
            <a:r>
              <a:rPr lang="en-US" dirty="0"/>
              <a:t>of cervical </a:t>
            </a:r>
            <a:r>
              <a:rPr lang="en-US" dirty="0" smtClean="0"/>
              <a:t>cancer, three </a:t>
            </a:r>
            <a:r>
              <a:rPr lang="en-US" dirty="0"/>
              <a:t>controls were </a:t>
            </a:r>
            <a:r>
              <a:rPr lang="en-US" dirty="0" smtClean="0"/>
              <a:t>also chosen </a:t>
            </a:r>
            <a:r>
              <a:rPr lang="en-US" dirty="0"/>
              <a:t>from the serum bank who were cancer-free </a:t>
            </a:r>
            <a:r>
              <a:rPr lang="en-US" i="1" dirty="0"/>
              <a:t>at the time of diagnosis of the case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920240"/>
            <a:ext cx="11536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5.4.2 Case-cohort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 controls </a:t>
            </a:r>
            <a:r>
              <a:rPr lang="en-US" dirty="0"/>
              <a:t>are chosen at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random</a:t>
            </a:r>
            <a:r>
              <a:rPr lang="en-US" dirty="0"/>
              <a:t> from the entire population at risk at t=0 (</a:t>
            </a:r>
            <a:r>
              <a:rPr lang="en-US" dirty="0" smtClean="0"/>
              <a:t>of size </a:t>
            </a:r>
            <a:r>
              <a:rPr lang="en-US" dirty="0"/>
              <a:t>N, say), 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beginning of the risk period</a:t>
            </a:r>
            <a:r>
              <a:rPr lang="en-US" dirty="0" smtClean="0"/>
              <a:t>.</a:t>
            </a:r>
          </a:p>
          <a:p>
            <a:r>
              <a:rPr lang="en-US" dirty="0"/>
              <a:t>Here, the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controls</a:t>
            </a:r>
            <a:r>
              <a:rPr lang="en-US" dirty="0"/>
              <a:t> may, in fact,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include a case and vice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versa.</a:t>
            </a:r>
          </a:p>
          <a:p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components </a:t>
            </a:r>
            <a:r>
              <a:rPr lang="en-US" dirty="0"/>
              <a:t>of the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856356" cy="409440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Target </a:t>
            </a:r>
            <a:r>
              <a:rPr lang="en-US" b="1" dirty="0" smtClean="0">
                <a:solidFill>
                  <a:schemeClr val="accent1"/>
                </a:solidFill>
              </a:rPr>
              <a:t>Population: </a:t>
            </a:r>
            <a:r>
              <a:rPr lang="en-US" dirty="0" smtClean="0"/>
              <a:t>population </a:t>
            </a:r>
            <a:r>
              <a:rPr lang="en-US" dirty="0"/>
              <a:t>to which we would like to </a:t>
            </a:r>
            <a:r>
              <a:rPr lang="en-US" dirty="0" smtClean="0"/>
              <a:t>apply our </a:t>
            </a:r>
            <a:r>
              <a:rPr lang="en-US" dirty="0"/>
              <a:t>estimates and inferences regarding the relationship between disease and exposure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accent1"/>
                </a:solidFill>
              </a:rPr>
              <a:t>Study Population</a:t>
            </a:r>
            <a:r>
              <a:rPr lang="en-US" dirty="0"/>
              <a:t>, </a:t>
            </a:r>
            <a:r>
              <a:rPr lang="en-US" dirty="0" smtClean="0"/>
              <a:t>the population </a:t>
            </a:r>
            <a:r>
              <a:rPr lang="en-US" dirty="0"/>
              <a:t>from which we are able to </a:t>
            </a:r>
            <a:r>
              <a:rPr lang="en-US" dirty="0" smtClean="0"/>
              <a:t>sample.</a:t>
            </a:r>
          </a:p>
          <a:p>
            <a:r>
              <a:rPr lang="en-US" dirty="0">
                <a:solidFill>
                  <a:srgbClr val="FF0000"/>
                </a:solidFill>
              </a:rPr>
              <a:t>difficult to sample directly from the Target </a:t>
            </a:r>
            <a:r>
              <a:rPr lang="en-US" dirty="0" smtClean="0">
                <a:solidFill>
                  <a:srgbClr val="FF0000"/>
                </a:solidFill>
              </a:rPr>
              <a:t>Population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Appropriate sampling </a:t>
            </a:r>
            <a:r>
              <a:rPr lang="en-US" dirty="0">
                <a:solidFill>
                  <a:srgbClr val="FF0000"/>
                </a:solidFill>
              </a:rPr>
              <a:t>frames are available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" y="-21696"/>
            <a:ext cx="10571104" cy="687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2346960"/>
            <a:ext cx="11883219" cy="40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81200"/>
            <a:ext cx="4937760" cy="4343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Sample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the actual sampled </a:t>
            </a:r>
            <a:r>
              <a:rPr lang="en-US" dirty="0"/>
              <a:t>individuals from the </a:t>
            </a:r>
            <a:r>
              <a:rPr lang="en-US" dirty="0">
                <a:solidFill>
                  <a:schemeClr val="accent1"/>
                </a:solidFill>
              </a:rPr>
              <a:t>Study Population </a:t>
            </a:r>
            <a:r>
              <a:rPr lang="en-US" dirty="0"/>
              <a:t>for whom we collect data on disease</a:t>
            </a:r>
            <a:r>
              <a:rPr lang="en-US" dirty="0" smtClean="0"/>
              <a:t>, exposure</a:t>
            </a:r>
            <a:r>
              <a:rPr lang="en-US" dirty="0"/>
              <a:t>, and other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1981200"/>
            <a:ext cx="6461760" cy="460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810636" cy="4231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Differences between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Target Population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Study </a:t>
            </a:r>
            <a:r>
              <a:rPr lang="en-US" dirty="0" smtClean="0">
                <a:solidFill>
                  <a:schemeClr val="accent1"/>
                </a:solidFill>
              </a:rPr>
              <a:t>Population </a:t>
            </a:r>
            <a:r>
              <a:rPr lang="en-US" dirty="0" smtClean="0"/>
              <a:t>introduce </a:t>
            </a:r>
            <a:r>
              <a:rPr lang="en-US" dirty="0">
                <a:solidFill>
                  <a:schemeClr val="accent6"/>
                </a:solidFill>
              </a:rPr>
              <a:t>selection bias </a:t>
            </a:r>
            <a:r>
              <a:rPr lang="en-US" dirty="0"/>
              <a:t>in our results if the Study Population is not </a:t>
            </a:r>
            <a:r>
              <a:rPr lang="en-US" dirty="0">
                <a:solidFill>
                  <a:schemeClr val="accent6"/>
                </a:solidFill>
              </a:rPr>
              <a:t>representative</a:t>
            </a:r>
            <a:r>
              <a:rPr lang="en-US" dirty="0"/>
              <a:t> of the </a:t>
            </a:r>
            <a:r>
              <a:rPr lang="en-US" dirty="0" smtClean="0"/>
              <a:t>Target Population </a:t>
            </a:r>
            <a:r>
              <a:rPr lang="en-US" dirty="0"/>
              <a:t>with regard to the </a:t>
            </a:r>
            <a:r>
              <a:rPr lang="en-US" dirty="0">
                <a:solidFill>
                  <a:schemeClr val="accent6"/>
                </a:solidFill>
              </a:rPr>
              <a:t>disease-exposure relationship </a:t>
            </a:r>
            <a:r>
              <a:rPr lang="en-US" dirty="0"/>
              <a:t>of </a:t>
            </a:r>
            <a:r>
              <a:rPr lang="en-US" dirty="0" smtClean="0"/>
              <a:t>concern.</a:t>
            </a:r>
          </a:p>
          <a:p>
            <a:r>
              <a:rPr lang="en-US" dirty="0"/>
              <a:t>This does </a:t>
            </a:r>
            <a:r>
              <a:rPr lang="en-US" dirty="0" smtClean="0"/>
              <a:t>not </a:t>
            </a:r>
            <a:r>
              <a:rPr lang="en-US" dirty="0" smtClean="0">
                <a:solidFill>
                  <a:schemeClr val="accent6"/>
                </a:solidFill>
              </a:rPr>
              <a:t>necessarily</a:t>
            </a:r>
            <a:r>
              <a:rPr lang="en-US" dirty="0" smtClean="0"/>
              <a:t> </a:t>
            </a:r>
            <a:r>
              <a:rPr lang="en-US" dirty="0"/>
              <a:t>require that the </a:t>
            </a:r>
            <a:r>
              <a:rPr lang="en-US" dirty="0">
                <a:solidFill>
                  <a:schemeClr val="accent6"/>
                </a:solidFill>
              </a:rPr>
              <a:t>Study Population</a:t>
            </a:r>
            <a:r>
              <a:rPr lang="en-US" dirty="0"/>
              <a:t> is </a:t>
            </a:r>
            <a:r>
              <a:rPr lang="en-US" dirty="0">
                <a:solidFill>
                  <a:schemeClr val="accent1"/>
                </a:solidFill>
              </a:rPr>
              <a:t>representative</a:t>
            </a:r>
            <a:r>
              <a:rPr lang="en-US" dirty="0"/>
              <a:t> of all aspects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</a:rPr>
              <a:t>Target </a:t>
            </a:r>
            <a:r>
              <a:rPr lang="en-US" dirty="0">
                <a:solidFill>
                  <a:schemeClr val="accent6"/>
                </a:solidFill>
              </a:rPr>
              <a:t>Population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368676" cy="4277287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b="1" dirty="0" smtClean="0">
                <a:solidFill>
                  <a:schemeClr val="accent1"/>
                </a:solidFill>
              </a:rPr>
              <a:t>random </a:t>
            </a:r>
            <a:r>
              <a:rPr lang="en-US" b="1" dirty="0">
                <a:solidFill>
                  <a:schemeClr val="accent1"/>
                </a:solidFill>
              </a:rPr>
              <a:t>sampling </a:t>
            </a:r>
            <a:r>
              <a:rPr lang="en-US" dirty="0"/>
              <a:t>is used, differences between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</a:rPr>
              <a:t>Sample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>
                <a:solidFill>
                  <a:schemeClr val="accent6"/>
                </a:solidFill>
              </a:rPr>
              <a:t>Study Population</a:t>
            </a:r>
            <a:r>
              <a:rPr lang="en-US" dirty="0"/>
              <a:t> are entirely </a:t>
            </a:r>
            <a:r>
              <a:rPr lang="en-US" dirty="0">
                <a:solidFill>
                  <a:schemeClr val="accent6"/>
                </a:solidFill>
              </a:rPr>
              <a:t>due to random</a:t>
            </a:r>
            <a:r>
              <a:rPr lang="en-US" dirty="0"/>
              <a:t>, or </a:t>
            </a:r>
            <a:r>
              <a:rPr lang="en-US" dirty="0">
                <a:solidFill>
                  <a:schemeClr val="accent6"/>
                </a:solidFill>
              </a:rPr>
              <a:t>sampling</a:t>
            </a:r>
            <a:r>
              <a:rPr lang="en-US" dirty="0"/>
              <a:t>, </a:t>
            </a:r>
            <a:r>
              <a:rPr lang="en-US" dirty="0" smtClean="0"/>
              <a:t>variation associated </a:t>
            </a:r>
            <a:r>
              <a:rPr lang="en-US" dirty="0"/>
              <a:t>with the </a:t>
            </a:r>
            <a:r>
              <a:rPr lang="en-US" dirty="0">
                <a:solidFill>
                  <a:schemeClr val="accent1"/>
                </a:solidFill>
              </a:rPr>
              <a:t>sampling technique </a:t>
            </a:r>
            <a:r>
              <a:rPr lang="en-US" dirty="0" smtClean="0"/>
              <a:t>employed.</a:t>
            </a:r>
          </a:p>
          <a:p>
            <a:pPr algn="r" rtl="1"/>
            <a:r>
              <a:rPr lang="fa-IR" dirty="0" smtClean="0"/>
              <a:t>در روش </a:t>
            </a:r>
            <a:r>
              <a:rPr lang="fa-IR" b="1" dirty="0" smtClean="0">
                <a:solidFill>
                  <a:schemeClr val="accent6"/>
                </a:solidFill>
              </a:rPr>
              <a:t>نمونه‌گیری غیرتصادفی</a:t>
            </a:r>
            <a:r>
              <a:rPr lang="fa-IR" dirty="0" smtClean="0"/>
              <a:t>: در صورتیکه </a:t>
            </a:r>
            <a:r>
              <a:rPr lang="fa-IR" b="1" dirty="0" smtClean="0">
                <a:solidFill>
                  <a:schemeClr val="accent1"/>
                </a:solidFill>
              </a:rPr>
              <a:t>عوامل (شناخته شده یا ناشناخته‌) </a:t>
            </a:r>
            <a:r>
              <a:rPr lang="fa-IR" dirty="0" smtClean="0"/>
              <a:t>که بر روش نمونه‌گیری تاثیر می گذارند، با مواجهه -پیامد رابطه داشته باشند، شاهد </a:t>
            </a:r>
            <a:r>
              <a:rPr lang="fa-IR" b="1" dirty="0" smtClean="0">
                <a:solidFill>
                  <a:schemeClr val="accent6"/>
                </a:solidFill>
              </a:rPr>
              <a:t>بایاس</a:t>
            </a:r>
            <a:r>
              <a:rPr lang="fa-IR" dirty="0" smtClean="0"/>
              <a:t> هستیم.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Three typical designs by </a:t>
            </a:r>
            <a:r>
              <a:rPr lang="en-US" b="1" dirty="0"/>
              <a:t>how study participants are sampled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9957196" cy="3599316"/>
          </a:xfrm>
        </p:spPr>
        <p:txBody>
          <a:bodyPr>
            <a:normAutofit/>
          </a:bodyPr>
          <a:lstStyle/>
          <a:p>
            <a:r>
              <a:rPr lang="en-US" sz="4000" dirty="0"/>
              <a:t>5.1 Population-based </a:t>
            </a:r>
            <a:r>
              <a:rPr lang="en-US" sz="4000" dirty="0" smtClean="0"/>
              <a:t>studies</a:t>
            </a:r>
          </a:p>
          <a:p>
            <a:r>
              <a:rPr lang="en-US" sz="4000" dirty="0"/>
              <a:t>5.2 Exposure-based sampling—</a:t>
            </a:r>
            <a:r>
              <a:rPr lang="en-US" sz="4000" dirty="0">
                <a:solidFill>
                  <a:schemeClr val="accent6"/>
                </a:solidFill>
              </a:rPr>
              <a:t>cohort</a:t>
            </a:r>
            <a:r>
              <a:rPr lang="en-US" sz="4000" dirty="0"/>
              <a:t> </a:t>
            </a:r>
            <a:r>
              <a:rPr lang="en-US" sz="4000" dirty="0" smtClean="0"/>
              <a:t>studies.</a:t>
            </a:r>
          </a:p>
          <a:p>
            <a:r>
              <a:rPr lang="en-US" sz="4000" dirty="0"/>
              <a:t>5.3 Disease-based sampling—</a:t>
            </a:r>
            <a:r>
              <a:rPr lang="en-US" sz="4000" dirty="0">
                <a:solidFill>
                  <a:schemeClr val="accent6"/>
                </a:solidFill>
              </a:rPr>
              <a:t>case-control</a:t>
            </a:r>
            <a:r>
              <a:rPr lang="en-US" sz="4000" dirty="0"/>
              <a:t> studies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Population-based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338196" cy="436872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main </a:t>
            </a:r>
            <a:r>
              <a:rPr lang="en-US" b="1" dirty="0" smtClean="0">
                <a:solidFill>
                  <a:schemeClr val="accent1"/>
                </a:solidFill>
              </a:rPr>
              <a:t>steps</a:t>
            </a:r>
          </a:p>
          <a:p>
            <a:r>
              <a:rPr lang="en-US" sz="3900" dirty="0"/>
              <a:t>1. Take a </a:t>
            </a:r>
            <a:r>
              <a:rPr lang="en-US" sz="3900" dirty="0">
                <a:solidFill>
                  <a:schemeClr val="accent6"/>
                </a:solidFill>
              </a:rPr>
              <a:t>simple random</a:t>
            </a:r>
            <a:r>
              <a:rPr lang="en-US" sz="3900" dirty="0"/>
              <a:t> sample of </a:t>
            </a:r>
            <a:r>
              <a:rPr lang="en-US" sz="3900" dirty="0">
                <a:solidFill>
                  <a:schemeClr val="accent6"/>
                </a:solidFill>
              </a:rPr>
              <a:t>size n</a:t>
            </a:r>
            <a:r>
              <a:rPr lang="en-US" sz="3900" dirty="0"/>
              <a:t> from the </a:t>
            </a:r>
            <a:r>
              <a:rPr lang="en-US" sz="3900" dirty="0">
                <a:solidFill>
                  <a:schemeClr val="accent6"/>
                </a:solidFill>
              </a:rPr>
              <a:t>Study Population</a:t>
            </a:r>
            <a:r>
              <a:rPr lang="en-US" sz="3900" dirty="0"/>
              <a:t>.</a:t>
            </a:r>
          </a:p>
          <a:p>
            <a:r>
              <a:rPr lang="en-US" sz="3900" dirty="0"/>
              <a:t>2. </a:t>
            </a:r>
            <a:r>
              <a:rPr lang="en-US" sz="3900" dirty="0">
                <a:solidFill>
                  <a:schemeClr val="accent6"/>
                </a:solidFill>
              </a:rPr>
              <a:t>Subsequently</a:t>
            </a:r>
            <a:r>
              <a:rPr lang="en-US" sz="3900" dirty="0"/>
              <a:t>, measure the presence and absence of both </a:t>
            </a:r>
            <a:r>
              <a:rPr lang="en-US" sz="3900" dirty="0">
                <a:solidFill>
                  <a:schemeClr val="accent6"/>
                </a:solidFill>
              </a:rPr>
              <a:t>D and E </a:t>
            </a:r>
            <a:r>
              <a:rPr lang="en-US" sz="3900" dirty="0"/>
              <a:t>for </a:t>
            </a:r>
            <a:r>
              <a:rPr lang="en-US" sz="3900" dirty="0" smtClean="0"/>
              <a:t>all sampled </a:t>
            </a:r>
            <a:r>
              <a:rPr lang="en-US" sz="3900" dirty="0"/>
              <a:t>individuals</a:t>
            </a:r>
            <a:r>
              <a:rPr lang="en-US" sz="3900" dirty="0" smtClean="0"/>
              <a:t>.</a:t>
            </a:r>
          </a:p>
          <a:p>
            <a:r>
              <a:rPr lang="en-US" dirty="0">
                <a:solidFill>
                  <a:schemeClr val="accent6"/>
                </a:solidFill>
              </a:rPr>
              <a:t>Cross-sectional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study suggests </a:t>
            </a:r>
            <a:r>
              <a:rPr lang="en-US" dirty="0">
                <a:solidFill>
                  <a:schemeClr val="accent1"/>
                </a:solidFill>
              </a:rPr>
              <a:t>that measurement of </a:t>
            </a:r>
            <a:r>
              <a:rPr lang="en-US" dirty="0">
                <a:solidFill>
                  <a:schemeClr val="accent6"/>
                </a:solidFill>
              </a:rPr>
              <a:t>D and E </a:t>
            </a:r>
            <a:r>
              <a:rPr lang="en-US" dirty="0" smtClean="0">
                <a:solidFill>
                  <a:schemeClr val="accent1"/>
                </a:solidFill>
              </a:rPr>
              <a:t>always coincides </a:t>
            </a:r>
            <a:r>
              <a:rPr lang="en-US" dirty="0">
                <a:solidFill>
                  <a:schemeClr val="accent1"/>
                </a:solidFill>
              </a:rPr>
              <a:t>with </a:t>
            </a:r>
            <a:r>
              <a:rPr lang="en-US" dirty="0">
                <a:solidFill>
                  <a:schemeClr val="accent6"/>
                </a:solidFill>
              </a:rPr>
              <a:t>sampling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4682</TotalTime>
  <Words>1921</Words>
  <Application>Microsoft Office PowerPoint</Application>
  <PresentationFormat>Custom</PresentationFormat>
  <Paragraphs>276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B Titr</vt:lpstr>
      <vt:lpstr>Times New Roman</vt:lpstr>
      <vt:lpstr>TimesNewRomanPSMT</vt:lpstr>
      <vt:lpstr>Times-Bold</vt:lpstr>
      <vt:lpstr>Calibri</vt:lpstr>
      <vt:lpstr>Cambria Math</vt:lpstr>
      <vt:lpstr>B Nazanin</vt:lpstr>
      <vt:lpstr>Trebuchet MS</vt:lpstr>
      <vt:lpstr>Perpetua</vt:lpstr>
      <vt:lpstr>TimesNewRomanPS-ItalicMT</vt:lpstr>
      <vt:lpstr>Berlin</vt:lpstr>
      <vt:lpstr>1_Berlin</vt:lpstr>
      <vt:lpstr>2_Berlin</vt:lpstr>
      <vt:lpstr>Study Designs</vt:lpstr>
      <vt:lpstr>یادداشت</vt:lpstr>
      <vt:lpstr>Introduction</vt:lpstr>
      <vt:lpstr>Nested components of the population</vt:lpstr>
      <vt:lpstr>continue</vt:lpstr>
      <vt:lpstr>Selection bias </vt:lpstr>
      <vt:lpstr>PowerPoint Presentation</vt:lpstr>
      <vt:lpstr>Three typical designs by how study participants are sampled</vt:lpstr>
      <vt:lpstr>5.1 Population-based studies</vt:lpstr>
      <vt:lpstr>further sub-classification of the design</vt:lpstr>
      <vt:lpstr>3 kinds of probabilities can be estimated using data generated from a population-based sample</vt:lpstr>
      <vt:lpstr>𝑷(𝑫│𝑬), 𝑷(𝑫|𝑬 ̅), 𝑷(𝑫 ̅│𝑬)−𝑷(𝑫 ̅|𝑬 ̅), </vt:lpstr>
      <vt:lpstr>Calculation</vt:lpstr>
      <vt:lpstr>Effect Measures</vt:lpstr>
      <vt:lpstr>5.2 Exposure-based sampling—cohort studies</vt:lpstr>
      <vt:lpstr>Selecting of two random samples, size 100, from the population of unmarried and married mothers.</vt:lpstr>
      <vt:lpstr>Calculation</vt:lpstr>
      <vt:lpstr>Effect measures</vt:lpstr>
      <vt:lpstr>5.3 Disease-based sampling—case-control studies</vt:lpstr>
      <vt:lpstr>1- assumes two sampling frames. 2- Investigator must pre-specify the number of cases and controls</vt:lpstr>
      <vt:lpstr>calculation</vt:lpstr>
      <vt:lpstr>Effect measures</vt:lpstr>
      <vt:lpstr>PowerPoint Presentation</vt:lpstr>
      <vt:lpstr>PowerPoint Presentation</vt:lpstr>
      <vt:lpstr>Analysis of case-control study</vt:lpstr>
      <vt:lpstr>Traditional Design </vt:lpstr>
      <vt:lpstr>Case-control study: cumulative sampling of controls</vt:lpstr>
      <vt:lpstr>PowerPoint Presentation</vt:lpstr>
      <vt:lpstr>Example</vt:lpstr>
      <vt:lpstr>5.4 Key variants of the case-control design</vt:lpstr>
      <vt:lpstr>solutions</vt:lpstr>
      <vt:lpstr>PowerPoint Presentation</vt:lpstr>
      <vt:lpstr>PowerPoint Presentation</vt:lpstr>
      <vt:lpstr>5.4.1 Risk-set sampling of controls (density sampling)</vt:lpstr>
      <vt:lpstr>PowerPoint Presentation</vt:lpstr>
      <vt:lpstr>PowerPoint Presentation</vt:lpstr>
      <vt:lpstr>prior infection with HSV-2 and cervical cancer</vt:lpstr>
      <vt:lpstr>PowerPoint Presentation</vt:lpstr>
      <vt:lpstr>5.4.2 Case-cohort studies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Dr.khosravi</dc:creator>
  <cp:lastModifiedBy>khosravi</cp:lastModifiedBy>
  <cp:revision>378</cp:revision>
  <dcterms:created xsi:type="dcterms:W3CDTF">2013-07-15T20:24:27Z</dcterms:created>
  <dcterms:modified xsi:type="dcterms:W3CDTF">2025-11-07T11:21:30Z</dcterms:modified>
</cp:coreProperties>
</file>