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9" r:id="rId2"/>
    <p:sldMasterId id="2147483687" r:id="rId3"/>
  </p:sldMasterIdLst>
  <p:notesMasterIdLst>
    <p:notesMasterId r:id="rId24"/>
  </p:notesMasterIdLst>
  <p:sldIdLst>
    <p:sldId id="256" r:id="rId4"/>
    <p:sldId id="357" r:id="rId5"/>
    <p:sldId id="309" r:id="rId6"/>
    <p:sldId id="336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6" r:id="rId19"/>
    <p:sldId id="352" r:id="rId20"/>
    <p:sldId id="353" r:id="rId21"/>
    <p:sldId id="354" r:id="rId22"/>
    <p:sldId id="355" r:id="rId23"/>
  </p:sldIdLst>
  <p:sldSz cx="12192000" cy="6858000"/>
  <p:notesSz cx="6858000" cy="9144000"/>
  <p:embeddedFontLst>
    <p:embeddedFont>
      <p:font typeface="B Titr" pitchFamily="2" charset="-78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  <p:embeddedFont>
      <p:font typeface="B Nazanin" pitchFamily="2" charset="-78"/>
      <p:regular r:id="rId31"/>
      <p:bold r:id="rId32"/>
    </p:embeddedFont>
    <p:embeddedFont>
      <p:font typeface="Trebuchet MS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6501" autoAdjust="0"/>
  </p:normalViewPr>
  <p:slideViewPr>
    <p:cSldViewPr snapToGrid="0">
      <p:cViewPr varScale="1">
        <p:scale>
          <a:sx n="63" d="100"/>
          <a:sy n="63" d="100"/>
        </p:scale>
        <p:origin x="-8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9-28T17:15:11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27285 6424,'0'0,"0"0,-25 0,-24 0,24 25,-25 0,-24 25,49-26,-25 26,26-50,24 25,-25-25,25 25,0-1,0-24,0 25,0 0,25 0,-25-25,49 25,1-25,24 24,1-24,-26 25,51 0,-26-25,-24 25,-26-25,26 0,-50 0,0 25,0-25,-50 25,26-1,-1 1,0-25,-25 25,1 0,24-25,-25 49,1-49,-1 50,25-25,-24 0,24-1,0-24,25 25,-25-25,25 25,0-25,0 25,0-25,0 25,25-25,-25 24,25 1,25-25,-26 25,26 0,0-25,-26 0,1 0,25 0,-25 0,-1 0,1 0,-25 0,25 0,0 0,-25 0,25 0,-25 0,24 0,1 0,-25 0,0 0,25 0,-25-25,25 0,-25 25,25-25</inkml:trace>
  <inkml:trace contextRef="#ctx0" brushRef="#br0" timeOffset="658.0374">27980 6499,'24'0,"-24"25,0 49,25 0,-25 1,25-1,0 1,-25-1,25 25,0-49,-25 0,24-1,-24 1,25 24,-25-74,0 50,25-50,-25 0,0 25,0-1,0 1,25-25,-25 0,0 0,0-25,0 25,25-24,-25-26,0 50,24-50,1 26,-25-1</inkml:trace>
  <inkml:trace contextRef="#ctx0" brushRef="#br0" timeOffset="1384.0791">28476 6524,'0'0,"0"0,0 24,25 51,-1-26,1 26,0-1,0-24,0 49,-1-49,26 49,-50-49,0-26,25 26,0 24,-1-49,-24 0,0 0,0-25,0 25,25-25,-25 0,25 0,0 0,-25 0,0 0,25-25,-25 0</inkml:trace>
  <inkml:trace contextRef="#ctx0" brushRef="#br0" timeOffset="2032.1162">28997 6474,'0'0,"0"0,0 50,24-1,-24 1,25 24,0 25,-25-24,0-1,25-49,-25 25,25 24,0-24,-25-1,0 1,0 0,24-1,-24-24,25 25,-25-50,0 24,0-24,0 0,25 0,0 0,-25 0,25 0,-25 0</inkml:trace>
  <inkml:trace contextRef="#ctx0" brushRef="#br0" timeOffset="2877.1645">29592 7268,'0'0,"0"-25,0 25,-25 0,25-25,-25 25,25-25,0 25,0-24,0 24,0-25,0 25,25 0,0 0,-25 0,25 0,-25 0,0 25,0-1,25 1,-25 0,0-25,0 25,0 0,0-1,0-24,-25 0,25 0,-25 0,25 0,-25 0,0 0,25 0,0 0,0-49,0 49,0-25,0 25,0-25,0 0,0 25,0-24,0 24,0-25</inkml:trace>
  <inkml:trace contextRef="#ctx0" brushRef="#br0" timeOffset="18860.0787">29964 6697,'25'0,"0"50,-25-1,24-24,1 50,0-50,0 24,0 1,-25-25,24 24,1 1,0 24,-25-49,25 25,-25-26,0 1,0 0,0-25,0 25,0-25,0 0,-25 0,25 0,-25 0,0 0,25 0,-24 0,24 0,-50-50,50 50,0-25,-25 1,25-1,0 25,0-50,0 25,-25-24,25 24,0 0,0 0,0 25,0-24,0 24,0-25,0 0,0 25,25-25,-25 25,25-25,-25 25,0 0,25 0,0 0,-25 0,24 0,-24 0</inkml:trace>
  <inkml:trace contextRef="#ctx0" brushRef="#br0" timeOffset="19988.1433">30758 6796,'0'25,"0"0,0-25,-25 25,25-25,0 25,-25-25,0 0,25 0,-24 0,-1 0,25 0,-25 0,25 0,0-50,-25 25,25-24,0 24,0 0,0-25,0 26,0-1,0 0,0 0,50 0,-50 25,25-24,-25 24,24 0,1 0,-25 0,25 0,-25 0,25 0,-25 0,25 0,-1 24,-24-24,25 25,-25-25,0 25,25 0,-25-25,25 49,-25-24,0 0,0 0,25 0,-25-1,0 26,0 0,0-25,0-1,0 26,24-25,-24 0,0 24,0-24,0 0,0 0,0-1,0 1,0-25,0 25,25 0,-25-25,0 25,0-25,0 24,0 1,25 0,-25-25,25 25,-25-25,0 0,0 25,25-25,-25 24,0-24</inkml:trace>
  <inkml:trace contextRef="#ctx0" brushRef="#br0" timeOffset="22786.3033">28476 8533,'0'0,"0"49,0 26,0 49,25 25,-1-75,1-24,0 49,0 25,-25-50,0-24,25-25,-1 49,-24-74,0 0,25 0</inkml:trace>
  <inkml:trace contextRef="#ctx0" brushRef="#br0" timeOffset="23663.3534">29071 9351,'0'0,"0"0,-25 0,25 0,-25 0,25 0,0-49,0 49,0-25,0-25,0 26,0-1,0 25,0-25,0 25,25 0,-25 0,25 0,-25 0,25 0,-25 25,0 0,0-25,25 24,-25 1,0 0,0-25,0 25,0-25,0 25,0-25,0 24,0 1,0-25,0 0,0 25,0-25,-25 0,0 0,25 0,-25 0,25 0,0 0</inkml:trace>
  <inkml:trace contextRef="#ctx0" brushRef="#br0" timeOffset="24959.4276">29443 9327,'0'0,"0"0,-25 0,25 0,0-25,0 25,-24-25,24 0,0 25,0-25,0 25,0-24,0-1,0 25,0-25,0 25,0 0,0 0,0-25,24 25,1 0,-25 0,25 0,-25 0,25 0,-25 0,25 25,-1-25,-24 0,0 25,0 0,25-25,-25 24,0-24,0 25,0 0,0-25,0 25,0-25,0 25,0-25,0 24,0 1,0-25,-25 0,1 25,24-25,0 0,0 0,0-25,0 0</inkml:trace>
  <inkml:trace contextRef="#ctx0" brushRef="#br0" timeOffset="29291.6754">27161 10716,'0'0,"25"24,-25 26,25-25,-25 24,25 26,-25-50,24 49,-24-24,25-1,-25 1,0 0,25 24,-25-49,0 0,0 24,0 26,0-26,0 1,0-1,0 1,0 0,0-50,0 49,0-49,0 0,25 0,-25 0,0-25</inkml:trace>
  <inkml:trace contextRef="#ctx0" brushRef="#br0" timeOffset="30342.7355">27880 11683,'0'0,"0"-25,0 0,0 25,0-24,0 24,0-25,0 0,0 25,0-25,0 25,25-25,-25 25,25 0,0 0,-25 0,25 0,-25 0,0 25,0-25,24 25,-24 0,0-25,0 25,0-25,0 24,0 1,0-25,0 25,0-25,0 25,0 0,0-1,0-24,0 25,0-25,0 25,-24 0,24-25,-25 25,0-1,25 1,-25-25,0 25,25-25,-24 25,-1-25,0 25,25-25,-25 0,25 0</inkml:trace>
  <inkml:trace contextRef="#ctx0" brushRef="#br0" timeOffset="31639.8097">28823 10740,'0'25,"0"-25,0 25,0 25,0-26,0 1,0 0,-25 0,25 24,-25-24,1 25,24-50,-50 25,50-1,-25 1,0 0,1-25,24 25,-25-25,0 25,0-25,25 0,-25 0,25 0,-24 0,-1 0,25 0,0 0,0-50,0 50,-25-25,25 25,0-49,0 24,0 0,0 0,0 25,0-25,0 25,0 25,0-25,0 75,25-51,-25 1,0 25,25 0,-25 24,0-49,0 24,0-24,49 25,-49-50,0 25,0-1,0 1,0 0,0 0,0 0,25-25,-25 24,0-24,0 25,0-25,0 0,25-25</inkml:trace>
  <inkml:trace contextRef="#ctx0" brushRef="#br0" timeOffset="32737.8725">29443 11683,'0'0,"0"0,0 0,-25 0,25 0,-24-25,-1 0,25 25,-25-24,25 24,0-25,0 25,0-25,0 0,0 25,0-25,0 25,0 0,25 25,0 0,-25 0,0 24,0-49,0 50,0-25,0 24,0-24,0 0,0 0,0 0,0 24,-25-24,0 0,25 24,-50-24,50 0,0-25,-49 25,49-25,-25 25,0-25,0 0,1 0,24 24,0-24,0 0,0 0,0-24,0 24,0-25</inkml:trace>
  <inkml:trace contextRef="#ctx0" brushRef="#br0" timeOffset="34068.9486">30212 10616,'0'0,"0"25,0 0,0 0,0 24,-25-24,25 0,0 0,0 0,-25-1,25-24,-24 0,24 25,0 0,-25-25,25 0,-25 0,0 0,25 0,-25 0,25 0,0 0,-24 0,24-25,0 0,-25 1,25-1,0 0,0 0,0 0,0 1,0-1,0 0,0 0,0 50,0 0,0 0,0 24,-50-24,50 0,-25 24,1-24,-1 25,0-50,0 25,-24-1,24 1,-25 0,25-25,25 0,-24 0,24 0,0-25,0 25,0-25,0 25,0 0,0 0,0 25,0 0,0 0,24 0,-24-1,25 26,-25-50,0 25,0 25,0-50,25 49,-25-24,0 0,0 0,0-25,0 49,0-49,0 25,0 0,0 0,0-1,0-24,0 25,0-25,0 0,0-25,0 25,25-24,0-1,24-25</inkml:trace>
  <inkml:trace contextRef="#ctx0" brushRef="#br0" timeOffset="35552.0335">30584 10492,'0'0,"0"0,25 0,-25 25,25-25,-25 25,0 0,25 0,-25 24,24-24,-24 25,0-26,25 26,-25-25,25 0,-25-1,0 1,0 0,0 25,0-26,0 1,0 25,0-25,25 24,-25-24,0 0,0 0,0 0,0-1,0 1,0 25,0-25,0-1,0 26,0-25,-25 0,25-25,0 49,0 1,-25-25,25-1,0 26,-25-25,25 0,0 24,0-24,-24 0,24 0,0-1,-25 1,25-25,0 50,-25-25,25-1,0-24,-25 25,25-25,0 25,0-25,-25 25,25-25,-24 0,-1 25,-25-25</inkml:trace>
  <inkml:trace contextRef="#ctx0" brushRef="#br0" timeOffset="36736.1012">26814 10319,'-50'49,"50"1,-49 0,24-1,25-24,-25 25,0-26,0 1,25-25,-24 50,24-1,-25-49,0 50,25 24,-50-24,26 0,24-1,-25 26,0-26,25 26,0-26,0 1,0 0,0-1,0-49,0 25,0 0,25 24,0-24,-1 0,1-25,-25 50,0-50,25 24,0 1,0 25,-25-25,24-25,1 24,-25 26,50-25,-50 0,25-1,-1 1,-24-25,25 25,-25 0,0-25,25 25,0-25,0 0,-25 24,24-24,-24 0,0 0,25 25,-25 0,0-25,25 0,-25 25</inkml:trace>
  <inkml:trace contextRef="#ctx0" brushRef="#br0" timeOffset="41416.3689">27136 12774,'0'0,"0"0,0 0,0 25,0-25,0 25,0 0,0-25,0 25,0-25,0 24,0 1,0-25,0 25,0-25,0 25,0-25,0 25,0-1,0-24,25 25,-25 0,0 0,0-25,0 25,25-25,-25 0,0 24,25 1,-25-25,0 25,0-25,0 25,0-25,25 25,-25 0,0-25,0 24,0-24,0 25,0 0,0-25,24 25,-24-25,0 25,0-25</inkml:trace>
  <inkml:trace contextRef="#ctx0" brushRef="#br0" timeOffset="43795.505">27682 13295,'0'0,"-25"0,0 0,25 0,-24 0,24 0,0-24,-25-1,25 25,0-25,0 25,0 0,25 0,-25 0,24 0,1 0,-25 0,25 0,-25 0,25 0,0 0,-25 25,0-25,0 25,0-25,0 49,24-49,-24 25,0 0,0 0,0-1,0 1,0 0,0 0,0 0,0-1,-24 1,-1 0,0-25,25 0,-25 25,0-25,25 0,-24 25,24-25,-25 0,0 24,25-24,0-24,0 24,50-50</inkml:trace>
  <inkml:trace contextRef="#ctx0" brushRef="#br0" timeOffset="44909.5686">28327 12700,'0'0,"0"25,0-25,0 25,0-1,0-24,0 25,0-25,-25 25,25-25,0 25,-49 0,49-25,0 0,-50 24,50-24,-25 0,25 0,-25 0,25 25,-24-25,-1 0,25 0,-25 0,25 0,-25 0,0 0,25 0,0 0,0 25,0-25,0 25,0-25,25 74,0-24,-25 24,0-24,0-25,25 24,0-49,-25 25,0-25,0 0,0 0,-50 50</inkml:trace>
  <inkml:trace contextRef="#ctx0" brushRef="#br0" timeOffset="46222.6438">27360 14213,'24'0,"-24"0,0 0,0 0,0 25,0 0,0-1,0-24,-24 25,24 0,-25-25,0 25,0-25,0 0,1 25,-1-25,0 0,25 0,-25 0,25 0,-25 0,25 0,-24 0,24 0,-25-25,25 25,0-25,0 0,0 0,0 25,0-24,0 24,0 0,0 49,25-24,-25 0,0 49,24-49,-24 0,25 25,0-26,-25 1,0 50,25-26,-25-24,0 25,25 24,-25-74,0 25,0 0,0-1,0 1,24-25,-24 0,0 0,0 0,0 0,25 0,-25-25</inkml:trace>
  <inkml:trace contextRef="#ctx0" brushRef="#br0" timeOffset="47154.6969">27657 14858,'0'0,"0"0,-49 0,49 0,0-25,-25 0,25 25,0-24,0 24,0-50,0 50,0-25,0 0,0 1,0 24,25 0,-1-25,-24 25,25 0,-25 0,25 0,-25 0,0 0,25 25,-25-1,0-24,0 25,25 50,-25-51,0 1,0-25,0 25,0 0,0 0,-25-1,25 1,-25 25,0-50,25 25,0-25,-25 24,1 1,-1-25,0 25,0-25,25 0,-25 25,25 0,-24-25,24 0,24-50,26 25,-50 0</inkml:trace>
  <inkml:trace contextRef="#ctx0" brushRef="#br0" timeOffset="48275.761">28451 14287,'0'25,"0"0,0-25,0 25,0 0,0 0,0-1,0-24,0 25,-50 0,50 0,0-25,-49 25,49-25,-25 24,25-24,-25 0,25 0,-25-24,1-1,24 0,0-25,0 26,0-26,0 25,0 0,0 0,0 1,0-1,0 25,0 25,-25-25,25 24,-25 26,25-25,-25 25,0-50,25 24,-24-24,-1 0,0 0,0 0,0 0,25 0,-25 0,25 0,0 25,0 0,0 0,0-25,0 25,0-1,25 26,-25-50,0 25,0-25,0 25,0-1,0-24,0 25,0-25,0 25,0 0,0-25</inkml:trace>
  <inkml:trace contextRef="#ctx0" brushRef="#br0" timeOffset="49928.8558">27657 15577,'0'0,"0"0,0 0,0 25,0 0,0-25,0 25,-49 24,49-49,-25 0,25 0,-25 0,0 0,25 0,0 0,-25 0,25 0,0 0,0-24,-24-1,-1 0,25 25,0-25,0 0,0 25,0-24,0 24,0 0,-25 0,25 24,0 1,-25-25,25 25,-25-25,1 0,24 25,0 0,0-25,0 24,0-24,0 50,0-25,0-25,0 25,0-1,24 1,-24-25,0 25,25 0,-25-25,25 25,0-25,-25 24,0 1,0-25,0 25,0-25,0 25,25-25,-25 25,0-1,0 1,0 0,0 0,0-25</inkml:trace>
  <inkml:trace contextRef="#ctx0" brushRef="#br0" timeOffset="50948.9141">27905 16123,'0'0,"0"0,0 0,0 0,0 0,0-25,0 25,0-25,0 1,0-26,0 50,0 0,0 0,25 0,0 0,-25 0,0 0,0 0,0 25,25-25,-25 25,0-25,0 24,0 1,0-25,0 25,0-25,0 25,0-25,0 25,0-1,0-24,-25 25,0-25,25 0,-25 25,25 0,-49-25,49 0,-25 25,25-25,-25 0,25 0,0 0,0-50,25 25,0 0,-1 1,1-26,-25 25,0 0,0 1,25-26,-25 25,25 25,-25-25,0 1</inkml:trace>
  <inkml:trace contextRef="#ctx0" brushRef="#br0" timeOffset="51769.9609">28277 15627,'0'0,"0"0,25 0,-25 50,0-50,0 49,0 1,0-50,0 49,0-24,0 0,0 0,0 24,0-49,0 25,0-25,0 25,0 0,0-25,0 25,0-25,0 24,0-24,0 25,0 0,0-25,0 0,0 25</inkml:trace>
  <inkml:trace contextRef="#ctx0" brushRef="#br0" timeOffset="74144.2407">28625 13370,'0'0,"0"25,0-25,0 24,0-24,0 0,-25 25,0-25,25 25,-25-25,0 0,1 25,-26-25,0 25,26-25,-1 0,-74 0,49 24,0-24,1 0,-1 0,0 0,50 0,-49 0,-1 0,1 0,-26 0,1 0,-1 0,51 0,-51 0,26 0,-26 0,26 0,-1 0,25 0,-24 0,24 0,0 0,-25 0,26 0,24 0,-50 0,50 0,-50-24,50 24,-25-25,-24-25,49 50,-25 0,0-25,25 1,-25-1,1-25,24 1,-25 24,0 25,25-50,-25 0,0 26,25-1,0 0,0 0,0 0,0-24,0 24,0 0,0-24,0 24,0 25,0-25,0-25,0 26,0-1,0 25,0-25,0 0,0 0,25 1,-25-1,0 25,25-25,0 0,-25 0,25 25,-1 0,1-49,0 49,0 0,24-25,-49 25,25-25,25 25,-25 0,24-25,1 25,-25 0,24-24,1 24,24 0,-24 0,0 0,-26 0,51 0,-1 0,-24 0,24 0,-24 0,24 0,-24 0,24 24,-49-24,0 25,25-25,-1 0,-24 25,25 0,-50-25,49 0,1 25,-25-1,-1-24,26 50,-50-50,25 0,0 25,-1 0,-24-25,25 24,0-24,-25 25,0 0,0-25,25 25,-25 0,0-1,0-24,0 25,0 0,0-25,0 25,0 0,0 24,0-49,0 25,0 0,0 0,0-25,0 24,0-24,0 25,0 0,0-25,0 74,0-74,0 50,0-50,0 0,0 25,0 0,0 0,0 24,0-49,-25 25,25-25,0 50,-25-50,25 24,0-24,0 25,0 0,0-25,-25 25,25-25,0 25,-24-25,24 0,-50 0,50 24,-25 1</inkml:trace>
  <inkml:trace contextRef="#ctx0" brushRef="#br0" timeOffset="79787.5636">30063 12626,'25'0,"-25"0,0 24</inkml:trace>
  <inkml:trace contextRef="#ctx0" brushRef="#br0" timeOffset="82601.7246">30138 12576,'0'-25,"0"25,0 50,0-1,0 26,0-1,0-24,0-25,24-1,-24 26,0-50,0 50,0-50,0 0,0 0,0 0</inkml:trace>
  <inkml:trace contextRef="#ctx0" brushRef="#br0" timeOffset="83250.7617">30411 12898,'0'0,"0"25,0 0,0-25,0 50,0-50,0 24,0 1,0 0,0 0,0 0,-25-1,25-24,0 25,0 0,0 0,0-25,-25 50,25-50,0 24,0-24,0 25,0 0,0-25,0 25,0-25,0 25,0-25,0 0,0-25,0 0,25 0</inkml:trace>
  <inkml:trace contextRef="#ctx0" brushRef="#br0" timeOffset="84332.8236">30807 12700,'25'0,"-25"0,0 25,0-25,0 25,25-25,-25 24,0 1,25 25,0-25,-25-1,0-24,49 50,-49-50,0 25,25 0,-25-1,0 1,25-25,0 50,-25-50,24 49,-24-49,0 25,0-25,25 25,-25 0,0 0,0-25,-25 25,25-25,-24 24,-51-24,50 0,1 0,-1 0,25 0,-25 0,0 0,25 0,-25 0,25 0,0 0,-24 0,-1-49,25 49,-25-25,25 0,-25 25,25-25,-25 25,25-25,0 1,0-1,0 25,0-25,0 0,0 0,0 1,0-1,0 0,0 0,25 0,-25 1,25-26,0 50,-25-25,25 25,-25 0,24-25,1 25,-25 0,25 0,-25 0,25 0,-25 0,0 0,0 25,-50 0,1-25</inkml:trace>
  <inkml:trace contextRef="#ctx0" brushRef="#br0" timeOffset="85541.8927">29294 12750,'0'24,"0"1,0 0,25 0,-25 0,25-25,-25 24,0-24,0 25,0 0,25 0,0-25,-25 49,0-49,0 50,24-50,-24 25,0 0,0-1,0-24,0 25,0-25,0 25,25-25,0 0,-25 0,0-25,25 0</inkml:trace>
  <inkml:trace contextRef="#ctx0" brushRef="#br0" timeOffset="86506.9477">29592 12750,'0'0,"0"0,0 0,0 0,-25 24,25 1,-49 25,24-1,25-49,-50 50,50-50,-25 0,25 50,-49-50,49 24,-25-24,0 25,25 0,-25-25,25 0,-24 25,24-25,-25 0,0 25,25-1,-25-24,25 0,-25 0,25 25,-24-25,24-25,0 1,24-1,-24-25,25 25</inkml:trace>
  <inkml:trace contextRef="#ctx0" brushRef="#br0" timeOffset="87189.9868">29270 12675,'24'0,"-24"0,25-25,-25 25,25 0,0 0,-25-24,25 24,-25 0,24 0,1 0,-25 0,25 0,-25 0,25 0,-25 0,25 0</inkml:trace>
  <inkml:trace contextRef="#ctx0" brushRef="#br0" timeOffset="88009.0337">29617 13246,'0'0,"0"0,0 25,0-1,0 1,0 0,0-25,0 50,0-50,0 49,0-49,0 25,0-25,0 25,0-25,0 25,0-1,0-24,0 0,0-24,0 24,0-25</inkml:trace>
  <inkml:trace contextRef="#ctx0" brushRef="#br0" timeOffset="88886.084">29766 13246,'24'0,"-24"0,0 0,25 0,-25 0,25 0,0 0,-25 0,25 0,-25-25,0 25,0 0,0 0</inkml:trace>
  <inkml:trace contextRef="#ctx0" brushRef="#br0" timeOffset="90063.1513">29766 13022,'0'0,"0"0,24 0,-24 0,25 0,-25 0,25 0,-25 0,25 0,0 0,-25 0,24 0,-24 0</inkml:trace>
  <inkml:trace contextRef="#ctx0" brushRef="#br0" timeOffset="95217.4459">29220 14436,'0'0,"25"0,-25 25,25-25,-25 25,24 0,1-25,-25 25,0-1,25 1,-25-25,25 25,0-25,-25 25,0-25,24 25,-24-1,0-24,0 25,0-25,0 25,25 0,0-25,-25 25,0-25,0 24,25-24,-25 25,0 0,25-25,-25 0</inkml:trace>
  <inkml:trace contextRef="#ctx0" brushRef="#br0" timeOffset="95991.4904">29542 14362,'0'25,"0"0,0-1,-49 26,49-50,-25 50,0-26,25 1,-25 25,1-25,-1-1,0 1,0 0,0 0,25 0,-24-1,-1 1,25 0,-25-25,25 0,0 25,0-25,-25 0,25 25,0-25,0-25,0 0,0 0</inkml:trace>
  <inkml:trace contextRef="#ctx0" brushRef="#br0" timeOffset="96797.5364">29369 14188,'0'0,"0"0,25 0,-1 0,1 0,-25 0,25 0,-25 0,25 0,-25 0,25 0,-1 0,-24 0,25 0,-25 0,25 0,0 0,-25 0,25 0,-25 0,0 25,-25 0,25 0,-25-1</inkml:trace>
  <inkml:trace contextRef="#ctx0" brushRef="#br0" timeOffset="97801.5937">29815 14684,'0'0,"25"0,-25 0,25 0,0 0,-25 0,24 0,-24 0,25-24,-25 24,25 0,0 0,-25 0,25-25,-25 25,24 0,1 0,-25 0,25 0,-25 0,0-25,0 25,0 0,-25 0,0 0</inkml:trace>
  <inkml:trace contextRef="#ctx0" brushRef="#br0" timeOffset="98418.6292">29939 14536,'0'-25,"0"25,0 0,0 0,25 0,0-25,-25 25,25 0,-1 0,1-25,-25 25,25 0,-25 0,25 0,-25 0,0 0,25 0,-1 0</inkml:trace>
  <inkml:trace contextRef="#ctx0" brushRef="#br0" timeOffset="99493.6907">30783 14213,'-25'0,"25"0,-25 0,0 0,25 0,-25 25,25-25,-24 0,24 0,-25 25,0-25,25 24,0 1,-25-25,25 25,0-25,0 25,-25 0,25-25,0 25,0-25,0 49,0-49,0 25,0-25,0 25,0-25,0 25,25-1,-25-24,25 25,0-25,-25 25,0 0,0-25,0 25,0-25,0 24</inkml:trace>
  <inkml:trace contextRef="#ctx0" brushRef="#br0" timeOffset="100124.7267">30956 14635,'0'0,"0"25,0-1,0 26,0-50,0 25,0 0,-25-25,25 24,0 1,0 0,0-25,0 25,0 0,0-25,0 24,0-24,25 0,25 0,-1-24,1-1</inkml:trace>
  <inkml:trace contextRef="#ctx0" brushRef="#br0" timeOffset="101145.7852">31353 14461,'0'0,"25"0,-25 0,25 25,0 0,-25-25,24 25,-24-25,25 49,-25-49,0 25,25 0,-25 0,0-25,0 24,0-24,0 25,0 0,0 0,0-25,-25 25,0-25,25 24,-24-24,-1 0,25 0,-25 0,25 0,-25 0,0 0,1 0,24 0,-25 0,0 0,25 0,-25-24,25 24,0-25,0 0,0 0,0-24,0 49,0-25,0 0,0 0,0 0,0 25,25-24,-25-1,25 25,-25-25,25 25,-1 0,-24 0,25 0,-25 0,25 0,-25 0,25 0,0 0,-25 0,0 0</inkml:trace>
  <inkml:trace contextRef="#ctx0" brushRef="#br0" timeOffset="102994.891">29542 15701,'25'25,"-25"0,0-25,25 25,-25 0,0-1,25-24,-25 25,25 0,-25 0,24 0,1-1,0-24,-25 50,0-50,25 25,0 0,-25-1,0-24,24 0,-24 0,0 0,0-74,0 74,0-50</inkml:trace>
  <inkml:trace contextRef="#ctx0" brushRef="#br0" timeOffset="103563.9234">29741 15751,'0'25,"-25"0,25-1,0 1,-25 0,0 0,25 0,-24-1,-1 1,25 0,-25-25,25 50,-50-26,50 1,-24-25,-1 25,25-25,-25 0</inkml:trace>
  <inkml:trace contextRef="#ctx0" brushRef="#br0" timeOffset="104132.9561">29493 15627,'25'0,"24"-25,-49 25,25 0,0 0,0 0,-1 0,1-25,0 25,25 0,-50 0,49 0,-24-24,0 24,0 0,-1 0,1 0,-25 0,25 0,-25 0,25 0</inkml:trace>
  <inkml:trace contextRef="#ctx0" brushRef="#br0" timeOffset="105169.0153">30088 15925,'0'24,"0"-24,0 25,0 0,0-25,0 25,0-25,0 25,0-1,0-24,0 25,-25-25,25 0,-25 0,25 0,-24 0,-1-25,25 1,0 24,0-25,0 25,-25 0,25 0,0 0,0 25,0-1,0-24,0 25,0-25,0 50,0-50,0 25,0-25,0 24,0-24,0 0,0 0,0 25,0 0,50-25,-1 0,-49 0,25 0,-25 0,25 0,0 0</inkml:trace>
  <inkml:trace contextRef="#ctx0" brushRef="#br0" timeOffset="105738.0477">30535 16024,'0'0,"24"0,-24 0,25 0,-25-25,25 25,0 0,-25 0,25-25,-25 25,24 0,1-25,-25 25,0 0</inkml:trace>
  <inkml:trace contextRef="#ctx0" brushRef="#br0" timeOffset="106204.0745">30535 15776,'24'0,"-24"0,25 0,0 0,-25 0,50-25,-26 25,-24 0,25 0,-25 0,25 0,0 0,-25 0,25 0</inkml:trace>
  <inkml:trace contextRef="#ctx0" brushRef="#br0" timeOffset="107066.1238">31328 15478,'0'0,"-24"0,24 0,-25 0,25 0,-25 0,25 25,-25-25,0 25,25-25,-25 0,25 25,-24-25,-1 24,25-24,-25 25,25 0,0-25,0 25,0-25,0 25,0-25,0 24,0 1,0 0,0-25,0 25,0 0,0-25,0 0,0 24,0-24,-25 0,25 0,-49 0,24 0,-50 0,26 0</inkml:trace>
  <inkml:trace contextRef="#ctx0" brushRef="#br0" timeOffset="108101.183">29691 14932,'25'0,"-25"25,0 0,0 0,0-25,0 25,0-1,0 1,0-25,0 25,0 0,0-25</inkml:trace>
  <inkml:trace contextRef="#ctx0" brushRef="#br0" timeOffset="113619.4987">29840 9475,'-25'0,"0"25,25 0,-24 0,-1 0,0-25,25 24,-50-24,50 0,-24 25,-1 0,0-25,-25 0,26 25,-1 0,-50-25,26 0,-1 0,25 0,-24 24,-1-24,-24 25,24-25,0 0,-24 0,24 0,1 0,-1 0,25 0,-24 0,-1-25,25 1,1 24,-26-50,25 50,-24-50,24 26,-50-51,75 75,-49-25,24-49,0 49,0-24,25-1,-24 25,-1-24,25 24,-25 0,25-25,-25 26,25-1,-25-25,25 25,0-24,0-1,0-24,0 49,0 0,0-25,0 1,0 24,25-25,0 1,0 24,-25-25,25 26,-1-1,1-25,0 25,-25 1,25 24,-25-25,0 25,25 0,-25 0,24 0,51 0,-50 0,-1 0,51 0,-26 0,-49 0,75 25,-26-1,26 1,-26 25,1-1,24-49,-74 50,50-25,-50 0,25-25,0 49,0-24,-1 25,26-26,-25 1,0 25,-25-25,24-25,1 24,-25 1,0 0,25 0,-25 0,25-25,0 49,-25-49,24 25,1 0,-25 25,0-26,25 1,0 25,0-25,-25-1,24 26,-24-25,25 0,-25 24,0-49,0 25,0 0,25-25,-25 0,0 25,0-25,0 0,25 0,0 0,-25 24,0-24,24 25,1-25</inkml:trace>
  <inkml:trace contextRef="#ctx0" brushRef="#br0" timeOffset="114931.5737">31527 8111,'0'25,"0"25,0-26,0 51,0-50,0 24,0-24,0 25,0-50,0 24,0-24,-25 0,0 0,25 0,0-24,0 24,0-75,0 50,0-24,0 24,0 0,0-24,0 49,-25-25,25 25,-24 0,24 0,-25 25,0-1,0-24,0 25,1-25,24 0,0 25,0 0,0 0,0-1,0 1,24 0,-24 0,25 24,-25-49,25 25,-25 0,0 0,25-25,-25 25,0-1,0-24,0 25,25-25,-25 0,0 25,0 0,0-25,0 25,0-25,0 0</inkml:trace>
  <inkml:trace contextRef="#ctx0" brushRef="#br0" timeOffset="115771.6218">31849 8161,'25'25,"-25"-1,25 1,-25 25,25-25,-25-1,24 26,-24-25,25 0,0 24,-25 1,0-25,0-25,0 24,0-24,0 50,0-50,0 25,0-25,0 25,0-25,-25 24,0-24,25 0,-24 0,24 0,-25-24,25 24,0-25,0 25,0-25,0 0,0 25,0-25,0 1,0-1,0 0,0 25,0-50,0 50,0-24,0-1,0 0,0 0,0 25,0 0</inkml:trace>
  <inkml:trace contextRef="#ctx0" brushRef="#br0" timeOffset="116875.6849">31700 7987,'0'0,"0"25,25 0,-25 0,0-1,0 1,0 0,0-25,0 50,0-50,0 24,0 1,0 0,0-25,0 25,0-25,0 25,-25-25,25 0,-24 0,-1 0,25 0,-25 0,25 0,-25-25,25 25,-25-25,25 0,-24 25,24-25,0 25,0-24,-25 24,25-25,0 0,0 25,-25-25,25 25,0-25,0 1,0 24,0-25,-25 25,25 0</inkml:trace>
  <inkml:trace contextRef="#ctx0" brushRef="#br0" timeOffset="117602.7265">31105 8235,'0'50,"0"-25,0 24,0 1,-25 24,25-74,0 50,0-50,-25 49,1-24,24 0,0 0,-25 0,25 24,0-49,-25 25,25-25,0 25,-25-25,25 25,0-1,0-24,0 25,-25-25,25 0,0 25</inkml:trace>
  <inkml:trace contextRef="#ctx0" brushRef="#br0" timeOffset="118401.7722">30857 8533,'-25'0,"0"0,25 0,0 0,0-25,0 0,0 25,0 0,25 0,-25 0,25 0,-25 0,0 0,0 25,0-25</inkml:trace>
  <inkml:trace contextRef="#ctx0" brushRef="#br0" timeOffset="120488.8916">27012 8855,'0'0,"0"0,0 50,0-1,25-24,-25 25,0-50,0 50,25-26,0 1,-25 25,0-25,0-1,0 1,0 0,0-25,0 25,0-25,25 0,-25 0,24 0,-24-25,0 0,25 0,-25 1,25-1,0 0,-25 0,25 25,-25-25,0 1,24-1,1 25,-25-50,25 50,-25-25,25 25,0 0,-25-25,0 25,24 0,-24 0,0 25,0 0,0 0,0 0,0 0,25-1,-25 26,25-50,-25 25,0 0,0-1,0-24,0 25,0 0,25-25,-25 0,25 0,-1 25,1-25,-25 0,25 0,0 0,-25 0,25 0</inkml:trace>
  <inkml:trace contextRef="#ctx0" brushRef="#br0" timeOffset="121033.9227">27856 9252,'24'0,"-24"0,25 0,0 0,-25 0,25 0,0 0,-25 0,24 0,-24 0</inkml:trace>
  <inkml:trace contextRef="#ctx0" brushRef="#br0" timeOffset="121705.9612">27756 9054,'0'0,"0"0,25 0,0 0,-25 0,25 0,-25 0,25 0,-25 0,24 0,1 0,-25 0,25 0,-25 0,50 0</inkml:trace>
  <inkml:trace contextRef="#ctx0" brushRef="#br0" timeOffset="128637.3576">30832 9103,'0'-24,"0"24,0 0,75 0,-26 0,26 0,-1 0,0 0,26-25,-1 25,-25 0,1-25,-26 25,26 0,-50 0,-1 0,1 0,0-25,0 25,-25 0,0 0,25 0,-1 0,-24 0,25-25,-25 25,25 0,-25 0,0 0,25 0,0 0,-25 0,24 0,-24 0,25 0,0 0,0 0,24 0,1-25,0 25,-1 0,1-49,-25 49,0 0,-25 0,24-25,1 25,-25 0,25 0,-25 0,25 0,0-25,-25 25,0 0,0 25,0-25,0 25,0-25,0 25,-25-1,25-24,-25 25,25-25</inkml:trace>
  <inkml:trace contextRef="#ctx0" brushRef="#br0" timeOffset="131325.5114">31750 9327,'0'0,"0"24,0 1,0-25,0 50,0-50,0 25,0-1,-25 1,25-25,-25 0,1 25,-1 0,0-25,0 0,25 0,-25 0,25 0,0-25,0 25,0-25,0 0,0 1,0-1,0-25,0 25,0-24,0 49,0-25,0 0,0 25,0 0,-24 25,-1 0,25-25,0 25,-25-25,0 49,25-49,-25 0,25 25,0 0,0 0,0 24,0-49,0 50,0-25,0 24,0-24,0 25,25 24,-25-74,25 25,-25 24,25-49,-25 50,0-50,0 25,0-25</inkml:trace>
  <inkml:trace contextRef="#ctx0" brushRef="#br0" timeOffset="132591.5838">31998 9376,'0'0,"0"0,0 0,0 0,-25 25,25 0,-25-25,25 25,0-1,0 1,0-25,-24 25,24-25,0 25,0 0,0-25,0 24,24-24,1 0,0 0,-25 0,25 0,-25 0,25 25,-25-25,24 0,-24 0,-24 25,24-25,-50 50,50-50,-25 24,0 26,1-50,24 50,-25-50,0 24,25-24,0 50,0-50,0 25,0-25,25 0,-25 0,25 25,-1-25,1 0,0 0,0 0,-25 0,0 0,25 0,-25 0,0 0,0-25,24 25,-24 0,0 0,-49 0,-1 0</inkml:trace>
  <inkml:trace contextRef="#ctx0" brushRef="#br0" timeOffset="133475.6343">31403 9599,'-25'0,"0"25,0 0,1 0,24 24,-50-24,50 0,0 0,-25 0,25-25,0 24,-25-24,0 25,25 0,0-25,-24 0,24 25,0-25,-25 0,25 0,0 0</inkml:trace>
  <inkml:trace contextRef="#ctx0" brushRef="#br0" timeOffset="133947.6613">31105 9649,'0'0,"0"0,0 25,0-25,0 25,0-1</inkml:trace>
  <inkml:trace contextRef="#ctx0" brushRef="#br0" timeOffset="136895.8298">32668 7069,'0'0,"0"25,0-25,0 25,0 0,0 0,0-1,0-24,0 25,-25-25,25 25,0-25,-25 0,0 0,25 0,-24 0,24 0,-25 0,0-25,25 25,-25 0,25 0,0 0,0 0,0 25,0 25,0-26,0-24,0 50,0 0,0-1,0-24,0 25,0-26,0 1,0 25,0-50,0 25,25-25,-25 24</inkml:trace>
  <inkml:trace contextRef="#ctx0" brushRef="#br0" timeOffset="137796.8813">32941 7392,'24'25,"-24"-25,0 24,25-24,-25 50,0-25,0 0,0-25,0 24,25-24,-25 25,0 0,0-25,0 25,0-25,0 25,0-1,-25-24,25 25,-25-25,1 0,24 0,-25 0,25-25,0 1,-25 24,25-25,-25 25,25-25,0 25,-25-25,25 0,0 1,0 24,0-25,0 0,0 25,0-25,0 25,0 0</inkml:trace>
  <inkml:trace contextRef="#ctx0" brushRef="#br0" timeOffset="138801.9389">32395 7367,'0'0,"-25"0,25 0,-25 25,1 24,-1-24,0 0,0 49,0-49,0 0,1 0,-26 24,50-49,-25 25,25-25,-25 25,25-25,0 0,0 0,0 0,0 0</inkml:trace>
  <inkml:trace contextRef="#ctx0" brushRef="#br0" timeOffset="139544.9813">32072 7342,'0'25,"0"0,0-25,0 0,0 0</inkml:trace>
  <inkml:trace contextRef="#ctx0" brushRef="#br0" timeOffset="144698.2763">2009 6102,'0'0,"0"0,0 25,0 0,25 24,-25-24,0 0,50 24,-50 1,24 0,-24-1,50 75,-25-49,0-1,-25-24,24 74,1 0,0-50,-25 75,25-99,0 49,-25-50,0 26,0-26,0 1,0 0,0 24,0 0,0-24,0-25,0 24,0 26,0-1,0 1,0-26,0 1,0 0,-25-1,25 26,0-26,-25 26,25-1,0-24,-25 49,25-50,0 1,0 49,0-49,0 49,0-24,0 24,0-25,0 1,0 24,0 0,0 50,0-50,0 0,0-24,0 24,0 50,0-50,0 50,25-25,-25 25,0 24,0-98,0 98,0 1,0 0,0-1,-25-24,0 25,25-100,-49 75,49 0,-25 0,0-1,25-48,0-1,-25 50,25-100,0 51,-24 48,-1-48,0 48,0-48,0-1,1 0,24-25,-25 26,0-1,0 0,0-49,1 74,-1-75,25 1,0 24,-25-24,25 24,0-24,0 0,0-26,0 51,0-26,0 1,0-25,0 24,0-49,0 25,0 0,0 25,0-50,0 49,0-49,0 50,0-50,0 25,0-25,0 25,0-1,0 1,0 0,0-25,0 25,0 24,0-24,0 0,0 0,25 0,-25-1,0 1,0 0,0-25,0 50,0-50,0 24,0 1,0 0,0 25,0-50,0 24,0 1,0 0,0 25,0-50,0 49,0-24,0 0,0 0,0 24,0-24,0 0,0 24,0 1,0-50,0 50,0-1,0-24,0 0,0 25,0-26,0-24,0 50,0-25,0 0,0 24,0 1,0-50,0 25,0-1,0 1,0 0,0 0,0 0,0-25,0 24,0 1,0-25,0 0,25 0,-1 25,26 0,0-25,-26 25,51-25,-26 24,-24-24,50 25,49 25,-50-50,50 25,0-1,0 1,-25 0,75 0,-50 0,50-25,-1 24,-24-24,50 0,-26 0,-74 0,149 0,-24 0,24 0,-25 0,25 0,0 0,-124 0,124 25,-49-25,49 0,-25 0,25 0,-25 0,25 0,-149 0,149 0,-24 0,24 0,-25 0,25 0,-25 0,-74 25,99-25,-25 25,25 0,-24-25,-1 24,0-24,0 0,-99 0,75 0,24 0,0 0,25 0,-49 25,49-25,-50 0,1 0,-26 25,-24-25,74 25,-74-25,-49 25,123-25,-124 25,50-1,-25 1,49-25,1 25,-25-25,25 25,-1-25,26 25,-51-1,51 1,-125-25,75 0,-25 0,25 0,-25 0,-25 0,25 0,-74 0,49 0,0 0,-49 0,74 0,-74 0,-1-25,-24 25,49 0,1 0,-26 0,26 0,-26 0,26 0,-26 0,1 0,-50 0,25 0,0 0,-25 0,0-24,0 24,0-25,-50 25,0-25,-24-25,-100 1,1-1</inkml:trace>
  <inkml:trace contextRef="#ctx0" brushRef="#br0" timeOffset="147765.4515">9823 6722,'0'0,"0"25,0 24,0-49,0 50,0-25,0 0,0 24,0 1,0 24,0 1,0 24,0-25,0 26,0 24,0 0,-25-25,0 0,25 50,0-75,-25-24,25 49,0-24,0 49,0-50,0 25,0-24,0-26,-25 50,25-24,0 24,0-24,-24 49,-1-75,0 50,25-49,-25 24,0 1,25-1,-49 1,49-1,-25 25,25-24,0-1,-25 25,0-24,1 49,-1-75,25 51,0-51,0 26,-25 24,25 0,0 0,0 0,0 25,-25 1,25-76,-25 50,25 1,-24 24,24-25,0 50,-25-50,25-50,0 75,0 25,-25 0,25-50,0 75,0 0,0-100,0 25,0 0,0 50,0-74,0 24,0 0,0 0,0-24,0-1,0 1,0-1,0 25,0-49,0 24,0-24,0 24,0 1,0-26,0 26,0-26,25 26,0 24,-25-49,0 49,0-50,0 1,0 0,0 24,-25-24,25-26,0 26,0 24,0-49,0 0,0 25,0-25,0 24,0-24,0-25,0 50,-25-1,25-24,0 0,0 0,0 24,0-24,0 25,0-1,-25 50,25-49,0 0,-25 24,25-24,0 24,-24 25,24-24,0-50,-25 49,0 0,25-24,-25 24,25-24,0 0,0-26,-25 26,25 0,0-1,-24 1,24-1,0-24,0 0,0 0,0 0,0-1,0 1,0 0,0-25,0 25,0 0,-25-1,25 26,-25-50,25 25,0 0,0-1,0 1,0-25,-25 50,25-50,0 25,0 0,0-1,0-24,0 25,-25-25,25 25,0 0,0-25,0 25,0-25,0 24,0 1,0-25,0 25,0-25,0 25,0-25,0 25,0-1,0-24</inkml:trace>
  <inkml:trace contextRef="#ctx0" brushRef="#br0" timeOffset="150247.5937">9575 17884,'0'0,"0"0,0 25,0-25,0 25,0 0,-25-25,0 24,25-24,0 25,-25 0,25-25,-25 0,25 0,-24 25,-1-25,25 0,-25 0,25 0,-25 0,0 0,25 0,-24 0,24 0,-25 0,25 0,0-25,0 0,0 25,0 25,25-25,-25 25,24 0,1-1,-25 1,25 0,-25 25,25-1,0-24,-25 0,24 24,-24-49,0 50,0-50,0 25,0-25,25 49,-25-49,0 25,0-25</inkml:trace>
  <inkml:trace contextRef="#ctx0" brushRef="#br0" timeOffset="151552.6683">9872 18132,'0'0,"0"25,0-25,0 25,0-25,-25 0,25 25,-24-25,-1 0,25 0,-25 0,25 0,0 0,0-25,-25 25,25-25,0 0,0 25,0-25,0 25,0-24,0 24,0-25,0-25,0 25,0 25,25-24,-25 24,25-25,0 0,-25 25,0-25,24 25,-24 0,25 0,0 0,-25 0,25 0,-25 0,0 0,0 0,0 25,0 0,0-25,0 25,25 74,-25-50,0-49,0 50,24 0,-24-50,0 49,0-49,0 25,0 0,0 0,25 24,-25-49,0 50,0-50,0 25,0-25,0 24,25-24,-25 25,0-25,0 0,-25 0</inkml:trace>
  <inkml:trace contextRef="#ctx0" brushRef="#br0" timeOffset="152436.7189">9227 18231,'0'0,"0"25,0 0,-24-25,24 0,-25 50,25-26,-25 1,0 0,25 0,-49 24,49-49,-25 25,0 0,0-25,0 25,-24 0,49-25,-50 25,25-25,25 0,-25 0,25 24,0-24</inkml:trace>
  <inkml:trace contextRef="#ctx0" brushRef="#br0" timeOffset="153559.7831">8880 18355,'0'0,"0"0,0-24,0 24,25-25,-25 25,25 0,-25 0,24 0,-24 0,0 0,0 0,25 0,-25 25,25-25,-25 0,0 24,0-24,0 25,0 0,-25-25,25 0,-25 25,25-25,-24 0,24 0,-25 0,25 0,0-25,0 0,0 25,0-25,0 25,0-24,0 24,0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09E311-1144-414D-92D0-994AE782B0AB}" type="datetimeFigureOut">
              <a:rPr lang="fa-IR" smtClean="0"/>
              <a:t>1447/05/17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DCCE85-3129-4BF9-AFAD-90D1CC847D1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264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Cumulative incidence proportion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955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691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کسری</a:t>
            </a:r>
            <a:r>
              <a:rPr lang="fa-IR" baseline="0" dirty="0" smtClean="0"/>
              <a:t> از رخداد پیامد </a:t>
            </a:r>
            <a:r>
              <a:rPr lang="en-US" baseline="0" dirty="0" smtClean="0"/>
              <a:t>A</a:t>
            </a:r>
            <a:r>
              <a:rPr lang="fa-IR" baseline="0" dirty="0" smtClean="0"/>
              <a:t> فقط در گروهی که پیامد </a:t>
            </a:r>
            <a:r>
              <a:rPr lang="en-US" baseline="0" dirty="0" smtClean="0"/>
              <a:t>B</a:t>
            </a:r>
            <a:r>
              <a:rPr lang="fa-IR" baseline="0" dirty="0" smtClean="0"/>
              <a:t> رخ داده است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CCE85-3129-4BF9-AFAD-90D1CC847D18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504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3600"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6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17488"/>
            <a:ext cx="6870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0"/>
            <a:ext cx="6524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2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99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2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2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09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8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7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7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5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49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9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51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51" y="4394085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CBAD-4D88-450A-9BC2-190F81198C7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01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>
                <a:solidFill>
                  <a:schemeClr val="tx2"/>
                </a:solidFill>
              </a:defRPr>
            </a:lvl1pPr>
            <a:lvl2pPr algn="l" rtl="0">
              <a:defRPr>
                <a:solidFill>
                  <a:schemeClr val="tx2"/>
                </a:solidFill>
              </a:defRPr>
            </a:lvl2pPr>
            <a:lvl3pPr algn="l" rtl="0">
              <a:defRPr>
                <a:solidFill>
                  <a:schemeClr val="tx2"/>
                </a:solidFill>
              </a:defRPr>
            </a:lvl3pPr>
            <a:lvl4pPr algn="l" rtl="0">
              <a:defRPr>
                <a:solidFill>
                  <a:schemeClr val="tx2"/>
                </a:solidFill>
              </a:defRPr>
            </a:lvl4pPr>
            <a:lvl5pPr algn="l"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4720-1949-41F6-BB8E-74B6B0D80AE7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84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217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EB75-B3EB-40EF-8ED9-DEFF6D6F701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86" y="286994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31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50" y="2336873"/>
            <a:ext cx="46983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5" y="2336873"/>
            <a:ext cx="470005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4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0" y="753275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60" y="2336919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5" y="3030054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5" y="3030054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3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E23D-FA32-4476-AFDB-E96E61A79C0F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95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60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80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1" y="2336878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54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6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9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48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4711662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5" y="609643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49" y="5169629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1515-8016-45DB-8C04-6DF99C63E688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35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73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F431-4353-47B4-BB5C-FF7DE2BB0EC3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1166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6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44"/>
            <a:ext cx="9309957" cy="3784981"/>
          </a:xfrm>
        </p:spPr>
        <p:txBody>
          <a:bodyPr anchor="ctr">
            <a:normAutofit/>
          </a:bodyPr>
          <a:lstStyle>
            <a:lvl1pPr algn="r" rtl="1">
              <a:defRPr sz="4000">
                <a:solidFill>
                  <a:schemeClr val="tx2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5" y="4711661"/>
            <a:ext cx="9613859" cy="1090789"/>
          </a:xfrm>
        </p:spPr>
        <p:txBody>
          <a:bodyPr anchor="ctr">
            <a:normAutofit/>
          </a:bodyPr>
          <a:lstStyle>
            <a:lvl1pPr marL="0" indent="0" algn="r" rtl="1">
              <a:buNone/>
              <a:defRPr sz="2800">
                <a:cs typeface="B Titr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6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9" y="4711661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50" y="5300195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CF7C-22DF-4707-B9AB-6FE61EC6C22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86" y="470997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87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51" y="3022719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719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8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86" y="3022719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68CF-6427-4F95-A0D7-6AF8F60115A0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6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49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49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49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4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709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70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FD59-945A-4543-A13F-49D72DC69EC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8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47F-F227-4FEB-B06E-4CAE30A33D26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8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18F2-F759-4E65-BFB1-83A24B4A94A4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01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440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32" y="5372448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3" y="609597"/>
            <a:ext cx="1073803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643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233"/>
            <a:ext cx="2743200" cy="365125"/>
          </a:xfrm>
        </p:spPr>
        <p:txBody>
          <a:bodyPr/>
          <a:lstStyle/>
          <a:p>
            <a:fld id="{448C01AB-5EEE-4D9F-A6D8-E82E85419795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4" y="5936234"/>
            <a:ext cx="6126805" cy="365125"/>
          </a:xfrm>
        </p:spPr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81" y="5398679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4E4D-9C85-440D-8358-5C930D0A3C6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A1E-2EAF-48FC-9C5B-ED7022299F84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D11-CFE3-46EE-BA31-67892954311D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C0898-C7B6-4B08-A847-25DDD8EF6828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32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4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4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744-F7A1-46E8-8188-A9E71081FB7B}" type="datetime1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11/7/2025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3" y="593623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86" y="753273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6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B Titr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440" y="2733709"/>
            <a:ext cx="6942844" cy="1278733"/>
          </a:xfrm>
        </p:spPr>
        <p:txBody>
          <a:bodyPr/>
          <a:lstStyle/>
          <a:p>
            <a:pPr algn="l"/>
            <a:r>
              <a:rPr lang="en-US" sz="4000" b="1" dirty="0">
                <a:latin typeface="Times-Bold"/>
              </a:rPr>
              <a:t>The Role of Probability in Observational Studies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03405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220000"/>
              </a:lnSpc>
            </a:pPr>
            <a:r>
              <a:rPr lang="en-US" sz="2800" dirty="0" smtClean="0"/>
              <a:t>Chapter 3</a:t>
            </a:r>
          </a:p>
          <a:p>
            <a:pPr algn="l">
              <a:lnSpc>
                <a:spcPct val="220000"/>
              </a:lnSpc>
            </a:pPr>
            <a:r>
              <a:rPr lang="en-US" sz="2800" dirty="0" smtClean="0"/>
              <a:t>By</a:t>
            </a:r>
            <a:r>
              <a:rPr lang="en-US" sz="2800" dirty="0"/>
              <a:t>: </a:t>
            </a:r>
            <a:r>
              <a:rPr lang="en-US" sz="2800" dirty="0" err="1"/>
              <a:t>Dr</a:t>
            </a:r>
            <a:r>
              <a:rPr lang="en-US" sz="2800" dirty="0"/>
              <a:t> </a:t>
            </a:r>
            <a:r>
              <a:rPr lang="en-US" sz="2800" dirty="0" err="1" smtClean="0"/>
              <a:t>A.Khosravi</a:t>
            </a:r>
            <a:r>
              <a:rPr lang="en-US" sz="2800" dirty="0" smtClean="0"/>
              <a:t>, Epidemiologist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9" y="2931794"/>
            <a:ext cx="1085461" cy="10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Inference based on an estimated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10183294" cy="4076119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Confidence intervals </a:t>
                </a:r>
                <a:r>
                  <a:rPr lang="en-US" dirty="0" smtClean="0"/>
                  <a:t>is </a:t>
                </a:r>
                <a:r>
                  <a:rPr lang="en-US" dirty="0"/>
                  <a:t>one approach to describing the </a:t>
                </a:r>
                <a:r>
                  <a:rPr lang="en-US" dirty="0">
                    <a:solidFill>
                      <a:srgbClr val="FF0000"/>
                    </a:solidFill>
                  </a:rPr>
                  <a:t>uncertainty</a:t>
                </a:r>
                <a:r>
                  <a:rPr lang="en-US" dirty="0"/>
                  <a:t> associated </a:t>
                </a:r>
                <a:r>
                  <a:rPr lang="en-US" dirty="0" smtClean="0"/>
                  <a:t>with a </a:t>
                </a:r>
                <a:r>
                  <a:rPr lang="en-US" dirty="0"/>
                  <a:t>sample estimator of a population </a:t>
                </a:r>
                <a:r>
                  <a:rPr lang="en-US" dirty="0" smtClean="0"/>
                  <a:t>proportion.</a:t>
                </a:r>
              </a:p>
              <a:p>
                <a:endParaRPr lang="en-US" dirty="0" smtClean="0"/>
              </a:p>
              <a:p>
                <a:pPr algn="r" rtl="1"/>
                <a:r>
                  <a:rPr lang="fa-IR" dirty="0" smtClean="0"/>
                  <a:t>توزیع دوجمله ای برای بررسی احتمال </a:t>
                </a:r>
                <a:r>
                  <a:rPr lang="en-US" dirty="0" smtClean="0"/>
                  <a:t>x</a:t>
                </a:r>
                <a:r>
                  <a:rPr lang="fa-IR" dirty="0" smtClean="0"/>
                  <a:t> بار موفقیت در </a:t>
                </a:r>
                <a:r>
                  <a:rPr lang="en-US" dirty="0" smtClean="0"/>
                  <a:t>n</a:t>
                </a:r>
                <a:r>
                  <a:rPr lang="fa-IR" dirty="0" smtClean="0"/>
                  <a:t> بار تکرار آزمایش یا پیشامد مستقل بکار می رود.</a:t>
                </a:r>
              </a:p>
              <a:p>
                <a:pPr algn="l"/>
                <a:r>
                  <a:rPr lang="en-US" dirty="0" smtClean="0"/>
                  <a:t>P(x)=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10183294" cy="4076119"/>
              </a:xfrm>
              <a:blipFill>
                <a:blip r:embed="rId2"/>
                <a:stretch>
                  <a:fillRect l="-1677" t="-3438" r="-1677" b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383916" cy="4210231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اگر یک توزیع دوجمله ای با احتمال موفقیت </a:t>
            </a:r>
            <a:r>
              <a:rPr lang="en-US" dirty="0" smtClean="0"/>
              <a:t>p</a:t>
            </a:r>
            <a:r>
              <a:rPr lang="fa-IR" dirty="0" smtClean="0"/>
              <a:t> را </a:t>
            </a:r>
            <a:r>
              <a:rPr lang="en-US" dirty="0" smtClean="0"/>
              <a:t>n</a:t>
            </a:r>
            <a:r>
              <a:rPr lang="fa-IR" dirty="0" smtClean="0"/>
              <a:t> بار تکرار کنیم آنگاه:</a:t>
            </a:r>
          </a:p>
          <a:p>
            <a:pPr algn="r" rtl="1"/>
            <a:r>
              <a:rPr lang="fa-IR" dirty="0" smtClean="0"/>
              <a:t>میانیگن تعداد موفقیت برابر با </a:t>
            </a:r>
            <a:r>
              <a:rPr lang="en-US" dirty="0" smtClean="0">
                <a:solidFill>
                  <a:srgbClr val="FF0000"/>
                </a:solidFill>
              </a:rPr>
              <a:t>np</a:t>
            </a:r>
            <a:r>
              <a:rPr lang="fa-IR" dirty="0" smtClean="0"/>
              <a:t> و واریانس آن برابر با </a:t>
            </a:r>
            <a:r>
              <a:rPr lang="en-US" dirty="0" err="1" smtClean="0">
                <a:solidFill>
                  <a:srgbClr val="FF0000"/>
                </a:solidFill>
              </a:rPr>
              <a:t>npq</a:t>
            </a:r>
            <a:r>
              <a:rPr lang="fa-IR" dirty="0"/>
              <a:t> </a:t>
            </a:r>
            <a:r>
              <a:rPr lang="fa-IR" dirty="0" smtClean="0"/>
              <a:t>است.</a:t>
            </a:r>
          </a:p>
          <a:p>
            <a:pPr algn="r" rtl="1"/>
            <a:r>
              <a:rPr lang="fa-IR" dirty="0" smtClean="0"/>
              <a:t>اگر بجای تعداد موفقیت، نسبت موفقیت مدنظر باشد میانگین و واریانس آن به ترتیب برابر با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fa-IR" dirty="0" smtClean="0"/>
              <a:t> و </a:t>
            </a:r>
            <a:r>
              <a:rPr lang="en-US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>
                <a:solidFill>
                  <a:srgbClr val="FF0000"/>
                </a:solidFill>
              </a:rPr>
              <a:t>/n</a:t>
            </a:r>
            <a:r>
              <a:rPr lang="fa-IR" dirty="0" smtClean="0"/>
              <a:t> است.</a:t>
            </a:r>
          </a:p>
          <a:p>
            <a:pPr algn="r" rtl="1"/>
            <a:r>
              <a:rPr lang="fa-IR" dirty="0" smtClean="0"/>
              <a:t>وقتی تعداد تکرار </a:t>
            </a:r>
            <a:r>
              <a:rPr lang="en-US" dirty="0" smtClean="0"/>
              <a:t>n</a:t>
            </a:r>
            <a:r>
              <a:rPr lang="fa-IR" dirty="0" smtClean="0"/>
              <a:t> به اندازه کافی بزرگ باشد، توزیع نمونه‌گیری به سمت </a:t>
            </a:r>
            <a:r>
              <a:rPr lang="fa-IR" dirty="0" smtClean="0">
                <a:solidFill>
                  <a:srgbClr val="FF0000"/>
                </a:solidFill>
              </a:rPr>
              <a:t>توزیع نرمال </a:t>
            </a:r>
            <a:r>
              <a:rPr lang="fa-IR" dirty="0" smtClean="0"/>
              <a:t>میل می‌کند با میانگین </a:t>
            </a:r>
            <a:r>
              <a:rPr lang="en-US" dirty="0" smtClean="0"/>
              <a:t>p</a:t>
            </a:r>
            <a:r>
              <a:rPr lang="fa-IR" dirty="0" smtClean="0"/>
              <a:t> و واریانس </a:t>
            </a:r>
            <a:r>
              <a:rPr lang="en-US" dirty="0" err="1" smtClean="0"/>
              <a:t>pq</a:t>
            </a:r>
            <a:r>
              <a:rPr lang="en-US" dirty="0" smtClean="0"/>
              <a:t>/n</a:t>
            </a:r>
            <a:r>
              <a:rPr lang="fa-IR" dirty="0" smtClean="0"/>
              <a:t> 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814" y="2415185"/>
            <a:ext cx="10690747" cy="20203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30" y="4572000"/>
            <a:ext cx="8276416" cy="19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</a:t>
            </a:r>
            <a:r>
              <a:rPr lang="en-US" dirty="0"/>
              <a:t>a random sample of 100 births were drawn from </a:t>
            </a:r>
            <a:r>
              <a:rPr lang="en-US" dirty="0" smtClean="0"/>
              <a:t>infants born </a:t>
            </a:r>
            <a:r>
              <a:rPr lang="en-US" dirty="0"/>
              <a:t>in the U.S. in 1991and that in this sample 35 births </a:t>
            </a:r>
            <a:r>
              <a:rPr lang="en-US" dirty="0" smtClean="0"/>
              <a:t>were associated </a:t>
            </a:r>
            <a:r>
              <a:rPr lang="en-US" dirty="0"/>
              <a:t>with unmarried </a:t>
            </a:r>
            <a:r>
              <a:rPr lang="en-US" dirty="0" smtClean="0"/>
              <a:t>mothers </a:t>
            </a:r>
          </a:p>
          <a:p>
            <a:r>
              <a:rPr lang="en-US" dirty="0" smtClean="0"/>
              <a:t>(True population probability=</a:t>
            </a:r>
            <a:r>
              <a:rPr lang="en-US" dirty="0" smtClean="0">
                <a:solidFill>
                  <a:srgbClr val="FF0000"/>
                </a:solidFill>
              </a:rPr>
              <a:t>0.295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7" y="5121997"/>
            <a:ext cx="11199150" cy="1628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1117" y="5121997"/>
            <a:ext cx="2787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margin of error ±0.093</a:t>
            </a:r>
          </a:p>
        </p:txBody>
      </p:sp>
    </p:spTree>
    <p:extLst>
      <p:ext uri="{BB962C8B-B14F-4D97-AF65-F5344CB8AC3E}">
        <p14:creationId xmlns:p14="http://schemas.microsoft.com/office/powerpoint/2010/main" val="24853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4" y="2336872"/>
                <a:ext cx="9613861" cy="4222424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fa-IR" dirty="0" smtClean="0"/>
                  <a:t>باید توجه داشت که احتمال بودن نسبت واقعی جمعیت </a:t>
                </a:r>
                <a:r>
                  <a:rPr lang="en-US" dirty="0" smtClean="0"/>
                  <a:t>(p)</a:t>
                </a:r>
                <a:r>
                  <a:rPr lang="fa-IR" dirty="0" smtClean="0"/>
                  <a:t> شبیه هر یک از برآوردهای محدوده اطمینان یکسان نیست بلکه بیشترین احتمال برای همان </a:t>
                </a:r>
                <a:r>
                  <a:rPr lang="fa-IR" dirty="0" smtClean="0">
                    <a:solidFill>
                      <a:srgbClr val="FF0000"/>
                    </a:solidFill>
                  </a:rPr>
                  <a:t>میانگین</a:t>
                </a:r>
                <a:r>
                  <a:rPr lang="fa-IR" dirty="0" smtClean="0"/>
                  <a:t> است.</a:t>
                </a:r>
              </a:p>
              <a:p>
                <a:pPr algn="r" rtl="1"/>
                <a:r>
                  <a:rPr lang="fa-IR" dirty="0" smtClean="0"/>
                  <a:t>این برآورد زمانی معتبر است که حجم نمونه به اندازه کافی بزرگ باشد (یعنی </a:t>
                </a:r>
                <a:r>
                  <a:rPr lang="en-US" dirty="0" smtClean="0"/>
                  <a:t>n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fa-IR" dirty="0" smtClean="0"/>
                  <a:t> و </a:t>
                </a:r>
                <a:r>
                  <a:rPr lang="en-US" dirty="0" smtClean="0"/>
                  <a:t>n(1-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  <a:r>
                  <a:rPr lang="fa-IR" dirty="0" smtClean="0"/>
                  <a:t> هر دو بزرگتر از 5 باشد).</a:t>
                </a:r>
              </a:p>
              <a:p>
                <a:pPr algn="r" rtl="1"/>
                <a:r>
                  <a:rPr lang="fa-IR" dirty="0" smtClean="0"/>
                  <a:t>در غیراینصورت برای مقدار برآورد </a:t>
                </a:r>
                <a:r>
                  <a:rPr lang="fa-IR" dirty="0" smtClean="0">
                    <a:solidFill>
                      <a:srgbClr val="FF0000"/>
                    </a:solidFill>
                  </a:rPr>
                  <a:t>پی</a:t>
                </a:r>
                <a:r>
                  <a:rPr lang="fa-IR" dirty="0" smtClean="0"/>
                  <a:t> نزدیک به </a:t>
                </a:r>
                <a:r>
                  <a:rPr lang="fa-IR" dirty="0" smtClean="0">
                    <a:solidFill>
                      <a:srgbClr val="FF0000"/>
                    </a:solidFill>
                  </a:rPr>
                  <a:t>صفر یا یک</a:t>
                </a:r>
                <a:r>
                  <a:rPr lang="fa-IR" dirty="0" smtClean="0"/>
                  <a:t>، برآورد حدود اطمینان به روش فوق مناسب نیست. </a:t>
                </a:r>
              </a:p>
              <a:p>
                <a:pPr algn="r" rtl="1"/>
                <a:endParaRPr lang="fa-IR" dirty="0" smtClean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4" y="2336872"/>
                <a:ext cx="9613861" cy="4222424"/>
              </a:xfrm>
              <a:blipFill rotWithShape="1">
                <a:blip r:embed="rId2"/>
                <a:stretch>
                  <a:fillRect l="-2663" t="-4473" r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502" y="2050267"/>
            <a:ext cx="9613900" cy="16116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792" y="3418034"/>
            <a:ext cx="7700924" cy="31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42960" y="2196720"/>
              <a:ext cx="11242800" cy="450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600" y="2187360"/>
                <a:ext cx="11261520" cy="45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3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2" y="753228"/>
            <a:ext cx="10192512" cy="1080938"/>
          </a:xfrm>
        </p:spPr>
        <p:txBody>
          <a:bodyPr>
            <a:noAutofit/>
          </a:bodyPr>
          <a:lstStyle/>
          <a:p>
            <a:r>
              <a:rPr lang="en-US" sz="2800" b="1" dirty="0"/>
              <a:t>This provides a more accurate confidence interval for p that can never give values </a:t>
            </a:r>
            <a:r>
              <a:rPr lang="en-US" sz="2800" b="1" dirty="0" smtClean="0"/>
              <a:t>outside of </a:t>
            </a:r>
            <a:r>
              <a:rPr lang="en-US" sz="2800" b="1" dirty="0"/>
              <a:t>the range [0, 1].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987" y="2756766"/>
            <a:ext cx="10087922" cy="19371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Conditional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9613861" cy="26012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conditional probability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event A</a:t>
            </a:r>
            <a:r>
              <a:rPr lang="en-US" b="1" dirty="0"/>
              <a:t> given </a:t>
            </a:r>
            <a:r>
              <a:rPr lang="en-US" b="1" dirty="0" smtClean="0"/>
              <a:t>that </a:t>
            </a:r>
            <a:r>
              <a:rPr lang="en-US" b="1" dirty="0" smtClean="0">
                <a:solidFill>
                  <a:srgbClr val="FF0000"/>
                </a:solidFill>
              </a:rPr>
              <a:t>event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/>
              <a:t> occurs, notated as </a:t>
            </a:r>
            <a:r>
              <a:rPr lang="en-US" b="1" dirty="0">
                <a:solidFill>
                  <a:srgbClr val="FF0000"/>
                </a:solidFill>
              </a:rPr>
              <a:t>P(A|B)</a:t>
            </a:r>
            <a:r>
              <a:rPr lang="en-US" b="1" dirty="0"/>
              <a:t>, is the “</a:t>
            </a:r>
            <a:r>
              <a:rPr lang="en-US" b="1" dirty="0">
                <a:solidFill>
                  <a:srgbClr val="FF0000"/>
                </a:solidFill>
              </a:rPr>
              <a:t>long run</a:t>
            </a:r>
            <a:r>
              <a:rPr lang="en-US" b="1" dirty="0"/>
              <a:t>” fraction of </a:t>
            </a:r>
            <a:r>
              <a:rPr lang="en-US" b="1" dirty="0">
                <a:solidFill>
                  <a:srgbClr val="FF0000"/>
                </a:solidFill>
              </a:rPr>
              <a:t>times that event A </a:t>
            </a:r>
            <a:r>
              <a:rPr lang="en-US" b="1" dirty="0"/>
              <a:t>occurs</a:t>
            </a:r>
            <a:r>
              <a:rPr lang="en-US" b="1" dirty="0" smtClean="0"/>
              <a:t>, the </a:t>
            </a:r>
            <a:r>
              <a:rPr lang="en-US" b="1" dirty="0"/>
              <a:t>fraction being </a:t>
            </a:r>
            <a:r>
              <a:rPr lang="en-US" b="1" dirty="0">
                <a:solidFill>
                  <a:srgbClr val="FF0000"/>
                </a:solidFill>
              </a:rPr>
              <a:t>restricted to only </a:t>
            </a:r>
            <a:r>
              <a:rPr lang="en-US" b="1" dirty="0"/>
              <a:t>those events for which </a:t>
            </a:r>
            <a:r>
              <a:rPr lang="en-US" b="1" dirty="0">
                <a:solidFill>
                  <a:srgbClr val="FF0000"/>
                </a:solidFill>
              </a:rPr>
              <a:t>B occurs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4" y="4804009"/>
            <a:ext cx="4764862" cy="1816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874" y="4791067"/>
            <a:ext cx="4134612" cy="986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874" y="5849239"/>
            <a:ext cx="4263446" cy="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3413760"/>
            <a:ext cx="10743580" cy="315772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Table 3.1, if A denotes </a:t>
            </a:r>
            <a:r>
              <a:rPr lang="en-US" sz="3200" dirty="0" smtClean="0"/>
              <a:t>death</a:t>
            </a:r>
            <a:r>
              <a:rPr lang="fa-IR" sz="3200" dirty="0" smtClean="0"/>
              <a:t> </a:t>
            </a:r>
            <a:r>
              <a:rPr lang="en-US" sz="3200" dirty="0" smtClean="0"/>
              <a:t>in </a:t>
            </a:r>
            <a:r>
              <a:rPr lang="en-US" sz="3200" dirty="0"/>
              <a:t>the first year and B denotes having an unmarried mother, then P(A|B), the </a:t>
            </a:r>
            <a:r>
              <a:rPr lang="en-US" sz="3200" dirty="0" smtClean="0"/>
              <a:t>conditional</a:t>
            </a:r>
            <a:r>
              <a:rPr lang="fa-IR" sz="3200" dirty="0" smtClean="0"/>
              <a:t> </a:t>
            </a:r>
            <a:r>
              <a:rPr lang="en-US" sz="3200" dirty="0" smtClean="0"/>
              <a:t>probability </a:t>
            </a:r>
            <a:r>
              <a:rPr lang="en-US" sz="3200" dirty="0"/>
              <a:t>of death within a year of birth, </a:t>
            </a:r>
            <a:r>
              <a:rPr lang="en-US" sz="3200" dirty="0" smtClean="0"/>
              <a:t>given </a:t>
            </a:r>
            <a:r>
              <a:rPr lang="en-US" sz="3200" dirty="0"/>
              <a:t>the infant has an unmarried mother, </a:t>
            </a:r>
            <a:r>
              <a:rPr lang="en-US" sz="3200" dirty="0" smtClean="0"/>
              <a:t>is</a:t>
            </a:r>
          </a:p>
          <a:p>
            <a:r>
              <a:rPr lang="en-US" dirty="0"/>
              <a:t>16,712/(1,197,142+16,712)=16,712/1,213,854 = </a:t>
            </a:r>
            <a:r>
              <a:rPr lang="en-US" dirty="0" smtClean="0"/>
              <a:t>0.014</a:t>
            </a:r>
          </a:p>
          <a:p>
            <a:r>
              <a:rPr lang="en-US" sz="3200" dirty="0"/>
              <a:t>P(A&amp;B)=16,712/4,111,059=0.0041, and P(B</a:t>
            </a:r>
            <a:r>
              <a:rPr lang="en-US" sz="3200" dirty="0" smtClean="0"/>
              <a:t>)= 1,213,854/ 4,111,059 =0.295</a:t>
            </a:r>
            <a:r>
              <a:rPr lang="en-US" sz="3200" dirty="0"/>
              <a:t>, we </a:t>
            </a:r>
            <a:r>
              <a:rPr lang="en-US" sz="3200" dirty="0" smtClean="0"/>
              <a:t>derive P(A|B</a:t>
            </a:r>
            <a:r>
              <a:rPr lang="en-US" sz="3200" dirty="0"/>
              <a:t>)=0.0041</a:t>
            </a:r>
            <a:r>
              <a:rPr lang="en-US" sz="3200" dirty="0" smtClean="0"/>
              <a:t>/ 0.295= 0.014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25" y="76199"/>
            <a:ext cx="8984235" cy="32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یادداشت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10524488" cy="398204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محتوای اسلایدها براساس متن کتاب روشهای آماری در اپیدمیولوژی- جول- برای تدریس دانشجویان ارشد اپیدمیولوژی دانشگاه علوم پزشکی شاهرود تهیه شده و استفاده از آن برای عموم دانشجویان و همکاران بلامانع است.</a:t>
            </a:r>
          </a:p>
          <a:p>
            <a:pPr algn="r" rtl="1"/>
            <a:r>
              <a:rPr lang="fa-IR" dirty="0" smtClean="0"/>
              <a:t>لطفا در صورت نیاز به ویرایش و اصلاح از طریق ایمیل اطلاع رسانی شود.</a:t>
            </a:r>
          </a:p>
          <a:p>
            <a:pPr algn="r" rtl="1"/>
            <a:r>
              <a:rPr lang="fa-IR" dirty="0" smtClean="0"/>
              <a:t>باتشکر – دکتراحمد خسروی- دانشگاه علوم پزشکی شاهرود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3.5 Example of conditional probabilities—</a:t>
            </a:r>
            <a:r>
              <a:rPr lang="en-US" dirty="0" err="1"/>
              <a:t>Berkson’s</a:t>
            </a:r>
            <a:r>
              <a:rPr lang="en-US" dirty="0"/>
              <a:t>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10155998" cy="433688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/>
              <a:t>دو نکته مهم در توصیف احتمال یک پدیده: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/>
              <a:t>1- تجربه تصادفی </a:t>
            </a:r>
            <a:r>
              <a:rPr lang="en-US" sz="3200" i="1" dirty="0"/>
              <a:t>random </a:t>
            </a:r>
            <a:r>
              <a:rPr lang="en-US" sz="3200" i="1" dirty="0" smtClean="0"/>
              <a:t>experiment</a:t>
            </a:r>
            <a:r>
              <a:rPr lang="fa-IR" sz="3200" i="1" dirty="0" smtClean="0"/>
              <a:t> : فرایند تولید پیامد قابل مشاهده (پیامد نباید از قبل مشخص شده باشد)</a:t>
            </a:r>
          </a:p>
          <a:p>
            <a:pPr algn="r" rtl="1">
              <a:lnSpc>
                <a:spcPct val="150000"/>
              </a:lnSpc>
            </a:pPr>
            <a:r>
              <a:rPr lang="fa-IR" sz="3200" b="1" i="1" dirty="0" smtClean="0"/>
              <a:t>2- حادثه </a:t>
            </a:r>
            <a:r>
              <a:rPr lang="en-US" sz="3200" i="1" dirty="0" smtClean="0"/>
              <a:t>event</a:t>
            </a:r>
            <a:r>
              <a:rPr lang="fa-IR" sz="3200" i="1" dirty="0" smtClean="0"/>
              <a:t> : پیامدهای ممکن</a:t>
            </a:r>
          </a:p>
          <a:p>
            <a:pPr algn="r" rtl="1">
              <a:lnSpc>
                <a:spcPct val="150000"/>
              </a:lnSpc>
            </a:pPr>
            <a:r>
              <a:rPr lang="fa-IR" sz="3200" b="1" i="1" dirty="0" smtClean="0"/>
              <a:t>مثال: </a:t>
            </a:r>
            <a:r>
              <a:rPr lang="fa-IR" sz="3200" b="1" i="1" dirty="0" smtClean="0">
                <a:solidFill>
                  <a:srgbClr val="0070C0"/>
                </a:solidFill>
              </a:rPr>
              <a:t>پرتاب سکه </a:t>
            </a:r>
            <a:r>
              <a:rPr lang="fa-IR" sz="3200" b="1" i="1" dirty="0" smtClean="0"/>
              <a:t>= </a:t>
            </a:r>
            <a:r>
              <a:rPr lang="fa-IR" sz="3200" b="1" i="1" dirty="0" smtClean="0">
                <a:solidFill>
                  <a:srgbClr val="FF0000"/>
                </a:solidFill>
              </a:rPr>
              <a:t>تجربه تصادفی </a:t>
            </a:r>
            <a:r>
              <a:rPr lang="fa-IR" sz="3200" b="1" i="1" dirty="0" smtClean="0"/>
              <a:t>و </a:t>
            </a:r>
            <a:r>
              <a:rPr lang="fa-IR" sz="3200" b="1" i="1" dirty="0" smtClean="0">
                <a:solidFill>
                  <a:srgbClr val="0070C0"/>
                </a:solidFill>
              </a:rPr>
              <a:t>شیر یا خط آمدن </a:t>
            </a:r>
            <a:r>
              <a:rPr lang="fa-IR" sz="3200" b="1" i="1" dirty="0" smtClean="0"/>
              <a:t>= </a:t>
            </a:r>
            <a:r>
              <a:rPr lang="fa-IR" sz="3200" b="1" i="1" dirty="0" smtClean="0">
                <a:solidFill>
                  <a:srgbClr val="FF0000"/>
                </a:solidFill>
              </a:rPr>
              <a:t>حادثه</a:t>
            </a:r>
            <a:endParaRPr lang="fa-IR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2"/>
            <a:ext cx="9613861" cy="4186758"/>
          </a:xfrm>
        </p:spPr>
        <p:txBody>
          <a:bodyPr>
            <a:normAutofit fontScale="92500"/>
          </a:bodyPr>
          <a:lstStyle/>
          <a:p>
            <a:r>
              <a:rPr lang="en-US" dirty="0"/>
              <a:t>In a </a:t>
            </a:r>
            <a:r>
              <a:rPr lang="en-US" dirty="0">
                <a:solidFill>
                  <a:srgbClr val="0070C0"/>
                </a:solidFill>
              </a:rPr>
              <a:t>random experiment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P(A)</a:t>
            </a:r>
            <a:r>
              <a:rPr lang="en-US" dirty="0"/>
              <a:t> is the fraction of times the event A occurs </a:t>
            </a:r>
            <a:r>
              <a:rPr lang="en-US" dirty="0" smtClean="0"/>
              <a:t>when the </a:t>
            </a:r>
            <a:r>
              <a:rPr lang="en-US" dirty="0"/>
              <a:t>experiment is repeated many times, independently and under the exact </a:t>
            </a:r>
            <a:r>
              <a:rPr lang="en-US" dirty="0" smtClean="0"/>
              <a:t>same conditions.</a:t>
            </a:r>
          </a:p>
          <a:p>
            <a:pPr algn="r" rtl="1"/>
            <a:r>
              <a:rPr lang="fa-IR" dirty="0" smtClean="0"/>
              <a:t>کسری از رخداد حادثه </a:t>
            </a:r>
            <a:r>
              <a:rPr lang="en-US" dirty="0" smtClean="0"/>
              <a:t>A</a:t>
            </a:r>
            <a:r>
              <a:rPr lang="fa-IR" dirty="0" smtClean="0"/>
              <a:t> که در صورتیکه تجربه مورد نظر به تعداد زیاد و مستقل از هم تکرار شده باشد (با شرایط یکسان)</a:t>
            </a:r>
          </a:p>
          <a:p>
            <a:pPr algn="r" rtl="1"/>
            <a:r>
              <a:rPr lang="fa-IR" dirty="0" smtClean="0"/>
              <a:t>با افزایش تکرار تجربه، احتمال مورد نظر به یک مدار ثابت نزدیک می‌شود که همان احتمال رخداد </a:t>
            </a:r>
            <a:r>
              <a:rPr lang="en-US" dirty="0" smtClean="0"/>
              <a:t>A</a:t>
            </a:r>
            <a:r>
              <a:rPr lang="fa-IR" dirty="0" smtClean="0"/>
              <a:t> برای یک تجربه واحد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Simple random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</a:rPr>
              <a:t>نمونه‌گیری تصادفی ساده </a:t>
            </a:r>
            <a:r>
              <a:rPr lang="fa-IR" dirty="0" smtClean="0"/>
              <a:t>هم یک پدیده تصادفی است زیرا انتخاب یک نمونه از کل جمعیت به صورت تصادفی است و از قبل مشخص نشده است که کدام افراد انتخاب شوند.</a:t>
            </a:r>
          </a:p>
          <a:p>
            <a:pPr algn="r" rtl="1"/>
            <a:r>
              <a:rPr lang="fa-IR" dirty="0" smtClean="0"/>
              <a:t>مثال: از یک جمعیت 1000 نفری اگر بخواهیم یک نمونه 1 نفری انتخاب کنیم، 1000 نمونه مختلف ممکن است به دست آید و احتمال رخداد هر یک برابر با یک/هزار 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35,496/4,111,059=0.0086, or 8.6 deaths per 1000 births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2210937"/>
            <a:ext cx="9935570" cy="443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6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Probability and the incidence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3" y="2336873"/>
            <a:ext cx="10033169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If an </a:t>
            </a:r>
            <a:r>
              <a:rPr lang="en-US" dirty="0"/>
              <a:t>individual is drawn at </a:t>
            </a:r>
            <a:r>
              <a:rPr lang="en-US" dirty="0">
                <a:solidFill>
                  <a:srgbClr val="FF0000"/>
                </a:solidFill>
              </a:rPr>
              <a:t>random</a:t>
            </a:r>
            <a:r>
              <a:rPr lang="en-US" dirty="0"/>
              <a:t> from </a:t>
            </a:r>
            <a:r>
              <a:rPr lang="en-US" dirty="0" smtClean="0"/>
              <a:t>the population</a:t>
            </a:r>
            <a:r>
              <a:rPr lang="en-US" dirty="0"/>
              <a:t>, the probability that he will have characteristic D is </a:t>
            </a:r>
            <a:r>
              <a:rPr lang="en-US" dirty="0">
                <a:solidFill>
                  <a:srgbClr val="FF0000"/>
                </a:solidFill>
              </a:rPr>
              <a:t>P(D)</a:t>
            </a:r>
            <a:r>
              <a:rPr lang="en-US" dirty="0"/>
              <a:t> that is, the </a:t>
            </a:r>
            <a:r>
              <a:rPr lang="en-US" dirty="0" smtClean="0">
                <a:solidFill>
                  <a:srgbClr val="FF0000"/>
                </a:solidFill>
              </a:rPr>
              <a:t>incidence proportion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probability that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randomly</a:t>
            </a:r>
            <a:r>
              <a:rPr lang="en-US" dirty="0"/>
              <a:t> chosen member of the population is an incident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142700"/>
            <a:ext cx="9678327" cy="42853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P(E)</a:t>
            </a:r>
            <a:r>
              <a:rPr lang="en-US" dirty="0"/>
              <a:t> </a:t>
            </a:r>
            <a:r>
              <a:rPr lang="en-US" dirty="0" smtClean="0"/>
              <a:t>reflect </a:t>
            </a:r>
            <a:r>
              <a:rPr lang="en-US" dirty="0"/>
              <a:t>the probability that a </a:t>
            </a:r>
            <a:r>
              <a:rPr lang="en-US" dirty="0" smtClean="0">
                <a:solidFill>
                  <a:srgbClr val="FF0000"/>
                </a:solidFill>
              </a:rPr>
              <a:t>randomly</a:t>
            </a:r>
            <a:r>
              <a:rPr lang="en-US" dirty="0" smtClean="0"/>
              <a:t> selected </a:t>
            </a:r>
            <a:r>
              <a:rPr lang="en-US" dirty="0"/>
              <a:t>individual from a population has an exposure characteristic labeled by </a:t>
            </a:r>
            <a:r>
              <a:rPr lang="en-US" dirty="0" smtClean="0"/>
              <a:t>E.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prevalence proportion</a:t>
            </a:r>
            <a:r>
              <a:rPr lang="en-US" dirty="0" smtClean="0"/>
              <a:t>, we assume that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refers to incident cases so that </a:t>
            </a:r>
            <a:r>
              <a:rPr lang="en-US" dirty="0">
                <a:solidFill>
                  <a:srgbClr val="FF0000"/>
                </a:solidFill>
              </a:rPr>
              <a:t>P(D)</a:t>
            </a:r>
            <a:r>
              <a:rPr lang="en-US" dirty="0"/>
              <a:t> is interpreted as an incidence proportion.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4" y="2336873"/>
            <a:ext cx="9896691" cy="4118518"/>
          </a:xfrm>
        </p:spPr>
        <p:txBody>
          <a:bodyPr/>
          <a:lstStyle/>
          <a:p>
            <a:r>
              <a:rPr lang="en-US" dirty="0" smtClean="0"/>
              <a:t>“probability </a:t>
            </a:r>
            <a:r>
              <a:rPr lang="en-US" dirty="0"/>
              <a:t>of being diseased”=  </a:t>
            </a:r>
            <a:r>
              <a:rPr lang="en-US" dirty="0">
                <a:solidFill>
                  <a:srgbClr val="FF0000"/>
                </a:solidFill>
              </a:rPr>
              <a:t>P(D)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“</a:t>
            </a:r>
            <a:r>
              <a:rPr lang="en-US" dirty="0"/>
              <a:t>probability of being exposed.”= </a:t>
            </a:r>
            <a:r>
              <a:rPr lang="en-US" dirty="0" smtClean="0">
                <a:solidFill>
                  <a:schemeClr val="accent1"/>
                </a:solidFill>
              </a:rPr>
              <a:t>P(E)</a:t>
            </a:r>
          </a:p>
          <a:p>
            <a:r>
              <a:rPr lang="en-US" dirty="0">
                <a:solidFill>
                  <a:schemeClr val="accent1"/>
                </a:solidFill>
              </a:rPr>
              <a:t>disease or exposure characteristic is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These statements arises </a:t>
            </a:r>
            <a:r>
              <a:rPr lang="en-US" dirty="0">
                <a:solidFill>
                  <a:srgbClr val="FF0000"/>
                </a:solidFill>
              </a:rPr>
              <a:t>entirely from random sampling from a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Custom 31">
      <a:dk1>
        <a:srgbClr val="FFFFFF"/>
      </a:dk1>
      <a:lt1>
        <a:srgbClr val="900000"/>
      </a:lt1>
      <a:dk2>
        <a:srgbClr val="111111"/>
      </a:dk2>
      <a:lt2>
        <a:srgbClr val="FFFFFF"/>
      </a:lt2>
      <a:accent1>
        <a:srgbClr val="0070C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2323"/>
      </a:accent6>
      <a:hlink>
        <a:srgbClr val="CCCC00"/>
      </a:hlink>
      <a:folHlink>
        <a:srgbClr val="B2B2B2"/>
      </a:folHlink>
    </a:clrScheme>
    <a:fontScheme name="Custom 1">
      <a:majorFont>
        <a:latin typeface="Trebuchet MS"/>
        <a:ea typeface=""/>
        <a:cs typeface="B Titr"/>
      </a:majorFont>
      <a:minorFont>
        <a:latin typeface="Trebuchet MS"/>
        <a:ea typeface=""/>
        <a:cs typeface="B Nazani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2779</TotalTime>
  <Words>864</Words>
  <Application>Microsoft Office PowerPoint</Application>
  <PresentationFormat>Custom</PresentationFormat>
  <Paragraphs>78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 Titr</vt:lpstr>
      <vt:lpstr>Times-Bold</vt:lpstr>
      <vt:lpstr>Calibri</vt:lpstr>
      <vt:lpstr>Cambria Math</vt:lpstr>
      <vt:lpstr>B Nazanin</vt:lpstr>
      <vt:lpstr>Trebuchet MS</vt:lpstr>
      <vt:lpstr>Berlin</vt:lpstr>
      <vt:lpstr>1_Berlin</vt:lpstr>
      <vt:lpstr>2_Berlin</vt:lpstr>
      <vt:lpstr>The Role of Probability in Observational Studies</vt:lpstr>
      <vt:lpstr>یادداشت</vt:lpstr>
      <vt:lpstr>Introduction</vt:lpstr>
      <vt:lpstr>definition of probability</vt:lpstr>
      <vt:lpstr>3.1 Simple random samples</vt:lpstr>
      <vt:lpstr>35,496/4,111,059=0.0086, or 8.6 deaths per 1000 births</vt:lpstr>
      <vt:lpstr>3.2 Probability and the incidence proportion</vt:lpstr>
      <vt:lpstr>PowerPoint Presentation</vt:lpstr>
      <vt:lpstr>PowerPoint Presentation</vt:lpstr>
      <vt:lpstr>3.3 Inference based on an estimated probability</vt:lpstr>
      <vt:lpstr>PowerPoint Presentation</vt:lpstr>
      <vt:lpstr>PowerPoint Presentation</vt:lpstr>
      <vt:lpstr>Calculation of CI</vt:lpstr>
      <vt:lpstr>PowerPoint Presentation</vt:lpstr>
      <vt:lpstr>PowerPoint Presentation</vt:lpstr>
      <vt:lpstr>PowerPoint Presentation</vt:lpstr>
      <vt:lpstr>This provides a more accurate confidence interval for p that can never give values outside of the range [0, 1].</vt:lpstr>
      <vt:lpstr>3.4 Conditional probabilities</vt:lpstr>
      <vt:lpstr>PowerPoint Presentation</vt:lpstr>
      <vt:lpstr>3.5 Example of conditional probabilities—Berkson’s bias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Dr.khosravi</dc:creator>
  <cp:lastModifiedBy>khosravi</cp:lastModifiedBy>
  <cp:revision>275</cp:revision>
  <dcterms:created xsi:type="dcterms:W3CDTF">2013-07-15T20:24:27Z</dcterms:created>
  <dcterms:modified xsi:type="dcterms:W3CDTF">2025-11-07T11:16:40Z</dcterms:modified>
</cp:coreProperties>
</file>