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 id="2147483669" r:id="rId2"/>
    <p:sldMasterId id="2147483687" r:id="rId3"/>
  </p:sldMasterIdLst>
  <p:notesMasterIdLst>
    <p:notesMasterId r:id="rId21"/>
  </p:notesMasterIdLst>
  <p:sldIdLst>
    <p:sldId id="256" r:id="rId4"/>
    <p:sldId id="345" r:id="rId5"/>
    <p:sldId id="309" r:id="rId6"/>
    <p:sldId id="333" r:id="rId7"/>
    <p:sldId id="335" r:id="rId8"/>
    <p:sldId id="336" r:id="rId9"/>
    <p:sldId id="334" r:id="rId10"/>
    <p:sldId id="337" r:id="rId11"/>
    <p:sldId id="338" r:id="rId12"/>
    <p:sldId id="332" r:id="rId13"/>
    <p:sldId id="339" r:id="rId14"/>
    <p:sldId id="340" r:id="rId15"/>
    <p:sldId id="341" r:id="rId16"/>
    <p:sldId id="312" r:id="rId17"/>
    <p:sldId id="342" r:id="rId18"/>
    <p:sldId id="343" r:id="rId19"/>
    <p:sldId id="344" r:id="rId20"/>
  </p:sldIdLst>
  <p:sldSz cx="12192000" cy="6858000"/>
  <p:notesSz cx="6858000" cy="9144000"/>
  <p:embeddedFontLst>
    <p:embeddedFont>
      <p:font typeface="B Titr" pitchFamily="2" charset="-78"/>
      <p:bold r:id="rId22"/>
    </p:embeddedFont>
    <p:embeddedFont>
      <p:font typeface="Calibri" pitchFamily="34" charset="0"/>
      <p:regular r:id="rId23"/>
      <p:bold r:id="rId24"/>
      <p:italic r:id="rId25"/>
      <p:boldItalic r:id="rId26"/>
    </p:embeddedFont>
    <p:embeddedFont>
      <p:font typeface="Trebuchet MS" pitchFamily="34" charset="0"/>
      <p:regular r:id="rId27"/>
      <p:bold r:id="rId28"/>
      <p:italic r:id="rId29"/>
      <p:boldItalic r:id="rId30"/>
    </p:embeddedFont>
    <p:embeddedFont>
      <p:font typeface="B Nazanin" pitchFamily="2" charset="-78"/>
      <p:regular r:id="rId31"/>
      <p:bold r:id="rId3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9972" autoAdjust="0"/>
    <p:restoredTop sz="86501" autoAdjust="0"/>
  </p:normalViewPr>
  <p:slideViewPr>
    <p:cSldViewPr snapToGrid="0">
      <p:cViewPr>
        <p:scale>
          <a:sx n="70" d="100"/>
          <a:sy n="70" d="100"/>
        </p:scale>
        <p:origin x="-540"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font" Target="fonts/font5.fntdata"/><Relationship Id="rId3" Type="http://schemas.openxmlformats.org/officeDocument/2006/relationships/slideMaster" Target="slideMasters/slideMaster3.xml"/><Relationship Id="rId21" Type="http://schemas.openxmlformats.org/officeDocument/2006/relationships/notesMaster" Target="notesMasters/notesMaster1.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font" Target="fonts/font4.fntdata"/><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font" Target="fonts/font3.fntdata"/><Relationship Id="rId32" Type="http://schemas.openxmlformats.org/officeDocument/2006/relationships/font" Target="fonts/font11.fntdata"/><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font" Target="fonts/font10.fnt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theme" Target="theme/theme1.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09E311-1144-414D-92D0-994AE782B0AB}" type="datetimeFigureOut">
              <a:rPr lang="fa-IR" smtClean="0"/>
              <a:t>1447/05/17</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2DCCE85-3129-4BF9-AFAD-90D1CC847D18}" type="slidenum">
              <a:rPr lang="fa-IR" smtClean="0"/>
              <a:t>‹#›</a:t>
            </a:fld>
            <a:endParaRPr lang="fa-IR"/>
          </a:p>
        </p:txBody>
      </p:sp>
    </p:spTree>
    <p:extLst>
      <p:ext uri="{BB962C8B-B14F-4D97-AF65-F5344CB8AC3E}">
        <p14:creationId xmlns:p14="http://schemas.microsoft.com/office/powerpoint/2010/main" val="246264429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Interval</a:t>
            </a:r>
            <a:r>
              <a:rPr lang="en-US" baseline="0" dirty="0" smtClean="0"/>
              <a:t> / period prevalence</a:t>
            </a:r>
            <a:endParaRPr lang="en-US" dirty="0"/>
          </a:p>
        </p:txBody>
      </p:sp>
      <p:sp>
        <p:nvSpPr>
          <p:cNvPr id="4" name="Slide Number Placeholder 3"/>
          <p:cNvSpPr>
            <a:spLocks noGrp="1"/>
          </p:cNvSpPr>
          <p:nvPr>
            <p:ph type="sldNum" sz="quarter" idx="10"/>
          </p:nvPr>
        </p:nvSpPr>
        <p:spPr/>
        <p:txBody>
          <a:bodyPr/>
          <a:lstStyle/>
          <a:p>
            <a:fld id="{62DCCE85-3129-4BF9-AFAD-90D1CC847D18}" type="slidenum">
              <a:rPr lang="fa-IR" smtClean="0"/>
              <a:t>5</a:t>
            </a:fld>
            <a:endParaRPr lang="fa-IR"/>
          </a:p>
        </p:txBody>
      </p:sp>
    </p:spTree>
    <p:extLst>
      <p:ext uri="{BB962C8B-B14F-4D97-AF65-F5344CB8AC3E}">
        <p14:creationId xmlns:p14="http://schemas.microsoft.com/office/powerpoint/2010/main" val="355293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Cumulative incidence proportion</a:t>
            </a:r>
            <a:endParaRPr lang="en-US" dirty="0"/>
          </a:p>
        </p:txBody>
      </p:sp>
      <p:sp>
        <p:nvSpPr>
          <p:cNvPr id="4" name="Slide Number Placeholder 3"/>
          <p:cNvSpPr>
            <a:spLocks noGrp="1"/>
          </p:cNvSpPr>
          <p:nvPr>
            <p:ph type="sldNum" sz="quarter" idx="10"/>
          </p:nvPr>
        </p:nvSpPr>
        <p:spPr/>
        <p:txBody>
          <a:bodyPr/>
          <a:lstStyle/>
          <a:p>
            <a:fld id="{62DCCE85-3129-4BF9-AFAD-90D1CC847D18}" type="slidenum">
              <a:rPr lang="fa-IR" smtClean="0"/>
              <a:t>6</a:t>
            </a:fld>
            <a:endParaRPr lang="fa-IR"/>
          </a:p>
        </p:txBody>
      </p:sp>
    </p:spTree>
    <p:extLst>
      <p:ext uri="{BB962C8B-B14F-4D97-AF65-F5344CB8AC3E}">
        <p14:creationId xmlns:p14="http://schemas.microsoft.com/office/powerpoint/2010/main" val="2489554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سهم بروز تجمعی تا زمان تی </a:t>
            </a:r>
            <a:r>
              <a:rPr lang="fa-IR" smtClean="0"/>
              <a:t>برابر است </a:t>
            </a:r>
            <a:r>
              <a:rPr lang="fa-IR" dirty="0" smtClean="0"/>
              <a:t>با </a:t>
            </a:r>
            <a:r>
              <a:rPr lang="en-US" dirty="0" smtClean="0"/>
              <a:t>I(t)</a:t>
            </a:r>
            <a:endParaRPr lang="en-US" dirty="0"/>
          </a:p>
        </p:txBody>
      </p:sp>
      <p:sp>
        <p:nvSpPr>
          <p:cNvPr id="4" name="Slide Number Placeholder 3"/>
          <p:cNvSpPr>
            <a:spLocks noGrp="1"/>
          </p:cNvSpPr>
          <p:nvPr>
            <p:ph type="sldNum" sz="quarter" idx="10"/>
          </p:nvPr>
        </p:nvSpPr>
        <p:spPr/>
        <p:txBody>
          <a:bodyPr/>
          <a:lstStyle/>
          <a:p>
            <a:fld id="{62DCCE85-3129-4BF9-AFAD-90D1CC847D18}" type="slidenum">
              <a:rPr lang="fa-IR" smtClean="0"/>
              <a:t>17</a:t>
            </a:fld>
            <a:endParaRPr lang="fa-IR"/>
          </a:p>
        </p:txBody>
      </p:sp>
    </p:spTree>
    <p:extLst>
      <p:ext uri="{BB962C8B-B14F-4D97-AF65-F5344CB8AC3E}">
        <p14:creationId xmlns:p14="http://schemas.microsoft.com/office/powerpoint/2010/main" val="32781275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dirty="0"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32F473-9AD3-41D3-A86B-673A6D7750A6}" type="datetime1">
              <a:rPr lang="en-US" smtClean="0"/>
              <a:t>11/7/2025</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77603-0E3B-4D99-B57D-1DA9BE7D7EC6}"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06FE4-196F-45C3-9242-9C67457817BA}"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9309957" cy="3784981"/>
          </a:xfrm>
        </p:spPr>
        <p:txBody>
          <a:bodyPr anchor="ctr">
            <a:normAutofit/>
          </a:bodyPr>
          <a:lstStyle>
            <a:lvl1pPr algn="r" rtl="1">
              <a:defRPr sz="3600">
                <a:cs typeface="B Nazanin" pitchFamily="2" charset="-78"/>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5D0B5C-6E98-4770-A19C-3336F0C25D0E}"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509EE98-9910-4008-97A1-92219219229E}" type="datetime1">
              <a:rPr lang="en-US" smtClean="0"/>
              <a:t>11/7/2025</a:t>
            </a:fld>
            <a:endParaRPr lang="en-US" dirty="0"/>
          </a:p>
        </p:txBody>
      </p:sp>
      <p:sp>
        <p:nvSpPr>
          <p:cNvPr id="4" name="Footer Placeholder 3"/>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E3E1174-979C-44EA-8324-EFB589B0344A}" type="datetime1">
              <a:rPr lang="en-US" smtClean="0"/>
              <a:t>11/7/2025</a:t>
            </a:fld>
            <a:endParaRPr lang="en-US" dirty="0"/>
          </a:p>
        </p:txBody>
      </p:sp>
      <p:sp>
        <p:nvSpPr>
          <p:cNvPr id="4" name="Footer Placeholder 3"/>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6C3B2E-0B82-4C72-9D4E-FE702CCCAFD2}" type="datetime1">
              <a:rPr lang="en-US" smtClean="0"/>
              <a:t>11/7/2025</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C5C09E2-082A-4073-9BDA-9B8E3281E7F1}" type="datetime1">
              <a:rPr lang="en-US" smtClean="0"/>
              <a:t>11/7/2025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51" y="2733709"/>
            <a:ext cx="8144135" cy="1373070"/>
          </a:xfrm>
        </p:spPr>
        <p:txBody>
          <a:bodyPr anchor="b">
            <a:noAutofit/>
          </a:bodyPr>
          <a:lstStyle>
            <a:lvl1pPr algn="r">
              <a:defRPr sz="5400"/>
            </a:lvl1pPr>
          </a:lstStyle>
          <a:p>
            <a:r>
              <a:rPr lang="en-US" dirty="0" smtClean="0"/>
              <a:t>Click to edit Master title style</a:t>
            </a:r>
            <a:endParaRPr lang="en-US" dirty="0"/>
          </a:p>
        </p:txBody>
      </p:sp>
      <p:sp>
        <p:nvSpPr>
          <p:cNvPr id="3" name="Subtitle 2"/>
          <p:cNvSpPr>
            <a:spLocks noGrp="1"/>
          </p:cNvSpPr>
          <p:nvPr>
            <p:ph type="subTitle" idx="1"/>
          </p:nvPr>
        </p:nvSpPr>
        <p:spPr>
          <a:xfrm>
            <a:off x="680351" y="439408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B8D8E7-6E96-42E5-A6D4-9575ADCE8AC6}"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9255347" y="2750337"/>
            <a:ext cx="1171888" cy="1356442"/>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2477638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l" rtl="0">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l" rtl="0">
              <a:defRPr>
                <a:solidFill>
                  <a:schemeClr val="tx2"/>
                </a:solidFill>
              </a:defRPr>
            </a:lvl1pPr>
            <a:lvl2pPr algn="l" rtl="0">
              <a:defRPr>
                <a:solidFill>
                  <a:schemeClr val="tx2"/>
                </a:solidFill>
              </a:defRPr>
            </a:lvl2pPr>
            <a:lvl3pPr algn="l" rtl="0">
              <a:defRPr>
                <a:solidFill>
                  <a:schemeClr val="tx2"/>
                </a:solidFill>
              </a:defRPr>
            </a:lvl3pPr>
            <a:lvl4pPr algn="l" rtl="0">
              <a:defRPr>
                <a:solidFill>
                  <a:schemeClr val="tx2"/>
                </a:solidFill>
              </a:defRPr>
            </a:lvl4pPr>
            <a:lvl5pPr algn="l" rtl="0">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76CC457-D285-4F89-B51A-3F18FFFC1623}"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a:xfrm>
            <a:off x="980574" y="188052"/>
            <a:ext cx="6870660" cy="365125"/>
          </a:xfrm>
        </p:spPr>
        <p:txBody>
          <a:bodyPr/>
          <a:lstStyle>
            <a:lvl1pPr>
              <a:defRPr sz="1100">
                <a:solidFill>
                  <a:schemeClr val="tx2"/>
                </a:solidFill>
              </a:defRPr>
            </a:lvl1pPr>
          </a:lstStyle>
          <a:p>
            <a:r>
              <a:rPr lang="en-US" dirty="0" smtClean="0"/>
              <a:t>Shahroud University of Medical Sciences- Dept. of Epidemiology- </a:t>
            </a:r>
            <a:r>
              <a:rPr lang="en-US" dirty="0" err="1" smtClean="0"/>
              <a:t>Dr</a:t>
            </a:r>
            <a:r>
              <a:rPr lang="en-US" dirty="0" smtClean="0"/>
              <a:t> </a:t>
            </a:r>
            <a:r>
              <a:rPr lang="en-US" dirty="0" err="1" smtClean="0"/>
              <a:t>A.Khosravi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pic>
        <p:nvPicPr>
          <p:cNvPr id="11"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6603" y="95534"/>
            <a:ext cx="420687" cy="39608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387974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96B51-FDFE-40A9-BD32-7692FF9D0D73}" type="datetime1">
              <a:rPr lang="en-US" smtClean="0"/>
              <a:t>11/7/2025</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1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B89C74-7327-467A-8989-4220A1411A65}"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10729486" y="286994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6855261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50"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50EB03-74B8-4BB0-AFFD-9B1302A66D50}"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36393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50" y="75327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1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5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5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BFEA6B-06FB-4F0C-A811-DE7F5F5AF2DB}" type="datetime1">
              <a:rPr lang="en-US" smtClean="0">
                <a:solidFill>
                  <a:srgbClr val="FFFFFF">
                    <a:tint val="75000"/>
                  </a:srgbClr>
                </a:solidFill>
              </a:rPr>
              <a:t>11/7/2025</a:t>
            </a:fld>
            <a:endParaRPr lang="en-US" dirty="0">
              <a:solidFill>
                <a:srgbClr val="FFFFFF">
                  <a:tint val="75000"/>
                </a:srgbClr>
              </a:solidFill>
            </a:endParaRPr>
          </a:p>
        </p:txBody>
      </p:sp>
      <p:sp>
        <p:nvSpPr>
          <p:cNvPr id="8" name="Footer Placeholder 7"/>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5144990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6E5141-A057-4AC5-B64C-B844835854DF}"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7693324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B6F1466-B230-4E2D-A5ED-9C72E57ABBD1}" type="datetime1">
              <a:rPr lang="en-US" smtClean="0">
                <a:solidFill>
                  <a:srgbClr val="FFFFFF">
                    <a:tint val="75000"/>
                  </a:srgbClr>
                </a:solidFill>
              </a:rPr>
              <a:t>11/7/2025</a:t>
            </a:fld>
            <a:endParaRPr lang="en-US" dirty="0">
              <a:solidFill>
                <a:srgbClr val="FFFFFF">
                  <a:tint val="75000"/>
                </a:srgbClr>
              </a:solidFill>
            </a:endParaRPr>
          </a:p>
        </p:txBody>
      </p:sp>
      <p:sp>
        <p:nvSpPr>
          <p:cNvPr id="3" name="Footer Placeholder 2"/>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2223277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51"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B55F2E-4B45-4082-9FBD-EF70BE8C9936}"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7167123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54"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64"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47819-CC02-43FD-BF84-DD47EE2FA917}"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4474095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6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4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9" y="516962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7E9E49-0892-43C2-B7AC-9CFE1CC950F9}"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11355"/>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4039787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6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D641F1-F4A7-4F93-9207-4A03EC119E02}"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1166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64176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44"/>
            <a:ext cx="9309957" cy="3784981"/>
          </a:xfrm>
        </p:spPr>
        <p:txBody>
          <a:bodyPr anchor="ctr">
            <a:normAutofit/>
          </a:bodyPr>
          <a:lstStyle>
            <a:lvl1pPr algn="r" rtl="1">
              <a:defRPr sz="4000">
                <a:solidFill>
                  <a:schemeClr val="tx2"/>
                </a:solidFill>
                <a:cs typeface="+mn-cs"/>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6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86" y="470997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7463839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696180-8E1D-40D2-AD60-988076321EEB}" type="datetime1">
              <a:rPr lang="en-US" smtClean="0"/>
              <a:t>11/7/2025</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9" y="471166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50" y="530019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E60EE9-1BB4-4800-9728-8592FD4C7680}"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0997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0808710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51" y="302271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1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6" y="302271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3DE74E8-39F5-4050-9D2D-63A29BE632CD}"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9994875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9"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9"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9"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8"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9"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8"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9D4D1A66-591E-45C8-AB60-8AB452B7804F}"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592092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2441E0-1D4A-4E01-8CE6-B8C4ED3C5389}"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6791651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4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32" y="537244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4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33"/>
            <a:ext cx="2743200" cy="365125"/>
          </a:xfrm>
        </p:spPr>
        <p:txBody>
          <a:bodyPr/>
          <a:lstStyle/>
          <a:p>
            <a:fld id="{42F70437-9E69-4C7A-96CA-8A0ACE6DC890}"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a:xfrm>
            <a:off x="680324" y="5936234"/>
            <a:ext cx="6126805" cy="365125"/>
          </a:xfrm>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10097581" y="5398679"/>
            <a:ext cx="1154151" cy="1090789"/>
          </a:xfrm>
        </p:spPr>
        <p:txBody>
          <a:bodyPr anchor="t"/>
          <a:lstStyle>
            <a:lvl1pPr algn="ctr">
              <a:defRPr/>
            </a:lvl1p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9990497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51" y="2733709"/>
            <a:ext cx="8144135" cy="1373070"/>
          </a:xfrm>
        </p:spPr>
        <p:txBody>
          <a:bodyPr anchor="b">
            <a:noAutofit/>
          </a:bodyPr>
          <a:lstStyle>
            <a:lvl1pPr algn="r">
              <a:defRPr sz="5400"/>
            </a:lvl1pPr>
          </a:lstStyle>
          <a:p>
            <a:r>
              <a:rPr lang="en-US" dirty="0" smtClean="0"/>
              <a:t>Click to edit Master title style</a:t>
            </a:r>
            <a:endParaRPr lang="en-US" dirty="0"/>
          </a:p>
        </p:txBody>
      </p:sp>
      <p:sp>
        <p:nvSpPr>
          <p:cNvPr id="3" name="Subtitle 2"/>
          <p:cNvSpPr>
            <a:spLocks noGrp="1"/>
          </p:cNvSpPr>
          <p:nvPr>
            <p:ph type="subTitle" idx="1"/>
          </p:nvPr>
        </p:nvSpPr>
        <p:spPr>
          <a:xfrm>
            <a:off x="680351" y="439408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C4825FF-A630-41CB-B2CD-1FDC35319388}"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9255347" y="2750337"/>
            <a:ext cx="1171888" cy="1356442"/>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8769011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l" rtl="0">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l" rtl="0">
              <a:defRPr>
                <a:solidFill>
                  <a:schemeClr val="tx2"/>
                </a:solidFill>
              </a:defRPr>
            </a:lvl1pPr>
            <a:lvl2pPr algn="l" rtl="0">
              <a:defRPr>
                <a:solidFill>
                  <a:schemeClr val="tx2"/>
                </a:solidFill>
              </a:defRPr>
            </a:lvl2pPr>
            <a:lvl3pPr algn="l" rtl="0">
              <a:defRPr>
                <a:solidFill>
                  <a:schemeClr val="tx2"/>
                </a:solidFill>
              </a:defRPr>
            </a:lvl3pPr>
            <a:lvl4pPr algn="l" rtl="0">
              <a:defRPr>
                <a:solidFill>
                  <a:schemeClr val="tx2"/>
                </a:solidFill>
              </a:defRPr>
            </a:lvl4pPr>
            <a:lvl5pPr algn="l" rtl="0">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9ED9B8E-25EC-4964-B34D-178B18AA6689}"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8527841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1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EB14A-91B2-41E4-8968-6CC9D25EF97C}"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10729486" y="286994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1984317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50"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48061E-F5F5-4546-BB12-30481E9DDB33}"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2305419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50" y="75327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1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5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5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5B7110-E87C-488E-BC0D-FFDA73C87837}" type="datetime1">
              <a:rPr lang="en-US" smtClean="0">
                <a:solidFill>
                  <a:srgbClr val="FFFFFF">
                    <a:tint val="75000"/>
                  </a:srgbClr>
                </a:solidFill>
              </a:rPr>
              <a:t>11/7/2025</a:t>
            </a:fld>
            <a:endParaRPr lang="en-US" dirty="0">
              <a:solidFill>
                <a:srgbClr val="FFFFFF">
                  <a:tint val="75000"/>
                </a:srgbClr>
              </a:solidFill>
            </a:endParaRPr>
          </a:p>
        </p:txBody>
      </p:sp>
      <p:sp>
        <p:nvSpPr>
          <p:cNvPr id="8" name="Footer Placeholder 7"/>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92743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B0F73C-193D-43BB-8BCA-50D2AA4BF04E}"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EB92262-BE5C-4CF8-8FAC-6C2639B48020}"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9770955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9ACFA94-2684-49C7-9D5E-2924E70CB8C9}" type="datetime1">
              <a:rPr lang="en-US" smtClean="0">
                <a:solidFill>
                  <a:srgbClr val="FFFFFF">
                    <a:tint val="75000"/>
                  </a:srgbClr>
                </a:solidFill>
              </a:rPr>
              <a:t>11/7/2025</a:t>
            </a:fld>
            <a:endParaRPr lang="en-US" dirty="0">
              <a:solidFill>
                <a:srgbClr val="FFFFFF">
                  <a:tint val="75000"/>
                </a:srgbClr>
              </a:solidFill>
            </a:endParaRPr>
          </a:p>
        </p:txBody>
      </p:sp>
      <p:sp>
        <p:nvSpPr>
          <p:cNvPr id="3" name="Footer Placeholder 2"/>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0355605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51"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EB5A6-38A6-4E96-A3D4-BD6BB4838596}"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0915740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54"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64"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9318C-B32B-4FDE-BE06-7572319B3FAF}"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6711481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6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4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9" y="516962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421BC-8C68-4F01-BDB9-B2E73226C01F}"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11355"/>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64987303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6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869D0A-C284-4CC8-881E-F13C9AF91183}"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1166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158862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44"/>
            <a:ext cx="9309957" cy="3784981"/>
          </a:xfrm>
        </p:spPr>
        <p:txBody>
          <a:bodyPr anchor="ctr">
            <a:normAutofit/>
          </a:bodyPr>
          <a:lstStyle>
            <a:lvl1pPr algn="r" rtl="1">
              <a:defRPr sz="4000">
                <a:solidFill>
                  <a:schemeClr val="tx2"/>
                </a:solidFill>
                <a:cs typeface="+mn-cs"/>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6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86" y="470997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1013468536"/>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9" y="471166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50" y="530019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203A25-940E-47C6-8898-E1380BB3B330}" type="datetime1">
              <a:rPr lang="en-US" smtClean="0">
                <a:solidFill>
                  <a:srgbClr val="FFFFFF">
                    <a:tint val="75000"/>
                  </a:srgbClr>
                </a:solidFill>
              </a:rPr>
              <a:t>11/7/2025</a:t>
            </a:fld>
            <a:endParaRPr lang="en-US" dirty="0">
              <a:solidFill>
                <a:srgbClr val="FFFFFF">
                  <a:tint val="75000"/>
                </a:srgbClr>
              </a:solidFill>
            </a:endParaRPr>
          </a:p>
        </p:txBody>
      </p:sp>
      <p:sp>
        <p:nvSpPr>
          <p:cNvPr id="6" name="Footer Placeholder 5"/>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7" name="Slide Number Placeholder 6"/>
          <p:cNvSpPr>
            <a:spLocks noGrp="1"/>
          </p:cNvSpPr>
          <p:nvPr>
            <p:ph type="sldNum" sz="quarter" idx="12"/>
          </p:nvPr>
        </p:nvSpPr>
        <p:spPr>
          <a:xfrm>
            <a:off x="10729486" y="4709971"/>
            <a:ext cx="1154151" cy="1090789"/>
          </a:xfrm>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6942871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51" y="302271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1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6" y="302271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686AE57-63BB-4C94-8C0B-8FB6B7D05E79}"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5754960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9"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9"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9"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8"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9"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8"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E4DC01D-1CE8-407D-A3DF-C0906C224281}" type="datetime1">
              <a:rPr lang="en-US" smtClean="0">
                <a:solidFill>
                  <a:srgbClr val="FFFFFF">
                    <a:tint val="75000"/>
                  </a:srgbClr>
                </a:solidFill>
              </a:rPr>
              <a:t>11/7/2025</a:t>
            </a:fld>
            <a:endParaRPr lang="en-US" dirty="0">
              <a:solidFill>
                <a:srgbClr val="FFFFFF">
                  <a:tint val="75000"/>
                </a:srgbClr>
              </a:solidFill>
            </a:endParaRPr>
          </a:p>
        </p:txBody>
      </p:sp>
      <p:sp>
        <p:nvSpPr>
          <p:cNvPr id="4" name="Footer Placeholder 3"/>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359328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0EAE5A-10C9-4C22-A673-62DC986D6D5D}" type="datetime1">
              <a:rPr lang="en-US" smtClean="0"/>
              <a:t>11/7/2025</a:t>
            </a:fld>
            <a:endParaRPr lang="en-US" dirty="0"/>
          </a:p>
        </p:txBody>
      </p:sp>
      <p:sp>
        <p:nvSpPr>
          <p:cNvPr id="8" name="Footer Placeholder 7"/>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836B9A-E46F-442D-98A9-8990997657CE}"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1899016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4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32" y="537244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4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33"/>
            <a:ext cx="2743200" cy="365125"/>
          </a:xfrm>
        </p:spPr>
        <p:txBody>
          <a:bodyPr/>
          <a:lstStyle/>
          <a:p>
            <a:fld id="{9CC181E1-3D5B-4760-865E-B7A718F6FC2D}"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11"/>
          </p:nvPr>
        </p:nvSpPr>
        <p:spPr>
          <a:xfrm>
            <a:off x="680324" y="5936234"/>
            <a:ext cx="6126805" cy="365125"/>
          </a:xfrm>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12"/>
          </p:nvPr>
        </p:nvSpPr>
        <p:spPr>
          <a:xfrm>
            <a:off x="10097581" y="5398679"/>
            <a:ext cx="1154151" cy="1090789"/>
          </a:xfrm>
        </p:spPr>
        <p:txBody>
          <a:bodyPr anchor="t"/>
          <a:lstStyle>
            <a:lvl1pPr algn="ctr">
              <a:defRPr/>
            </a:lvl1p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248227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FC5DA67-5743-46DD-A25C-DEEFAC330BEC}" type="datetime1">
              <a:rPr lang="en-US" smtClean="0"/>
              <a:t>11/7/2025</a:t>
            </a:fld>
            <a:endParaRPr lang="en-US" dirty="0"/>
          </a:p>
        </p:txBody>
      </p:sp>
      <p:sp>
        <p:nvSpPr>
          <p:cNvPr id="4" name="Footer Placeholder 3"/>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BDE6439-692A-441C-BF7B-06526A636197}" type="datetime1">
              <a:rPr lang="en-US" smtClean="0"/>
              <a:t>11/7/2025</a:t>
            </a:fld>
            <a:endParaRPr lang="en-US" dirty="0"/>
          </a:p>
        </p:txBody>
      </p:sp>
      <p:sp>
        <p:nvSpPr>
          <p:cNvPr id="3" name="Footer Placeholder 2"/>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40E729-3382-4AC1-944E-ED3BB8C9CB67}"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7DAEC-CE91-42BD-9DE1-1AA70AB57399}" type="datetime1">
              <a:rPr lang="en-US" smtClean="0"/>
              <a:t>11/7/2025</a:t>
            </a:fld>
            <a:endParaRPr lang="en-US" dirty="0"/>
          </a:p>
        </p:txBody>
      </p:sp>
      <p:sp>
        <p:nvSpPr>
          <p:cNvPr id="6" name="Footer Placeholder 5"/>
          <p:cNvSpPr>
            <a:spLocks noGrp="1"/>
          </p:cNvSpPr>
          <p:nvPr>
            <p:ph type="ftr" sz="quarter" idx="11"/>
          </p:nvPr>
        </p:nvSpPr>
        <p:spPr/>
        <p:txBody>
          <a:bodyPr/>
          <a:lstStyle/>
          <a:p>
            <a:r>
              <a:rPr lang="en-US" smtClean="0"/>
              <a:t>Shahroud University of Medical Sciences- Dept. of Epidemiology- Dr A.Khosravi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1.pn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2">
                <a:shade val="100000"/>
                <a:hueMod val="100000"/>
                <a:satMod val="110000"/>
                <a:lumMod val="130000"/>
              </a:schemeClr>
            </a:gs>
            <a:gs pos="32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F6BCC52-1C2F-4B7D-92C0-DA5FD0217B7E}" type="datetime1">
              <a:rPr lang="en-US" smtClean="0"/>
              <a:t>11/7/2025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smtClean="0"/>
              <a:t>Shahroud University of Medical Sciences- Dept. of Epidemiology- Dr A.Khosravi</a:t>
            </a:r>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550981" y="5936233"/>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D0B3B1A-D327-464D-BCFF-635356421432}"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3"/>
          </p:nvPr>
        </p:nvSpPr>
        <p:spPr>
          <a:xfrm>
            <a:off x="680323" y="5936234"/>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4"/>
          </p:nvPr>
        </p:nvSpPr>
        <p:spPr>
          <a:xfrm>
            <a:off x="10729486" y="75327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404499686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550981" y="5936233"/>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A95939F-293D-47BB-8B1F-E17A5D12F1CB}" type="datetime1">
              <a:rPr lang="en-US" smtClean="0">
                <a:solidFill>
                  <a:srgbClr val="FFFFFF">
                    <a:tint val="75000"/>
                  </a:srgbClr>
                </a:solidFill>
              </a:rPr>
              <a:t>11/7/2025</a:t>
            </a:fld>
            <a:endParaRPr lang="en-US" dirty="0">
              <a:solidFill>
                <a:srgbClr val="FFFFFF">
                  <a:tint val="75000"/>
                </a:srgbClr>
              </a:solidFill>
            </a:endParaRPr>
          </a:p>
        </p:txBody>
      </p:sp>
      <p:sp>
        <p:nvSpPr>
          <p:cNvPr id="5" name="Footer Placeholder 4"/>
          <p:cNvSpPr>
            <a:spLocks noGrp="1"/>
          </p:cNvSpPr>
          <p:nvPr>
            <p:ph type="ftr" sz="quarter" idx="3"/>
          </p:nvPr>
        </p:nvSpPr>
        <p:spPr>
          <a:xfrm>
            <a:off x="680323" y="5936234"/>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
        <p:nvSpPr>
          <p:cNvPr id="6" name="Slide Number Placeholder 5"/>
          <p:cNvSpPr>
            <a:spLocks noGrp="1"/>
          </p:cNvSpPr>
          <p:nvPr>
            <p:ph type="sldNum" sz="quarter" idx="4"/>
          </p:nvPr>
        </p:nvSpPr>
        <p:spPr>
          <a:xfrm>
            <a:off x="10729486" y="75327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srgbClr val="FFFFFF">
                    <a:tint val="75000"/>
                  </a:srgbClr>
                </a:solidFill>
              </a:rPr>
              <a:pPr/>
              <a:t>‹#›</a:t>
            </a:fld>
            <a:endParaRPr lang="en-US" dirty="0">
              <a:solidFill>
                <a:srgbClr val="FFFFFF">
                  <a:tint val="75000"/>
                </a:srgbClr>
              </a:solidFill>
            </a:endParaRPr>
          </a:p>
        </p:txBody>
      </p:sp>
    </p:spTree>
    <p:extLst>
      <p:ext uri="{BB962C8B-B14F-4D97-AF65-F5344CB8AC3E}">
        <p14:creationId xmlns:p14="http://schemas.microsoft.com/office/powerpoint/2010/main" val="95666104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19.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012" y="2733709"/>
            <a:ext cx="8707272" cy="1046721"/>
          </a:xfrm>
        </p:spPr>
        <p:txBody>
          <a:bodyPr/>
          <a:lstStyle/>
          <a:p>
            <a:pPr algn="l"/>
            <a:r>
              <a:rPr lang="en-US" sz="4000" b="1" dirty="0">
                <a:latin typeface="Times-Bold"/>
              </a:rPr>
              <a:t>Measures of Disease Occurrence</a:t>
            </a:r>
            <a:endParaRPr lang="en-US" sz="4000" dirty="0"/>
          </a:p>
        </p:txBody>
      </p:sp>
      <p:sp>
        <p:nvSpPr>
          <p:cNvPr id="3" name="Subtitle 2"/>
          <p:cNvSpPr>
            <a:spLocks noGrp="1"/>
          </p:cNvSpPr>
          <p:nvPr>
            <p:ph type="subTitle" idx="1"/>
          </p:nvPr>
        </p:nvSpPr>
        <p:spPr>
          <a:xfrm>
            <a:off x="680322" y="4394039"/>
            <a:ext cx="8144134" cy="2034057"/>
          </a:xfrm>
        </p:spPr>
        <p:txBody>
          <a:bodyPr>
            <a:normAutofit lnSpcReduction="10000"/>
          </a:bodyPr>
          <a:lstStyle/>
          <a:p>
            <a:pPr algn="l">
              <a:lnSpc>
                <a:spcPct val="220000"/>
              </a:lnSpc>
            </a:pPr>
            <a:r>
              <a:rPr lang="en-US" sz="2800" dirty="0" smtClean="0"/>
              <a:t>Chapter 2</a:t>
            </a:r>
          </a:p>
          <a:p>
            <a:pPr algn="l">
              <a:lnSpc>
                <a:spcPct val="220000"/>
              </a:lnSpc>
            </a:pPr>
            <a:r>
              <a:rPr lang="en-US" sz="2800" dirty="0" smtClean="0"/>
              <a:t>By</a:t>
            </a:r>
            <a:r>
              <a:rPr lang="en-US" sz="2800" dirty="0"/>
              <a:t>: </a:t>
            </a:r>
            <a:r>
              <a:rPr lang="en-US" sz="2800" dirty="0" err="1"/>
              <a:t>Dr</a:t>
            </a:r>
            <a:r>
              <a:rPr lang="en-US" sz="2800" dirty="0"/>
              <a:t> </a:t>
            </a:r>
            <a:r>
              <a:rPr lang="en-US" sz="2800" dirty="0" err="1" smtClean="0"/>
              <a:t>A.Khosravi</a:t>
            </a:r>
            <a:r>
              <a:rPr lang="en-US" sz="2800" dirty="0" smtClean="0"/>
              <a:t>, Epidemiologist</a:t>
            </a:r>
            <a:endParaRPr lang="en-US" sz="3600" dirty="0"/>
          </a:p>
        </p:txBody>
      </p:sp>
      <p:sp>
        <p:nvSpPr>
          <p:cNvPr id="4" name="Slide Number Placeholder 3"/>
          <p:cNvSpPr>
            <a:spLocks noGrp="1"/>
          </p:cNvSpPr>
          <p:nvPr>
            <p:ph type="sldNum" sz="quarter" idx="12"/>
          </p:nvPr>
        </p:nvSpPr>
        <p:spPr/>
        <p:txBody>
          <a:bodyPr/>
          <a:lstStyle/>
          <a:p>
            <a:fld id="{6D22F896-40B5-4ADD-8801-0D06FADFA095}" type="slidenum">
              <a:rPr lang="en-US" smtClean="0"/>
              <a:t>1</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211856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2.2 Disease rates</a:t>
            </a:r>
          </a:p>
        </p:txBody>
      </p:sp>
      <p:sp>
        <p:nvSpPr>
          <p:cNvPr id="3" name="Content Placeholder 2"/>
          <p:cNvSpPr>
            <a:spLocks noGrp="1"/>
          </p:cNvSpPr>
          <p:nvPr>
            <p:ph idx="1"/>
          </p:nvPr>
        </p:nvSpPr>
        <p:spPr>
          <a:xfrm>
            <a:off x="680321" y="2336872"/>
            <a:ext cx="9613861" cy="4200405"/>
          </a:xfrm>
        </p:spPr>
        <p:txBody>
          <a:bodyPr>
            <a:noAutofit/>
          </a:bodyPr>
          <a:lstStyle/>
          <a:p>
            <a:pPr algn="l">
              <a:lnSpc>
                <a:spcPct val="150000"/>
              </a:lnSpc>
            </a:pPr>
            <a:r>
              <a:rPr lang="en-US" sz="3200" dirty="0"/>
              <a:t>If the </a:t>
            </a:r>
            <a:r>
              <a:rPr lang="en-US" sz="3200" dirty="0">
                <a:solidFill>
                  <a:srgbClr val="FFFF00"/>
                </a:solidFill>
              </a:rPr>
              <a:t>time </a:t>
            </a:r>
            <a:r>
              <a:rPr lang="en-US" sz="3200" dirty="0" smtClean="0">
                <a:solidFill>
                  <a:srgbClr val="FFFF00"/>
                </a:solidFill>
              </a:rPr>
              <a:t>interval </a:t>
            </a:r>
            <a:r>
              <a:rPr lang="en-US" sz="3200" dirty="0" smtClean="0"/>
              <a:t>underlying </a:t>
            </a:r>
            <a:r>
              <a:rPr lang="en-US" sz="3200" dirty="0"/>
              <a:t>the definition of an </a:t>
            </a:r>
            <a:r>
              <a:rPr lang="en-US" sz="3200" dirty="0">
                <a:solidFill>
                  <a:srgbClr val="FFFF00"/>
                </a:solidFill>
              </a:rPr>
              <a:t>incidence proportion is long</a:t>
            </a:r>
            <a:r>
              <a:rPr lang="en-US" sz="3200" dirty="0"/>
              <a:t>, an incidence proportion may be </a:t>
            </a:r>
            <a:r>
              <a:rPr lang="en-US" sz="3200" dirty="0" smtClean="0"/>
              <a:t>less useful </a:t>
            </a:r>
            <a:r>
              <a:rPr lang="en-US" sz="3200" dirty="0"/>
              <a:t>if, for </a:t>
            </a:r>
            <a:r>
              <a:rPr lang="en-US" sz="3200" dirty="0">
                <a:solidFill>
                  <a:srgbClr val="FFFF00"/>
                </a:solidFill>
              </a:rPr>
              <a:t>some groups</a:t>
            </a:r>
            <a:r>
              <a:rPr lang="en-US" sz="3200" dirty="0"/>
              <a:t>, cases tend to occur </a:t>
            </a:r>
            <a:r>
              <a:rPr lang="en-US" sz="3200" dirty="0">
                <a:solidFill>
                  <a:srgbClr val="FFFF00"/>
                </a:solidFill>
              </a:rPr>
              <a:t>much earlier </a:t>
            </a:r>
            <a:r>
              <a:rPr lang="en-US" sz="3200" dirty="0"/>
              <a:t>in the interval than for other groups.</a:t>
            </a:r>
          </a:p>
        </p:txBody>
      </p:sp>
      <p:sp>
        <p:nvSpPr>
          <p:cNvPr id="4" name="Slide Number Placeholder 3"/>
          <p:cNvSpPr>
            <a:spLocks noGrp="1"/>
          </p:cNvSpPr>
          <p:nvPr>
            <p:ph type="sldNum" sz="quarter" idx="12"/>
          </p:nvPr>
        </p:nvSpPr>
        <p:spPr/>
        <p:txBody>
          <a:bodyPr/>
          <a:lstStyle/>
          <a:p>
            <a:fld id="{6D22F896-40B5-4ADD-8801-0D06FADFA095}" type="slidenum">
              <a:rPr lang="en-US" smtClean="0"/>
              <a:t>10</a:t>
            </a:fld>
            <a:endParaRPr lang="en-US" dirty="0"/>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136544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بنابراین</a:t>
            </a:r>
            <a:endParaRPr lang="en-US" dirty="0"/>
          </a:p>
        </p:txBody>
      </p:sp>
      <p:sp>
        <p:nvSpPr>
          <p:cNvPr id="3" name="Content Placeholder 2"/>
          <p:cNvSpPr>
            <a:spLocks noGrp="1"/>
          </p:cNvSpPr>
          <p:nvPr>
            <p:ph idx="1"/>
          </p:nvPr>
        </p:nvSpPr>
        <p:spPr>
          <a:xfrm>
            <a:off x="680324" y="2336873"/>
            <a:ext cx="9613861" cy="4118518"/>
          </a:xfrm>
        </p:spPr>
        <p:txBody>
          <a:bodyPr/>
          <a:lstStyle/>
          <a:p>
            <a:pPr algn="r" rtl="1"/>
            <a:r>
              <a:rPr lang="fa-IR" dirty="0" smtClean="0"/>
              <a:t>1- در انتخاب دوره زمانی برای محاسبه سهم بروز باید دقت کنیم.</a:t>
            </a:r>
          </a:p>
          <a:p>
            <a:pPr algn="r" rtl="1"/>
            <a:r>
              <a:rPr lang="fa-IR" dirty="0" smtClean="0"/>
              <a:t>2- با انتخاب دوره طولانی برای محاسبه خطر، تغییرات خطر در طول دوره زیاد خواهد بود. </a:t>
            </a:r>
          </a:p>
          <a:p>
            <a:pPr algn="r" rtl="1"/>
            <a:r>
              <a:rPr lang="fa-IR" dirty="0" smtClean="0"/>
              <a:t>3- با انتخاب دوره طولانی برای محاسبه بروز، ممکن است افرادی وارد مطالعه شوند که در معرض خطر بیماری نباشند. </a:t>
            </a:r>
          </a:p>
          <a:p>
            <a:pPr algn="r" rtl="1"/>
            <a:r>
              <a:rPr lang="fa-IR" dirty="0" smtClean="0"/>
              <a:t>مثال: انتخاب بازه سنی 0-80 سال</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11</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322089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(average) incidence rate of a disease over a specified time </a:t>
            </a:r>
            <a:r>
              <a:rPr lang="en-US" dirty="0" smtClean="0"/>
              <a:t>interval</a:t>
            </a:r>
            <a:endParaRPr lang="en-US" dirty="0"/>
          </a:p>
        </p:txBody>
      </p:sp>
      <p:sp>
        <p:nvSpPr>
          <p:cNvPr id="3" name="Content Placeholder 2"/>
          <p:cNvSpPr>
            <a:spLocks noGrp="1"/>
          </p:cNvSpPr>
          <p:nvPr>
            <p:ph idx="1"/>
          </p:nvPr>
        </p:nvSpPr>
        <p:spPr/>
        <p:txBody>
          <a:bodyPr>
            <a:normAutofit/>
          </a:bodyPr>
          <a:lstStyle/>
          <a:p>
            <a:r>
              <a:rPr lang="en-US" dirty="0" smtClean="0"/>
              <a:t>Is given </a:t>
            </a:r>
            <a:r>
              <a:rPr lang="en-US" dirty="0"/>
              <a:t>by the </a:t>
            </a:r>
            <a:r>
              <a:rPr lang="en-US" dirty="0">
                <a:solidFill>
                  <a:srgbClr val="FF0000"/>
                </a:solidFill>
              </a:rPr>
              <a:t>number of new cases </a:t>
            </a:r>
            <a:r>
              <a:rPr lang="en-US" dirty="0"/>
              <a:t>during the interval divided by the total amount of </a:t>
            </a:r>
            <a:r>
              <a:rPr lang="en-US" dirty="0" smtClean="0">
                <a:solidFill>
                  <a:srgbClr val="FF0000"/>
                </a:solidFill>
              </a:rPr>
              <a:t>time at </a:t>
            </a:r>
            <a:r>
              <a:rPr lang="en-US" dirty="0">
                <a:solidFill>
                  <a:srgbClr val="FF0000"/>
                </a:solidFill>
              </a:rPr>
              <a:t>risk for the disease </a:t>
            </a:r>
            <a:r>
              <a:rPr lang="en-US" dirty="0"/>
              <a:t>accumulated by the entire population over the same interval. </a:t>
            </a:r>
            <a:endParaRPr lang="en-US" dirty="0" smtClean="0"/>
          </a:p>
          <a:p>
            <a:r>
              <a:rPr lang="en-US" dirty="0" smtClean="0"/>
              <a:t>The units </a:t>
            </a:r>
            <a:r>
              <a:rPr lang="en-US" dirty="0"/>
              <a:t>of a rate are thus (time</a:t>
            </a:r>
            <a:r>
              <a:rPr lang="en-US" dirty="0" smtClean="0"/>
              <a:t>)</a:t>
            </a:r>
            <a:r>
              <a:rPr lang="en-US" baseline="30000" dirty="0" smtClean="0"/>
              <a:t>-1</a:t>
            </a:r>
            <a:r>
              <a:rPr lang="en-US" dirty="0"/>
              <a:t>.</a:t>
            </a:r>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12</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9236999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disease </a:t>
            </a:r>
            <a:r>
              <a:rPr lang="en-US" dirty="0" smtClean="0"/>
              <a:t>under study </a:t>
            </a:r>
            <a:r>
              <a:rPr lang="en-US" dirty="0"/>
              <a:t>is chronic in the sense that there is no recovery, then</a:t>
            </a:r>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13</a:t>
            </a:fld>
            <a:endParaRPr lang="en-US" dirty="0">
              <a:solidFill>
                <a:srgbClr val="FFFFFF">
                  <a:tint val="75000"/>
                </a:srgbClr>
              </a:solidFill>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2041243"/>
            <a:ext cx="9613900" cy="1351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1580" y="3193577"/>
            <a:ext cx="6563554" cy="3664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8325134" y="3541428"/>
            <a:ext cx="3693994" cy="1938992"/>
          </a:xfrm>
          <a:prstGeom prst="rect">
            <a:avLst/>
          </a:prstGeom>
        </p:spPr>
        <p:txBody>
          <a:bodyPr wrap="square">
            <a:spAutoFit/>
          </a:bodyPr>
          <a:lstStyle/>
          <a:p>
            <a:r>
              <a:rPr lang="en-US" sz="2400" dirty="0">
                <a:solidFill>
                  <a:srgbClr val="FF0000"/>
                </a:solidFill>
              </a:rPr>
              <a:t>O, death; </a:t>
            </a:r>
            <a:endParaRPr lang="en-US" sz="2400" dirty="0" smtClean="0">
              <a:solidFill>
                <a:srgbClr val="FF0000"/>
              </a:solidFill>
            </a:endParaRPr>
          </a:p>
          <a:p>
            <a:r>
              <a:rPr lang="en-US" sz="2400" dirty="0" smtClean="0">
                <a:solidFill>
                  <a:srgbClr val="FF0000"/>
                </a:solidFill>
              </a:rPr>
              <a:t>x</a:t>
            </a:r>
            <a:r>
              <a:rPr lang="en-US" sz="2400" dirty="0">
                <a:solidFill>
                  <a:srgbClr val="FF0000"/>
                </a:solidFill>
              </a:rPr>
              <a:t>, incident case </a:t>
            </a:r>
            <a:r>
              <a:rPr lang="en-US" sz="2400" dirty="0" smtClean="0">
                <a:solidFill>
                  <a:srgbClr val="FF0000"/>
                </a:solidFill>
              </a:rPr>
              <a:t>of disease</a:t>
            </a:r>
            <a:r>
              <a:rPr lang="en-US" sz="2400" dirty="0">
                <a:solidFill>
                  <a:srgbClr val="FF0000"/>
                </a:solidFill>
              </a:rPr>
              <a:t>. </a:t>
            </a:r>
            <a:endParaRPr lang="en-US" sz="2400" dirty="0" smtClean="0">
              <a:solidFill>
                <a:srgbClr val="FF0000"/>
              </a:solidFill>
            </a:endParaRPr>
          </a:p>
          <a:p>
            <a:r>
              <a:rPr lang="en-US" sz="2400" dirty="0" smtClean="0">
                <a:solidFill>
                  <a:srgbClr val="FF0000"/>
                </a:solidFill>
              </a:rPr>
              <a:t>Here</a:t>
            </a:r>
            <a:r>
              <a:rPr lang="en-US" sz="2400" dirty="0">
                <a:solidFill>
                  <a:srgbClr val="FF0000"/>
                </a:solidFill>
              </a:rPr>
              <a:t>, lines represent time alive</a:t>
            </a:r>
            <a:r>
              <a:rPr lang="en-US" sz="2400" dirty="0" smtClean="0">
                <a:solidFill>
                  <a:srgbClr val="FF0000"/>
                </a:solidFill>
              </a:rPr>
              <a:t>.</a:t>
            </a:r>
            <a:endParaRPr lang="en-US" sz="2400" dirty="0">
              <a:solidFill>
                <a:srgbClr val="FF0000"/>
              </a:solidFill>
            </a:endParaRPr>
          </a:p>
        </p:txBody>
      </p:sp>
      <p:sp>
        <p:nvSpPr>
          <p:cNvPr id="3" name="Footer Placeholder 2"/>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3728812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2.2.1 The hazard function</a:t>
            </a:r>
          </a:p>
        </p:txBody>
      </p:sp>
      <p:sp>
        <p:nvSpPr>
          <p:cNvPr id="3" name="Content Placeholder 2"/>
          <p:cNvSpPr>
            <a:spLocks noGrp="1"/>
          </p:cNvSpPr>
          <p:nvPr>
            <p:ph idx="1"/>
          </p:nvPr>
        </p:nvSpPr>
        <p:spPr>
          <a:xfrm>
            <a:off x="680323" y="2336872"/>
            <a:ext cx="10824740" cy="4173110"/>
          </a:xfrm>
        </p:spPr>
        <p:txBody>
          <a:bodyPr>
            <a:normAutofit/>
          </a:bodyPr>
          <a:lstStyle/>
          <a:p>
            <a:pPr>
              <a:lnSpc>
                <a:spcPct val="150000"/>
              </a:lnSpc>
            </a:pPr>
            <a:r>
              <a:rPr lang="en-US" dirty="0"/>
              <a:t>if either the </a:t>
            </a:r>
            <a:r>
              <a:rPr lang="en-US" dirty="0">
                <a:solidFill>
                  <a:srgbClr val="FF0000"/>
                </a:solidFill>
              </a:rPr>
              <a:t>population at </a:t>
            </a:r>
            <a:r>
              <a:rPr lang="en-US" dirty="0" smtClean="0">
                <a:solidFill>
                  <a:srgbClr val="FF0000"/>
                </a:solidFill>
              </a:rPr>
              <a:t>risk </a:t>
            </a:r>
            <a:r>
              <a:rPr lang="en-US" dirty="0" smtClean="0"/>
              <a:t>or </a:t>
            </a:r>
            <a:r>
              <a:rPr lang="en-US" dirty="0"/>
              <a:t>the </a:t>
            </a:r>
            <a:r>
              <a:rPr lang="en-US" dirty="0">
                <a:solidFill>
                  <a:srgbClr val="FF0000"/>
                </a:solidFill>
              </a:rPr>
              <a:t>incidence rate</a:t>
            </a:r>
            <a:r>
              <a:rPr lang="en-US" dirty="0"/>
              <a:t> </a:t>
            </a:r>
            <a:r>
              <a:rPr lang="en-US" dirty="0">
                <a:solidFill>
                  <a:srgbClr val="0070C0"/>
                </a:solidFill>
              </a:rPr>
              <a:t>changes</a:t>
            </a:r>
            <a:r>
              <a:rPr lang="en-US" dirty="0"/>
              <a:t> substantially over the relevant </a:t>
            </a:r>
            <a:r>
              <a:rPr lang="en-US" dirty="0">
                <a:solidFill>
                  <a:srgbClr val="0070C0"/>
                </a:solidFill>
              </a:rPr>
              <a:t>time interval</a:t>
            </a:r>
            <a:r>
              <a:rPr lang="en-US" dirty="0"/>
              <a:t>, it will be necessary </a:t>
            </a:r>
            <a:r>
              <a:rPr lang="en-US" dirty="0" smtClean="0"/>
              <a:t>to consider </a:t>
            </a:r>
            <a:r>
              <a:rPr lang="en-US" dirty="0">
                <a:solidFill>
                  <a:srgbClr val="0070C0"/>
                </a:solidFill>
              </a:rPr>
              <a:t>shorter subintervals</a:t>
            </a:r>
            <a:r>
              <a:rPr lang="en-US" dirty="0"/>
              <a:t> in order to capture such phenomena.</a:t>
            </a:r>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14</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3664506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4968" y="2336873"/>
            <a:ext cx="9789218" cy="4145814"/>
          </a:xfrm>
        </p:spPr>
        <p:txBody>
          <a:bodyPr>
            <a:normAutofit/>
          </a:bodyPr>
          <a:lstStyle/>
          <a:p>
            <a:pPr algn="r" rtl="1"/>
            <a:r>
              <a:rPr lang="fa-IR" dirty="0" smtClean="0"/>
              <a:t>1- </a:t>
            </a:r>
            <a:r>
              <a:rPr lang="fa-IR" dirty="0" smtClean="0">
                <a:solidFill>
                  <a:srgbClr val="0070C0"/>
                </a:solidFill>
              </a:rPr>
              <a:t>میزان بروز </a:t>
            </a:r>
            <a:r>
              <a:rPr lang="fa-IR" dirty="0" smtClean="0"/>
              <a:t>و </a:t>
            </a:r>
            <a:r>
              <a:rPr lang="fa-IR" dirty="0" smtClean="0">
                <a:solidFill>
                  <a:srgbClr val="0070C0"/>
                </a:solidFill>
              </a:rPr>
              <a:t>خطر (بروز تجمعی)</a:t>
            </a:r>
            <a:r>
              <a:rPr lang="fa-IR" dirty="0" smtClean="0"/>
              <a:t> سنجش خلاصه‌ای برای کل دوره هستند و تحولات درون دوره‌ای را نشان نمی‌دهند.</a:t>
            </a:r>
          </a:p>
          <a:p>
            <a:pPr algn="r" rtl="1"/>
            <a:r>
              <a:rPr lang="fa-IR" dirty="0" smtClean="0"/>
              <a:t>2- در جمعیت‌های کوچک </a:t>
            </a:r>
            <a:r>
              <a:rPr lang="fa-IR" dirty="0" smtClean="0">
                <a:solidFill>
                  <a:srgbClr val="0070C0"/>
                </a:solidFill>
              </a:rPr>
              <a:t>تعداد موارد بیماری </a:t>
            </a:r>
            <a:r>
              <a:rPr lang="fa-IR" dirty="0" smtClean="0"/>
              <a:t>در مقاطع زمانی کوتاه، </a:t>
            </a:r>
            <a:r>
              <a:rPr lang="fa-IR" dirty="0" smtClean="0">
                <a:solidFill>
                  <a:srgbClr val="FF0000"/>
                </a:solidFill>
              </a:rPr>
              <a:t>کم</a:t>
            </a:r>
            <a:r>
              <a:rPr lang="fa-IR" dirty="0" smtClean="0"/>
              <a:t> است ولی در جمعیت‌های بزرگ محاسبه </a:t>
            </a:r>
            <a:r>
              <a:rPr lang="fa-IR" dirty="0" smtClean="0">
                <a:solidFill>
                  <a:srgbClr val="0070C0"/>
                </a:solidFill>
              </a:rPr>
              <a:t>میزان بروز </a:t>
            </a:r>
            <a:r>
              <a:rPr lang="fa-IR" dirty="0" smtClean="0"/>
              <a:t>برای این مقاطع زمانی کوتاه امکان‌پذیر است.</a:t>
            </a:r>
          </a:p>
          <a:p>
            <a:pPr algn="r" rtl="1"/>
            <a:r>
              <a:rPr lang="fa-IR" dirty="0" smtClean="0"/>
              <a:t>3- می‌توان میزان بروز را در مقاطع زمانی مختلف رسم کرد که نشان دهنده سرعت تغییرات بیماری برحسب زمان است.</a:t>
            </a:r>
          </a:p>
          <a:p>
            <a:pPr algn="r" rtl="1"/>
            <a:endParaRPr lang="fa-IR" dirty="0" smtClean="0"/>
          </a:p>
          <a:p>
            <a:pPr algn="r" rtl="1"/>
            <a:endParaRPr lang="fa-IR" dirty="0" smtClean="0"/>
          </a:p>
          <a:p>
            <a:pPr algn="r" rtl="1"/>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748499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a:t>محاسبه میزان‌های بروز در کوچکترین زمان ممکن را تابع خطر گویند</a:t>
            </a:r>
            <a:r>
              <a:rPr lang="fa-IR" dirty="0" smtClean="0"/>
              <a:t>.</a:t>
            </a:r>
          </a:p>
          <a:p>
            <a:pPr algn="r" rtl="1"/>
            <a:r>
              <a:rPr lang="fa-IR" dirty="0" smtClean="0"/>
              <a:t>تعداد بیماران مورد انتظار در یک افزایش </a:t>
            </a:r>
            <a:r>
              <a:rPr lang="fa-IR" dirty="0" smtClean="0">
                <a:solidFill>
                  <a:srgbClr val="FF0000"/>
                </a:solidFill>
              </a:rPr>
              <a:t>کوچک و واحد </a:t>
            </a:r>
            <a:r>
              <a:rPr lang="fa-IR" dirty="0" smtClean="0"/>
              <a:t>از زمان برابر است با </a:t>
            </a:r>
            <a:r>
              <a:rPr lang="en-US" dirty="0" smtClean="0"/>
              <a:t>N*h(t)</a:t>
            </a:r>
            <a:endParaRPr lang="fa-IR" dirty="0"/>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16</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41989945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17</a:t>
            </a:fld>
            <a:endParaRPr lang="en-US" dirty="0">
              <a:solidFill>
                <a:srgbClr val="FFFFFF">
                  <a:tint val="75000"/>
                </a:srgbClr>
              </a:solidFill>
            </a:endParaRPr>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1037" y="2142699"/>
            <a:ext cx="10332705" cy="349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6778" y="586853"/>
            <a:ext cx="4713144" cy="1460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1006521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یادداشت</a:t>
            </a:r>
            <a:endParaRPr lang="en-US" dirty="0"/>
          </a:p>
        </p:txBody>
      </p:sp>
      <p:sp>
        <p:nvSpPr>
          <p:cNvPr id="3" name="Content Placeholder 2"/>
          <p:cNvSpPr>
            <a:spLocks noGrp="1"/>
          </p:cNvSpPr>
          <p:nvPr>
            <p:ph idx="1"/>
          </p:nvPr>
        </p:nvSpPr>
        <p:spPr>
          <a:xfrm>
            <a:off x="680324" y="2336873"/>
            <a:ext cx="10524488" cy="3982040"/>
          </a:xfrm>
        </p:spPr>
        <p:txBody>
          <a:bodyPr>
            <a:normAutofit/>
          </a:bodyPr>
          <a:lstStyle/>
          <a:p>
            <a:pPr algn="r" rtl="1"/>
            <a:r>
              <a:rPr lang="fa-IR" dirty="0" smtClean="0"/>
              <a:t>محتوای اسلایدها براساس متن کتاب روشهای آماری در اپیدمیولوژی- جول- برای تدریس دانشجویان ارشد اپیدمیولوژی دانشگاه علوم پزشکی شاهرود تهیه شده و استفاده از آن برای عموم دانشجویان و همکاران بلامانع است.</a:t>
            </a:r>
          </a:p>
          <a:p>
            <a:pPr algn="r" rtl="1"/>
            <a:r>
              <a:rPr lang="fa-IR" dirty="0" smtClean="0"/>
              <a:t>لطفا در صورت نیاز به ویرایش و اصلاح از طریق ایمیل اطلاع رسانی شود.</a:t>
            </a:r>
          </a:p>
          <a:p>
            <a:pPr algn="r" rtl="1"/>
            <a:r>
              <a:rPr lang="fa-IR" dirty="0" smtClean="0"/>
              <a:t>باتشکر – دکتراحمد خسروی- دانشگاه علوم پزشکی شاهرود</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2</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solidFill>
                  <a:srgbClr val="FFFFFF">
                    <a:tint val="75000"/>
                  </a:srgbClr>
                </a:solidFill>
              </a:rPr>
              <a:t>Shahroud University of Medical Sciences- Dept. of Epidemiology- Dr A.Khosravi</a:t>
            </a:r>
            <a:endParaRPr lang="en-US" dirty="0">
              <a:solidFill>
                <a:srgbClr val="FFFFFF">
                  <a:tint val="75000"/>
                </a:srgbClr>
              </a:solidFill>
            </a:endParaRPr>
          </a:p>
        </p:txBody>
      </p:sp>
    </p:spTree>
    <p:extLst>
      <p:ext uri="{BB962C8B-B14F-4D97-AF65-F5344CB8AC3E}">
        <p14:creationId xmlns:p14="http://schemas.microsoft.com/office/powerpoint/2010/main" val="4040878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680324" y="2336872"/>
            <a:ext cx="10155998" cy="4336883"/>
          </a:xfrm>
        </p:spPr>
        <p:txBody>
          <a:bodyPr>
            <a:normAutofit fontScale="85000" lnSpcReduction="10000"/>
          </a:bodyPr>
          <a:lstStyle/>
          <a:p>
            <a:pPr algn="r" rtl="1">
              <a:lnSpc>
                <a:spcPct val="150000"/>
              </a:lnSpc>
            </a:pPr>
            <a:r>
              <a:rPr lang="fa-IR" sz="3200" b="1" dirty="0" smtClean="0"/>
              <a:t>مهمترین اقدام در بررسی </a:t>
            </a:r>
            <a:r>
              <a:rPr lang="fa-IR" sz="3200" b="1" dirty="0" smtClean="0">
                <a:solidFill>
                  <a:srgbClr val="FF0000"/>
                </a:solidFill>
              </a:rPr>
              <a:t>رابطه مواجهه و پیامد</a:t>
            </a:r>
            <a:r>
              <a:rPr lang="fa-IR" sz="3200" b="1" dirty="0" smtClean="0"/>
              <a:t>، </a:t>
            </a:r>
            <a:r>
              <a:rPr lang="fa-IR" sz="3200" b="1" dirty="0" smtClean="0">
                <a:solidFill>
                  <a:srgbClr val="FF0000"/>
                </a:solidFill>
              </a:rPr>
              <a:t>اندازه گیری</a:t>
            </a:r>
            <a:r>
              <a:rPr lang="fa-IR" sz="3200" b="1" dirty="0" smtClean="0"/>
              <a:t> مناسب </a:t>
            </a:r>
            <a:r>
              <a:rPr lang="fa-IR" sz="3200" b="1" dirty="0" smtClean="0">
                <a:solidFill>
                  <a:srgbClr val="FF0000"/>
                </a:solidFill>
              </a:rPr>
              <a:t>عوامل خطر </a:t>
            </a:r>
            <a:r>
              <a:rPr lang="fa-IR" sz="3200" b="1" dirty="0" smtClean="0"/>
              <a:t>و </a:t>
            </a:r>
            <a:r>
              <a:rPr lang="fa-IR" sz="3200" b="1" dirty="0" smtClean="0">
                <a:solidFill>
                  <a:srgbClr val="FF0000"/>
                </a:solidFill>
              </a:rPr>
              <a:t>سطوح بیماری </a:t>
            </a:r>
            <a:r>
              <a:rPr lang="fa-IR" sz="3200" b="1" dirty="0" smtClean="0"/>
              <a:t>در افراد مورد مطالعه است.</a:t>
            </a:r>
          </a:p>
          <a:p>
            <a:pPr algn="r" rtl="1">
              <a:lnSpc>
                <a:spcPct val="150000"/>
              </a:lnSpc>
            </a:pPr>
            <a:r>
              <a:rPr lang="fa-IR" sz="3200" b="1" dirty="0" smtClean="0"/>
              <a:t>اندازه‌گیری مواجهه به </a:t>
            </a:r>
            <a:r>
              <a:rPr lang="fa-IR" sz="3200" b="1" dirty="0" smtClean="0">
                <a:solidFill>
                  <a:srgbClr val="FF0000"/>
                </a:solidFill>
              </a:rPr>
              <a:t>ماهیت</a:t>
            </a:r>
            <a:r>
              <a:rPr lang="fa-IR" sz="3200" b="1" dirty="0" smtClean="0"/>
              <a:t> و </a:t>
            </a:r>
            <a:r>
              <a:rPr lang="fa-IR" sz="3200" b="1" dirty="0" smtClean="0">
                <a:solidFill>
                  <a:srgbClr val="FF0000"/>
                </a:solidFill>
              </a:rPr>
              <a:t>نقش</a:t>
            </a:r>
            <a:r>
              <a:rPr lang="fa-IR" sz="3200" b="1" dirty="0" smtClean="0"/>
              <a:t> آن در بیماری بستگی دارد.</a:t>
            </a:r>
          </a:p>
          <a:p>
            <a:pPr algn="r" rtl="1">
              <a:lnSpc>
                <a:spcPct val="150000"/>
              </a:lnSpc>
            </a:pPr>
            <a:r>
              <a:rPr lang="fa-IR" sz="3200" b="1" dirty="0" smtClean="0"/>
              <a:t>در ادامه، برای مواجهه و بیماری در نظر می‎گیریم که روش‎های مناسب و دقیقی برای اندازه‎گیری آنها به صورت دو حالتی وجود دارد.</a:t>
            </a:r>
          </a:p>
          <a:p>
            <a:pPr algn="r" rtl="1">
              <a:lnSpc>
                <a:spcPct val="150000"/>
              </a:lnSpc>
            </a:pPr>
            <a:r>
              <a:rPr lang="fa-IR" sz="3200" b="1" dirty="0" smtClean="0"/>
              <a:t>فرض می شود که بیماری در </a:t>
            </a:r>
            <a:r>
              <a:rPr lang="fa-IR" sz="3200" b="1" dirty="0" smtClean="0">
                <a:solidFill>
                  <a:srgbClr val="FF0000"/>
                </a:solidFill>
              </a:rPr>
              <a:t>نقطه‎ای از زمان </a:t>
            </a:r>
            <a:r>
              <a:rPr lang="fa-IR" sz="3200" b="1" dirty="0" smtClean="0"/>
              <a:t>رخ می دهد و قبل از آن وجود ندارد.</a:t>
            </a:r>
          </a:p>
          <a:p>
            <a:pPr algn="r" rtl="1">
              <a:lnSpc>
                <a:spcPct val="150000"/>
              </a:lnSpc>
            </a:pPr>
            <a:endParaRPr lang="fa-IR" sz="3200" b="1" dirty="0" smtClean="0"/>
          </a:p>
          <a:p>
            <a:pPr algn="r" rtl="1">
              <a:lnSpc>
                <a:spcPct val="150000"/>
              </a:lnSpc>
            </a:pPr>
            <a:endParaRPr lang="en-US" sz="3200" b="1"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3</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3575131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2.1 Prevalence and incidence</a:t>
            </a:r>
          </a:p>
        </p:txBody>
      </p:sp>
      <p:sp>
        <p:nvSpPr>
          <p:cNvPr id="3" name="Content Placeholder 2"/>
          <p:cNvSpPr>
            <a:spLocks noGrp="1"/>
          </p:cNvSpPr>
          <p:nvPr>
            <p:ph idx="1"/>
          </p:nvPr>
        </p:nvSpPr>
        <p:spPr>
          <a:xfrm>
            <a:off x="680324" y="2336872"/>
            <a:ext cx="9613861" cy="4186757"/>
          </a:xfrm>
        </p:spPr>
        <p:txBody>
          <a:bodyPr>
            <a:normAutofit fontScale="92500" lnSpcReduction="20000"/>
          </a:bodyPr>
          <a:lstStyle/>
          <a:p>
            <a:pPr algn="r" rtl="1"/>
            <a:r>
              <a:rPr lang="fa-IR" dirty="0" smtClean="0">
                <a:solidFill>
                  <a:srgbClr val="FF0000"/>
                </a:solidFill>
              </a:rPr>
              <a:t>بروز</a:t>
            </a:r>
            <a:r>
              <a:rPr lang="fa-IR" dirty="0" smtClean="0"/>
              <a:t> و </a:t>
            </a:r>
            <a:r>
              <a:rPr lang="fa-IR" dirty="0" smtClean="0">
                <a:solidFill>
                  <a:srgbClr val="FF0000"/>
                </a:solidFill>
              </a:rPr>
              <a:t>شیوع</a:t>
            </a:r>
            <a:r>
              <a:rPr lang="fa-IR" dirty="0" smtClean="0"/>
              <a:t> هر دو </a:t>
            </a:r>
            <a:r>
              <a:rPr lang="fa-IR" dirty="0" smtClean="0">
                <a:solidFill>
                  <a:srgbClr val="FF0000"/>
                </a:solidFill>
              </a:rPr>
              <a:t>سهم</a:t>
            </a:r>
            <a:r>
              <a:rPr lang="fa-IR" dirty="0" smtClean="0"/>
              <a:t> بیماران را در جمعیت برای یک زمان مشخص نشان می‎دهند.</a:t>
            </a:r>
          </a:p>
          <a:p>
            <a:pPr algn="r" rtl="1"/>
            <a:r>
              <a:rPr lang="fa-IR" dirty="0" smtClean="0">
                <a:solidFill>
                  <a:srgbClr val="FF0000"/>
                </a:solidFill>
              </a:rPr>
              <a:t>تعریف زمان</a:t>
            </a:r>
          </a:p>
          <a:p>
            <a:pPr algn="r" rtl="1"/>
            <a:r>
              <a:rPr lang="fa-IR" dirty="0" smtClean="0"/>
              <a:t>1- سن افراد </a:t>
            </a:r>
          </a:p>
          <a:p>
            <a:pPr algn="r" rtl="1"/>
            <a:r>
              <a:rPr lang="fa-IR" dirty="0" smtClean="0"/>
              <a:t>2- زمان از زمان شروع مواجهه با یک عامل خطر</a:t>
            </a:r>
          </a:p>
          <a:p>
            <a:pPr algn="r" rtl="1"/>
            <a:r>
              <a:rPr lang="fa-IR" dirty="0" smtClean="0"/>
              <a:t>3- زمان تقویمی</a:t>
            </a:r>
          </a:p>
          <a:p>
            <a:pPr algn="r" rtl="1"/>
            <a:r>
              <a:rPr lang="fa-IR" dirty="0" smtClean="0"/>
              <a:t>4- زمان از زمان تشخیص بیماری</a:t>
            </a:r>
          </a:p>
          <a:p>
            <a:pPr algn="r" rtl="1"/>
            <a:r>
              <a:rPr lang="fa-IR" dirty="0" smtClean="0"/>
              <a:t>5- سایر موارد مثل زمان رخ دادن تعداد مشخصی تماس در یک بیماری عفونی</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4</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619363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point prevalence of a disease</a:t>
            </a:r>
          </a:p>
        </p:txBody>
      </p:sp>
      <p:sp>
        <p:nvSpPr>
          <p:cNvPr id="3" name="Content Placeholder 2"/>
          <p:cNvSpPr>
            <a:spLocks noGrp="1"/>
          </p:cNvSpPr>
          <p:nvPr>
            <p:ph idx="1"/>
          </p:nvPr>
        </p:nvSpPr>
        <p:spPr>
          <a:xfrm>
            <a:off x="680324" y="2336872"/>
            <a:ext cx="9613861" cy="3831915"/>
          </a:xfrm>
        </p:spPr>
        <p:txBody>
          <a:bodyPr>
            <a:normAutofit/>
          </a:bodyPr>
          <a:lstStyle/>
          <a:p>
            <a:r>
              <a:rPr lang="en-US" dirty="0" smtClean="0"/>
              <a:t>It is </a:t>
            </a:r>
            <a:r>
              <a:rPr lang="en-US" dirty="0"/>
              <a:t>the </a:t>
            </a:r>
            <a:r>
              <a:rPr lang="en-US" dirty="0">
                <a:solidFill>
                  <a:schemeClr val="accent6"/>
                </a:solidFill>
              </a:rPr>
              <a:t>proportion</a:t>
            </a:r>
            <a:r>
              <a:rPr lang="en-US" dirty="0"/>
              <a:t> of a defined population at risk for </a:t>
            </a:r>
            <a:r>
              <a:rPr lang="en-US" dirty="0" smtClean="0"/>
              <a:t>the disease </a:t>
            </a:r>
            <a:r>
              <a:rPr lang="en-US" dirty="0"/>
              <a:t>that is </a:t>
            </a:r>
            <a:r>
              <a:rPr lang="en-US" dirty="0">
                <a:solidFill>
                  <a:schemeClr val="accent6"/>
                </a:solidFill>
              </a:rPr>
              <a:t>affected</a:t>
            </a:r>
            <a:r>
              <a:rPr lang="en-US" dirty="0"/>
              <a:t> by it at a specified point on the </a:t>
            </a:r>
            <a:r>
              <a:rPr lang="en-US" dirty="0" smtClean="0"/>
              <a:t>time </a:t>
            </a:r>
            <a:r>
              <a:rPr lang="en-US" dirty="0"/>
              <a:t>scale</a:t>
            </a:r>
            <a:r>
              <a:rPr lang="en-US" dirty="0" smtClean="0"/>
              <a:t>.</a:t>
            </a:r>
          </a:p>
          <a:p>
            <a:pPr algn="r" rtl="1"/>
            <a:r>
              <a:rPr lang="fa-IR" dirty="0" smtClean="0"/>
              <a:t>سهمی از جمعیت که در زمان مشخصی مبتلا به بیماری مورد نظر هستند.</a:t>
            </a:r>
            <a:endParaRPr lang="en-US" dirty="0" smtClean="0"/>
          </a:p>
          <a:p>
            <a:pPr marL="0" indent="0" algn="r" rtl="1">
              <a:buNone/>
            </a:pPr>
            <a:r>
              <a:rPr lang="fa-IR" dirty="0" smtClean="0"/>
              <a:t>سهمی از جمعیت که در هر نقطه از زمان در یک دوره مشخص بیمار بودند را </a:t>
            </a:r>
            <a:r>
              <a:rPr lang="fa-IR" dirty="0" smtClean="0">
                <a:solidFill>
                  <a:schemeClr val="accent6"/>
                </a:solidFill>
              </a:rPr>
              <a:t>شیوع دوره‌ای </a:t>
            </a:r>
            <a:r>
              <a:rPr lang="fa-IR" dirty="0" smtClean="0"/>
              <a:t>گویند.</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5</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3734967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incidence proportion </a:t>
            </a:r>
          </a:p>
        </p:txBody>
      </p:sp>
      <p:sp>
        <p:nvSpPr>
          <p:cNvPr id="3" name="Content Placeholder 2"/>
          <p:cNvSpPr>
            <a:spLocks noGrp="1"/>
          </p:cNvSpPr>
          <p:nvPr>
            <p:ph idx="1"/>
          </p:nvPr>
        </p:nvSpPr>
        <p:spPr>
          <a:xfrm>
            <a:off x="680324" y="2336872"/>
            <a:ext cx="9613861" cy="4186758"/>
          </a:xfrm>
        </p:spPr>
        <p:txBody>
          <a:bodyPr>
            <a:normAutofit lnSpcReduction="10000"/>
          </a:bodyPr>
          <a:lstStyle/>
          <a:p>
            <a:r>
              <a:rPr lang="en-US" dirty="0" smtClean="0"/>
              <a:t>is </a:t>
            </a:r>
            <a:r>
              <a:rPr lang="en-US" dirty="0"/>
              <a:t>the proportion of a defined population, </a:t>
            </a:r>
            <a:r>
              <a:rPr lang="en-US" dirty="0">
                <a:solidFill>
                  <a:schemeClr val="accent6"/>
                </a:solidFill>
              </a:rPr>
              <a:t>all of whom are </a:t>
            </a:r>
            <a:r>
              <a:rPr lang="en-US" dirty="0" smtClean="0">
                <a:solidFill>
                  <a:schemeClr val="accent6"/>
                </a:solidFill>
              </a:rPr>
              <a:t>at risk </a:t>
            </a:r>
            <a:r>
              <a:rPr lang="en-US" dirty="0">
                <a:solidFill>
                  <a:schemeClr val="accent6"/>
                </a:solidFill>
              </a:rPr>
              <a:t>for the disease at the beginning of a specified time interval</a:t>
            </a:r>
            <a:r>
              <a:rPr lang="en-US" dirty="0"/>
              <a:t>, who become </a:t>
            </a:r>
            <a:r>
              <a:rPr lang="en-US" dirty="0">
                <a:solidFill>
                  <a:schemeClr val="accent6"/>
                </a:solidFill>
              </a:rPr>
              <a:t>new </a:t>
            </a:r>
            <a:r>
              <a:rPr lang="en-US" dirty="0" smtClean="0">
                <a:solidFill>
                  <a:schemeClr val="accent6"/>
                </a:solidFill>
              </a:rPr>
              <a:t>cases </a:t>
            </a:r>
            <a:r>
              <a:rPr lang="en-US" dirty="0" smtClean="0"/>
              <a:t>of </a:t>
            </a:r>
            <a:r>
              <a:rPr lang="en-US" dirty="0"/>
              <a:t>the disease before the end of the interval</a:t>
            </a:r>
            <a:r>
              <a:rPr lang="en-US" dirty="0" smtClean="0"/>
              <a:t>.</a:t>
            </a:r>
          </a:p>
          <a:p>
            <a:pPr algn="r" rtl="1"/>
            <a:r>
              <a:rPr lang="fa-IR" dirty="0" smtClean="0"/>
              <a:t>سهمی از جمعیت در معرض خطر در ابتدای مطالعه که در طول دوره مشخصی از زمان به بیماری مبتلا می‌شوند.</a:t>
            </a:r>
          </a:p>
          <a:p>
            <a:pPr algn="r" rtl="1"/>
            <a:r>
              <a:rPr lang="fa-IR" dirty="0" smtClean="0"/>
              <a:t>جمعیت در معرض خطر باید به دقت تعریف و تعیین شوند.</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6</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4117782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2" y="559558"/>
            <a:ext cx="10194876" cy="1433014"/>
          </a:xfrm>
        </p:spPr>
        <p:txBody>
          <a:bodyPr>
            <a:noAutofit/>
          </a:bodyPr>
          <a:lstStyle/>
          <a:p>
            <a:r>
              <a:rPr lang="en-US" sz="2400" dirty="0">
                <a:solidFill>
                  <a:schemeClr val="bg2"/>
                </a:solidFill>
              </a:rPr>
              <a:t>Figure 2.1 </a:t>
            </a:r>
            <a:r>
              <a:rPr lang="en-US" sz="2400" i="1" dirty="0">
                <a:solidFill>
                  <a:schemeClr val="bg2"/>
                </a:solidFill>
              </a:rPr>
              <a:t>Schematic illustrating calculation of an incidence </a:t>
            </a:r>
            <a:r>
              <a:rPr lang="en-US" sz="2400" i="1" dirty="0" smtClean="0">
                <a:solidFill>
                  <a:schemeClr val="bg2"/>
                </a:solidFill>
              </a:rPr>
              <a:t>proportion and </a:t>
            </a:r>
            <a:r>
              <a:rPr lang="en-US" sz="2400" i="1" dirty="0">
                <a:solidFill>
                  <a:schemeClr val="bg2"/>
                </a:solidFill>
              </a:rPr>
              <a:t>point prevalence. Six cases of disease in a population </a:t>
            </a:r>
            <a:r>
              <a:rPr lang="en-US" sz="2400" i="1" dirty="0" smtClean="0">
                <a:solidFill>
                  <a:schemeClr val="bg2"/>
                </a:solidFill>
              </a:rPr>
              <a:t>of, say</a:t>
            </a:r>
            <a:r>
              <a:rPr lang="en-US" sz="2400" i="1" dirty="0">
                <a:solidFill>
                  <a:schemeClr val="bg2"/>
                </a:solidFill>
              </a:rPr>
              <a:t>, 100 individuals are represented. Lines represent </a:t>
            </a:r>
            <a:r>
              <a:rPr lang="en-US" sz="2400" i="1" dirty="0" smtClean="0">
                <a:solidFill>
                  <a:schemeClr val="bg2"/>
                </a:solidFill>
              </a:rPr>
              <a:t>the duration </a:t>
            </a:r>
            <a:r>
              <a:rPr lang="en-US" sz="2400" i="1" dirty="0">
                <a:solidFill>
                  <a:schemeClr val="bg2"/>
                </a:solidFill>
              </a:rPr>
              <a:t>of disease.</a:t>
            </a:r>
            <a:endParaRPr lang="en-US" sz="2400" dirty="0">
              <a:solidFill>
                <a:schemeClr val="bg2"/>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7</a:t>
            </a:fld>
            <a:endParaRPr lang="en-US" dirty="0">
              <a:solidFill>
                <a:srgbClr val="FFFFFF">
                  <a:tint val="75000"/>
                </a:srgbClr>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7798" y="2336800"/>
            <a:ext cx="8879324" cy="397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2205801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شیوع و بروز</a:t>
            </a:r>
            <a:endParaRPr lang="en-US" dirty="0"/>
          </a:p>
        </p:txBody>
      </p:sp>
      <p:sp>
        <p:nvSpPr>
          <p:cNvPr id="3" name="Content Placeholder 2"/>
          <p:cNvSpPr>
            <a:spLocks noGrp="1"/>
          </p:cNvSpPr>
          <p:nvPr>
            <p:ph idx="1"/>
          </p:nvPr>
        </p:nvSpPr>
        <p:spPr>
          <a:xfrm>
            <a:off x="423082" y="2019869"/>
            <a:ext cx="10440536" cy="4722125"/>
          </a:xfrm>
        </p:spPr>
        <p:txBody>
          <a:bodyPr>
            <a:normAutofit fontScale="92500" lnSpcReduction="10000"/>
          </a:bodyPr>
          <a:lstStyle/>
          <a:p>
            <a:pPr algn="r" rtl="1">
              <a:lnSpc>
                <a:spcPct val="150000"/>
              </a:lnSpc>
            </a:pPr>
            <a:r>
              <a:rPr lang="fa-IR" dirty="0" smtClean="0"/>
              <a:t>1- </a:t>
            </a:r>
            <a:r>
              <a:rPr lang="fa-IR" dirty="0" smtClean="0">
                <a:solidFill>
                  <a:schemeClr val="accent6"/>
                </a:solidFill>
              </a:rPr>
              <a:t>بدون واحد </a:t>
            </a:r>
            <a:r>
              <a:rPr lang="fa-IR" dirty="0" smtClean="0"/>
              <a:t>هستند و به‎صورت </a:t>
            </a:r>
            <a:r>
              <a:rPr lang="fa-IR" dirty="0" smtClean="0">
                <a:solidFill>
                  <a:schemeClr val="accent6"/>
                </a:solidFill>
              </a:rPr>
              <a:t>سهم</a:t>
            </a:r>
            <a:r>
              <a:rPr lang="fa-IR" dirty="0" smtClean="0"/>
              <a:t> و یا درصد گزارش می‌شوند.</a:t>
            </a:r>
          </a:p>
          <a:p>
            <a:pPr algn="r" rtl="1">
              <a:lnSpc>
                <a:spcPct val="150000"/>
              </a:lnSpc>
            </a:pPr>
            <a:r>
              <a:rPr lang="fa-IR" dirty="0" smtClean="0"/>
              <a:t>2- بین </a:t>
            </a:r>
            <a:r>
              <a:rPr lang="fa-IR" dirty="0" smtClean="0">
                <a:solidFill>
                  <a:schemeClr val="accent6"/>
                </a:solidFill>
              </a:rPr>
              <a:t>صفر و یک </a:t>
            </a:r>
            <a:r>
              <a:rPr lang="fa-IR" dirty="0" smtClean="0"/>
              <a:t>قرار می‌گیرند.</a:t>
            </a:r>
          </a:p>
          <a:p>
            <a:pPr algn="r" rtl="1">
              <a:lnSpc>
                <a:spcPct val="150000"/>
              </a:lnSpc>
            </a:pPr>
            <a:r>
              <a:rPr lang="fa-IR" dirty="0" smtClean="0"/>
              <a:t>3- برای </a:t>
            </a:r>
            <a:r>
              <a:rPr lang="fa-IR" dirty="0" smtClean="0">
                <a:solidFill>
                  <a:schemeClr val="accent6"/>
                </a:solidFill>
              </a:rPr>
              <a:t>مقایسه</a:t>
            </a:r>
            <a:r>
              <a:rPr lang="fa-IR" dirty="0" smtClean="0"/>
              <a:t> بین سطوح مختلف مواجهه می توان از این اندازه‌گیری استفاده کرد (بروز بیماری در سیگاری‌ها و غیرسیگاری‌ها)</a:t>
            </a:r>
          </a:p>
          <a:p>
            <a:pPr algn="r" rtl="1">
              <a:lnSpc>
                <a:spcPct val="150000"/>
              </a:lnSpc>
            </a:pPr>
            <a:r>
              <a:rPr lang="fa-IR" dirty="0" smtClean="0"/>
              <a:t>نقطه </a:t>
            </a:r>
            <a:r>
              <a:rPr lang="fa-IR" dirty="0" smtClean="0">
                <a:solidFill>
                  <a:schemeClr val="accent6"/>
                </a:solidFill>
              </a:rPr>
              <a:t>ضعف</a:t>
            </a:r>
            <a:r>
              <a:rPr lang="fa-IR" dirty="0" smtClean="0"/>
              <a:t> شیوع این است که از آن نمی توان برای بررسی </a:t>
            </a:r>
            <a:r>
              <a:rPr lang="fa-IR" dirty="0" smtClean="0">
                <a:solidFill>
                  <a:schemeClr val="accent6"/>
                </a:solidFill>
              </a:rPr>
              <a:t>اتیولوژی</a:t>
            </a:r>
            <a:r>
              <a:rPr lang="fa-IR" dirty="0" smtClean="0"/>
              <a:t> بیماری استفاده کرد زیرا علاوه‌بر </a:t>
            </a:r>
            <a:r>
              <a:rPr lang="fa-IR" dirty="0" smtClean="0">
                <a:solidFill>
                  <a:schemeClr val="accent6"/>
                </a:solidFill>
              </a:rPr>
              <a:t>شروع بیماری </a:t>
            </a:r>
            <a:r>
              <a:rPr lang="fa-IR" dirty="0" smtClean="0"/>
              <a:t>با </a:t>
            </a:r>
            <a:r>
              <a:rPr lang="fa-IR" dirty="0" smtClean="0">
                <a:solidFill>
                  <a:schemeClr val="accent6"/>
                </a:solidFill>
              </a:rPr>
              <a:t>طول دوره بیماری </a:t>
            </a:r>
            <a:r>
              <a:rPr lang="fa-IR" dirty="0" smtClean="0"/>
              <a:t>هم رابطه دارد.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8</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819565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ادامه</a:t>
            </a:r>
            <a:endParaRPr lang="en-US" dirty="0"/>
          </a:p>
        </p:txBody>
      </p:sp>
      <p:sp>
        <p:nvSpPr>
          <p:cNvPr id="3" name="Content Placeholder 2"/>
          <p:cNvSpPr>
            <a:spLocks noGrp="1"/>
          </p:cNvSpPr>
          <p:nvPr>
            <p:ph idx="1"/>
          </p:nvPr>
        </p:nvSpPr>
        <p:spPr>
          <a:xfrm>
            <a:off x="382137" y="2156346"/>
            <a:ext cx="10194878" cy="4517408"/>
          </a:xfrm>
        </p:spPr>
        <p:txBody>
          <a:bodyPr>
            <a:noAutofit/>
          </a:bodyPr>
          <a:lstStyle/>
          <a:p>
            <a:pPr algn="r" rtl="1">
              <a:lnSpc>
                <a:spcPct val="100000"/>
              </a:lnSpc>
            </a:pPr>
            <a:r>
              <a:rPr lang="fa-IR" sz="2800" b="1" dirty="0" smtClean="0">
                <a:solidFill>
                  <a:schemeClr val="accent6"/>
                </a:solidFill>
              </a:rPr>
              <a:t>شیوع پایین </a:t>
            </a:r>
            <a:r>
              <a:rPr lang="fa-IR" sz="2800" b="1" dirty="0" smtClean="0"/>
              <a:t>بیماری در یک گروه می‌تواند ناشی از دو مورد زیر باشد:</a:t>
            </a:r>
          </a:p>
          <a:p>
            <a:pPr algn="r" rtl="1">
              <a:lnSpc>
                <a:spcPct val="100000"/>
              </a:lnSpc>
            </a:pPr>
            <a:r>
              <a:rPr lang="fa-IR" sz="2800" b="1" dirty="0" smtClean="0"/>
              <a:t>1- </a:t>
            </a:r>
            <a:r>
              <a:rPr lang="fa-IR" sz="2800" b="1" dirty="0" smtClean="0">
                <a:solidFill>
                  <a:schemeClr val="accent6"/>
                </a:solidFill>
              </a:rPr>
              <a:t>وقوع نادر </a:t>
            </a:r>
            <a:r>
              <a:rPr lang="fa-IR" sz="2800" b="1" dirty="0" smtClean="0"/>
              <a:t>بیماری در آن گروه</a:t>
            </a:r>
          </a:p>
          <a:p>
            <a:pPr algn="r" rtl="1">
              <a:lnSpc>
                <a:spcPct val="100000"/>
              </a:lnSpc>
            </a:pPr>
            <a:r>
              <a:rPr lang="fa-IR" sz="2800" b="1" dirty="0" smtClean="0"/>
              <a:t>2- </a:t>
            </a:r>
            <a:r>
              <a:rPr lang="fa-IR" sz="2800" b="1" dirty="0" smtClean="0">
                <a:solidFill>
                  <a:schemeClr val="accent6"/>
                </a:solidFill>
              </a:rPr>
              <a:t>وقوع زیاد و کشنده </a:t>
            </a:r>
            <a:r>
              <a:rPr lang="fa-IR" sz="2800" b="1" dirty="0" smtClean="0"/>
              <a:t>بیماری یا بهبودی سریع</a:t>
            </a:r>
          </a:p>
          <a:p>
            <a:pPr algn="r" rtl="1">
              <a:lnSpc>
                <a:spcPct val="100000"/>
              </a:lnSpc>
            </a:pPr>
            <a:r>
              <a:rPr lang="fa-IR" sz="2800" b="1" dirty="0" smtClean="0"/>
              <a:t>موارد فوق بررسی نقش مواجهه را دچار مشکل می کند زیرا طول دوره بیماری تحت تاثیر عوامل متعددی از جمله نوع درمان بیماری است که ربطی به عامل علیتی بیماری ندارد.  </a:t>
            </a:r>
          </a:p>
          <a:p>
            <a:pPr algn="r" rtl="1">
              <a:lnSpc>
                <a:spcPct val="100000"/>
              </a:lnSpc>
            </a:pPr>
            <a:r>
              <a:rPr lang="fa-IR" sz="2400" b="1" dirty="0" smtClean="0"/>
              <a:t>مثال بیماری قلبی و کلسترول در ابتدا و انتهای یک دوره ده ساله پیگیری (در انتها شیوع بیماری در دو گروه با کلسترول کم و زیاد تفاوت ندارد که ناشی از مرگ موارد دارای کلسترول بالا و همچنین </a:t>
            </a:r>
            <a:r>
              <a:rPr lang="fa-IR" sz="2400" b="1" smtClean="0"/>
              <a:t>تعدیل کلسترول تو </a:t>
            </a:r>
            <a:r>
              <a:rPr lang="fa-IR" sz="2400" b="1" dirty="0" smtClean="0"/>
              <a:t>بیماران </a:t>
            </a:r>
            <a:r>
              <a:rPr lang="fa-IR" sz="2400" b="1" smtClean="0"/>
              <a:t>در اول </a:t>
            </a:r>
            <a:r>
              <a:rPr lang="fa-IR" sz="2400" b="1" dirty="0" smtClean="0"/>
              <a:t>مطالعه است). </a:t>
            </a:r>
            <a:endParaRPr lang="en-US" sz="2400" b="1" dirty="0"/>
          </a:p>
        </p:txBody>
      </p:sp>
      <p:sp>
        <p:nvSpPr>
          <p:cNvPr id="4" name="Slide Number Placeholder 3"/>
          <p:cNvSpPr>
            <a:spLocks noGrp="1"/>
          </p:cNvSpPr>
          <p:nvPr>
            <p:ph type="sldNum" sz="quarter" idx="12"/>
          </p:nvPr>
        </p:nvSpPr>
        <p:spPr/>
        <p:txBody>
          <a:bodyPr/>
          <a:lstStyle/>
          <a:p>
            <a:fld id="{6D22F896-40B5-4ADD-8801-0D06FADFA095}" type="slidenum">
              <a:rPr lang="en-US" smtClean="0">
                <a:solidFill>
                  <a:srgbClr val="FFFFFF">
                    <a:tint val="75000"/>
                  </a:srgbClr>
                </a:solidFill>
              </a:rPr>
              <a:pPr/>
              <a:t>9</a:t>
            </a:fld>
            <a:endParaRPr lang="en-US" dirty="0">
              <a:solidFill>
                <a:srgbClr val="FFFFFF">
                  <a:tint val="75000"/>
                </a:srgbClr>
              </a:solidFill>
            </a:endParaRPr>
          </a:p>
        </p:txBody>
      </p:sp>
      <p:sp>
        <p:nvSpPr>
          <p:cNvPr id="5" name="Footer Placeholder 4"/>
          <p:cNvSpPr>
            <a:spLocks noGrp="1"/>
          </p:cNvSpPr>
          <p:nvPr>
            <p:ph type="ftr" sz="quarter" idx="11"/>
          </p:nvPr>
        </p:nvSpPr>
        <p:spPr/>
        <p:txBody>
          <a:bodyPr/>
          <a:lstStyle/>
          <a:p>
            <a:r>
              <a:rPr lang="en-US" smtClean="0"/>
              <a:t>Shahroud University of Medical Sciences- Dept. of Epidemiology- Dr A.Khosravi</a:t>
            </a:r>
            <a:endParaRPr lang="en-US" dirty="0"/>
          </a:p>
        </p:txBody>
      </p:sp>
    </p:spTree>
    <p:extLst>
      <p:ext uri="{BB962C8B-B14F-4D97-AF65-F5344CB8AC3E}">
        <p14:creationId xmlns:p14="http://schemas.microsoft.com/office/powerpoint/2010/main" val="1332750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2.xml><?xml version="1.0" encoding="utf-8"?>
<a:theme xmlns:a="http://schemas.openxmlformats.org/drawingml/2006/main" name="1_Berlin">
  <a:themeElements>
    <a:clrScheme name="Custom 31">
      <a:dk1>
        <a:srgbClr val="FFFFFF"/>
      </a:dk1>
      <a:lt1>
        <a:srgbClr val="900000"/>
      </a:lt1>
      <a:dk2>
        <a:srgbClr val="111111"/>
      </a:dk2>
      <a:lt2>
        <a:srgbClr val="FFFFFF"/>
      </a:lt2>
      <a:accent1>
        <a:srgbClr val="0070C0"/>
      </a:accent1>
      <a:accent2>
        <a:srgbClr val="FFFFFF"/>
      </a:accent2>
      <a:accent3>
        <a:srgbClr val="FFFFFF"/>
      </a:accent3>
      <a:accent4>
        <a:srgbClr val="FFFFFF"/>
      </a:accent4>
      <a:accent5>
        <a:srgbClr val="FFFFFF"/>
      </a:accent5>
      <a:accent6>
        <a:srgbClr val="FF2323"/>
      </a:accent6>
      <a:hlink>
        <a:srgbClr val="CCCC00"/>
      </a:hlink>
      <a:folHlink>
        <a:srgbClr val="B2B2B2"/>
      </a:folHlink>
    </a:clrScheme>
    <a:fontScheme name="Custom 1">
      <a:majorFont>
        <a:latin typeface="Trebuchet MS"/>
        <a:ea typeface=""/>
        <a:cs typeface="B Titr"/>
      </a:majorFont>
      <a:minorFont>
        <a:latin typeface="Trebuchet MS"/>
        <a:ea typeface=""/>
        <a:cs typeface="B Nazani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0CBE056-4EF4-4D92-969E-947779DA7AAA}"/>
    </a:ext>
  </a:extLst>
</a:theme>
</file>

<file path=ppt/theme/theme3.xml><?xml version="1.0" encoding="utf-8"?>
<a:theme xmlns:a="http://schemas.openxmlformats.org/drawingml/2006/main" name="2_Berlin">
  <a:themeElements>
    <a:clrScheme name="Custom 31">
      <a:dk1>
        <a:srgbClr val="FFFFFF"/>
      </a:dk1>
      <a:lt1>
        <a:srgbClr val="900000"/>
      </a:lt1>
      <a:dk2>
        <a:srgbClr val="111111"/>
      </a:dk2>
      <a:lt2>
        <a:srgbClr val="FFFFFF"/>
      </a:lt2>
      <a:accent1>
        <a:srgbClr val="0070C0"/>
      </a:accent1>
      <a:accent2>
        <a:srgbClr val="FFFFFF"/>
      </a:accent2>
      <a:accent3>
        <a:srgbClr val="FFFFFF"/>
      </a:accent3>
      <a:accent4>
        <a:srgbClr val="FFFFFF"/>
      </a:accent4>
      <a:accent5>
        <a:srgbClr val="FFFFFF"/>
      </a:accent5>
      <a:accent6>
        <a:srgbClr val="FF2323"/>
      </a:accent6>
      <a:hlink>
        <a:srgbClr val="CCCC00"/>
      </a:hlink>
      <a:folHlink>
        <a:srgbClr val="B2B2B2"/>
      </a:folHlink>
    </a:clrScheme>
    <a:fontScheme name="Custom 1">
      <a:majorFont>
        <a:latin typeface="Trebuchet MS"/>
        <a:ea typeface=""/>
        <a:cs typeface="B Titr"/>
      </a:majorFont>
      <a:minorFont>
        <a:latin typeface="Trebuchet MS"/>
        <a:ea typeface=""/>
        <a:cs typeface="B Nazani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TC104033917[[fn=Berlin]]</Template>
  <TotalTime>1979</TotalTime>
  <Words>1145</Words>
  <Application>Microsoft Office PowerPoint</Application>
  <PresentationFormat>Custom</PresentationFormat>
  <Paragraphs>102</Paragraphs>
  <Slides>17</Slides>
  <Notes>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B Titr</vt:lpstr>
      <vt:lpstr>Times-Bold</vt:lpstr>
      <vt:lpstr>Calibri</vt:lpstr>
      <vt:lpstr>Trebuchet MS</vt:lpstr>
      <vt:lpstr>B Nazanin</vt:lpstr>
      <vt:lpstr>Berlin</vt:lpstr>
      <vt:lpstr>1_Berlin</vt:lpstr>
      <vt:lpstr>2_Berlin</vt:lpstr>
      <vt:lpstr>Measures of Disease Occurrence</vt:lpstr>
      <vt:lpstr>یادداشت</vt:lpstr>
      <vt:lpstr>introduction</vt:lpstr>
      <vt:lpstr>2.1 Prevalence and incidence</vt:lpstr>
      <vt:lpstr>The point prevalence of a disease</vt:lpstr>
      <vt:lpstr>The incidence proportion </vt:lpstr>
      <vt:lpstr>Figure 2.1 Schematic illustrating calculation of an incidence proportion and point prevalence. Six cases of disease in a population of, say, 100 individuals are represented. Lines represent the duration of disease.</vt:lpstr>
      <vt:lpstr>شیوع و بروز</vt:lpstr>
      <vt:lpstr>ادامه</vt:lpstr>
      <vt:lpstr>2.2 Disease rates</vt:lpstr>
      <vt:lpstr>بنابراین</vt:lpstr>
      <vt:lpstr>the (average) incidence rate of a disease over a specified time interval</vt:lpstr>
      <vt:lpstr>disease under study is chronic in the sense that there is no recovery, then</vt:lpstr>
      <vt:lpstr>2.2.1 The hazard function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Dr.khosravi</dc:creator>
  <cp:lastModifiedBy>khosravi</cp:lastModifiedBy>
  <cp:revision>250</cp:revision>
  <dcterms:created xsi:type="dcterms:W3CDTF">2013-07-15T20:24:27Z</dcterms:created>
  <dcterms:modified xsi:type="dcterms:W3CDTF">2025-11-07T11:13:53Z</dcterms:modified>
</cp:coreProperties>
</file>