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9" r:id="rId2"/>
  </p:sldMasterIdLst>
  <p:notesMasterIdLst>
    <p:notesMasterId r:id="rId10"/>
  </p:notesMasterIdLst>
  <p:sldIdLst>
    <p:sldId id="256" r:id="rId3"/>
    <p:sldId id="332" r:id="rId4"/>
    <p:sldId id="309" r:id="rId5"/>
    <p:sldId id="330" r:id="rId6"/>
    <p:sldId id="308" r:id="rId7"/>
    <p:sldId id="312" r:id="rId8"/>
    <p:sldId id="331" r:id="rId9"/>
  </p:sldIdLst>
  <p:sldSz cx="12192000" cy="6858000"/>
  <p:notesSz cx="6858000" cy="9144000"/>
  <p:embeddedFontLst>
    <p:embeddedFont>
      <p:font typeface="B Titr" pitchFamily="2" charset="-78"/>
      <p:bold r:id="rId11"/>
    </p:embeddedFon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B Nazanin" pitchFamily="2" charset="-78"/>
      <p:regular r:id="rId16"/>
      <p:bold r:id="rId17"/>
    </p:embeddedFont>
    <p:embeddedFont>
      <p:font typeface="Trebuchet MS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6501" autoAdjust="0"/>
  </p:normalViewPr>
  <p:slideViewPr>
    <p:cSldViewPr snapToGrid="0">
      <p:cViewPr>
        <p:scale>
          <a:sx n="70" d="100"/>
          <a:sy n="70" d="100"/>
        </p:scale>
        <p:origin x="-5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font" Target="fonts/font11.fntdata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09E311-1144-414D-92D0-994AE782B0AB}" type="datetimeFigureOut">
              <a:rPr lang="fa-IR" smtClean="0"/>
              <a:t>1447/05/17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2DCCE85-3129-4BF9-AFAD-90D1CC847D1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62644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CBAD-4D88-450A-9BC2-190F81198C78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C1515-8016-45DB-8C04-6DF99C63E688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F431-4353-47B4-BB5C-FF7DE2BB0EC3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3600"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CF7C-22DF-4707-B9AB-6FE61EC6C22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68CF-6427-4F95-A0D7-6AF8F60115A0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EFD59-945A-4543-A13F-49D72DC69ECB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E18F2-F759-4E65-BFB1-83A24B4A94A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48C01AB-5EEE-4D9F-A6D8-E82E85419795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9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6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51" y="2733709"/>
            <a:ext cx="8144135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51" y="4394085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CBAD-4D88-450A-9BC2-190F81198C78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7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7638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>
                <a:solidFill>
                  <a:schemeClr val="tx2"/>
                </a:solidFill>
              </a:defRPr>
            </a:lvl1pPr>
            <a:lvl2pPr algn="l" rtl="0">
              <a:defRPr>
                <a:solidFill>
                  <a:schemeClr val="tx2"/>
                </a:solidFill>
              </a:defRPr>
            </a:lvl2pPr>
            <a:lvl3pPr algn="l" rtl="0">
              <a:defRPr>
                <a:solidFill>
                  <a:schemeClr val="tx2"/>
                </a:solidFill>
              </a:defRPr>
            </a:lvl3pPr>
            <a:lvl4pPr algn="l" rtl="0">
              <a:defRPr>
                <a:solidFill>
                  <a:schemeClr val="tx2"/>
                </a:solidFill>
              </a:defRPr>
            </a:lvl4pPr>
            <a:lvl5pPr algn="l" rtl="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C4720-1949-41F6-BB8E-74B6B0D80AE7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C4720-1949-41F6-BB8E-74B6B0D80AE7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217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EB75-B3EB-40EF-8ED9-DEFF6D6F7013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86" y="286994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26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50" y="2336873"/>
            <a:ext cx="46983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5" y="2336873"/>
            <a:ext cx="47000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E23D-FA32-4476-AFDB-E96E61A79C0F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930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50" y="753275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60" y="2336919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5" y="3030054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5" y="3030054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C47F-F227-4FEB-B06E-4CAE30A33D26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499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4E4D-9C85-440D-8358-5C930D0A3C6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324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A1E-2EAF-48FC-9C5B-ED7022299F84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277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80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51" y="2336878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4D11-CFE3-46EE-BA31-67892954311D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12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54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64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9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0898-C7B6-4B08-A847-25DDD8EF6828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095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4711662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5" y="609643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9" y="5169629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C1515-8016-45DB-8C04-6DF99C63E688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86" y="471135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787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61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F431-4353-47B4-BB5C-FF7DE2BB0EC3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86" y="47116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65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44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4000">
                <a:solidFill>
                  <a:schemeClr val="tx2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61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86" y="470997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83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EB75-B3EB-40EF-8ED9-DEFF6D6F7013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9" y="4711661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50" y="5300195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CF7C-22DF-4707-B9AB-6FE61EC6C224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86" y="470997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8710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51" y="3022719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719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8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86" y="3022719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68CF-6427-4F95-A0D7-6AF8F60115A0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4875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49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49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49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48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709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708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EFD59-945A-4543-A13F-49D72DC69EC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092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E18F2-F759-4E65-BFB1-83A24B4A94A4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165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440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32" y="5372448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3" y="609597"/>
            <a:ext cx="1073803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643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233"/>
            <a:ext cx="2743200" cy="365125"/>
          </a:xfrm>
        </p:spPr>
        <p:txBody>
          <a:bodyPr/>
          <a:lstStyle/>
          <a:p>
            <a:fld id="{448C01AB-5EEE-4D9F-A6D8-E82E85419795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4" y="5936234"/>
            <a:ext cx="6126805" cy="365125"/>
          </a:xfrm>
        </p:spPr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81" y="5398679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04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E23D-FA32-4476-AFDB-E96E61A79C0F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C47F-F227-4FEB-B06E-4CAE30A33D26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4E4D-9C85-440D-8358-5C930D0A3C6B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DA1E-2EAF-48FC-9C5B-ED7022299F84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4D11-CFE3-46EE-BA31-67892954311D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0898-C7B6-4B08-A847-25DDD8EF6828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744-F7A1-46E8-8188-A9E71081FB7B}" type="datetime1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4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4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23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744-F7A1-46E8-8188-A9E71081FB7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11/7/2025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3" y="5936234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86" y="753273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99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Times-Bold"/>
              </a:rPr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203405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220000"/>
              </a:lnSpc>
            </a:pPr>
            <a:r>
              <a:rPr lang="en-US" sz="2800" dirty="0" smtClean="0"/>
              <a:t>Chapter 1</a:t>
            </a:r>
          </a:p>
          <a:p>
            <a:pPr algn="l">
              <a:lnSpc>
                <a:spcPct val="220000"/>
              </a:lnSpc>
            </a:pPr>
            <a:r>
              <a:rPr lang="en-US" sz="2800" dirty="0" smtClean="0"/>
              <a:t>By</a:t>
            </a:r>
            <a:r>
              <a:rPr lang="en-US" sz="2800" dirty="0"/>
              <a:t>: </a:t>
            </a:r>
            <a:r>
              <a:rPr lang="en-US" sz="2800" dirty="0" err="1"/>
              <a:t>Dr</a:t>
            </a:r>
            <a:r>
              <a:rPr lang="en-US" sz="2800" dirty="0"/>
              <a:t> </a:t>
            </a:r>
            <a:r>
              <a:rPr lang="en-US" sz="2800" dirty="0" err="1" smtClean="0"/>
              <a:t>A.Khosravi</a:t>
            </a:r>
            <a:r>
              <a:rPr lang="en-US" sz="2800" dirty="0" smtClean="0"/>
              <a:t>, Epidemiologist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5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یادداشت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524488" cy="3982040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/>
              <a:t>محتوای اسلایدها براساس متن کتاب روشهای آماری در اپیدمیولوژی- جول- برای تدریس دانشجویان ارشد اپیدمیولوژی دانشگاه علوم پزشکی شاهرود تهیه شده و استفاده از آن برای عموم دانشجویان و همکاران بلامانع است.</a:t>
            </a:r>
          </a:p>
          <a:p>
            <a:pPr algn="r" rtl="1"/>
            <a:r>
              <a:rPr lang="fa-IR" dirty="0" smtClean="0"/>
              <a:t>لطفا در صورت نیاز به ویرایش و اصلاح از طریق ایمیل اطلاع رسانی شود.</a:t>
            </a:r>
          </a:p>
          <a:p>
            <a:pPr algn="r" rtl="1"/>
            <a:r>
              <a:rPr lang="fa-IR" dirty="0" smtClean="0"/>
              <a:t>باتشکر – دکتراحمد خسروی- دانشگاه علوم پزشکی شاهرود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43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155998" cy="4336883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sz="3200" b="1" dirty="0" smtClean="0"/>
              <a:t>هدف: بررسی روش‌های جمع‌آوری و آنالیز داده‌های مرتبط با بیماری و عوامل خطر در جمعیت.</a:t>
            </a:r>
          </a:p>
          <a:p>
            <a:pPr algn="r" rtl="1">
              <a:lnSpc>
                <a:spcPct val="150000"/>
              </a:lnSpc>
            </a:pPr>
            <a:r>
              <a:rPr lang="fa-IR" sz="3200" b="1" dirty="0" smtClean="0"/>
              <a:t>چرا و چگونه تفاوت‌های فردی می‌تواند بیانگر نحوه توزیع بیماری در جمعیت باشد.</a:t>
            </a:r>
          </a:p>
          <a:p>
            <a:pPr algn="r" rtl="1">
              <a:lnSpc>
                <a:spcPct val="150000"/>
              </a:lnSpc>
            </a:pPr>
            <a:endParaRPr lang="fa-IR" sz="3200" b="1" dirty="0" smtClean="0"/>
          </a:p>
          <a:p>
            <a:pPr algn="r" rtl="1">
              <a:lnSpc>
                <a:spcPct val="150000"/>
              </a:lnSpc>
            </a:pP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13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خصوصیات فردی </a:t>
            </a:r>
            <a:r>
              <a:rPr lang="fa-IR" dirty="0" smtClean="0"/>
              <a:t>شامل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9896691" cy="3941097"/>
          </a:xfrm>
        </p:spPr>
        <p:txBody>
          <a:bodyPr/>
          <a:lstStyle/>
          <a:p>
            <a:pPr algn="r" rtl="1"/>
            <a:r>
              <a:rPr lang="fa-IR" dirty="0" smtClean="0"/>
              <a:t>خصوصیات </a:t>
            </a:r>
            <a:r>
              <a:rPr lang="fa-IR" dirty="0"/>
              <a:t>پایه </a:t>
            </a:r>
            <a:r>
              <a:rPr lang="en-US" sz="3200" dirty="0" smtClean="0"/>
              <a:t>(basic measures)</a:t>
            </a:r>
            <a:r>
              <a:rPr lang="fa-IR" dirty="0" smtClean="0"/>
              <a:t> مثل </a:t>
            </a:r>
            <a:r>
              <a:rPr lang="fa-IR" dirty="0"/>
              <a:t>سن و </a:t>
            </a:r>
            <a:r>
              <a:rPr lang="fa-IR" dirty="0" smtClean="0"/>
              <a:t>جنس</a:t>
            </a:r>
          </a:p>
          <a:p>
            <a:pPr algn="r" rtl="1"/>
            <a:r>
              <a:rPr lang="fa-IR" dirty="0" smtClean="0"/>
              <a:t>عوامل خطر ویژه مثل سیگار و مصرف الکل</a:t>
            </a:r>
          </a:p>
          <a:p>
            <a:pPr algn="r" rtl="1"/>
            <a:r>
              <a:rPr lang="fa-IR" dirty="0" smtClean="0"/>
              <a:t>توصیف کننده‌های رفتاری مثل تحصیلات و وضعیت اقتصادی-اجتماعی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جعبه سیاهی </a:t>
            </a:r>
            <a:r>
              <a:rPr lang="fa-IR" dirty="0" smtClean="0"/>
              <a:t>که ورودی آن </a:t>
            </a:r>
            <a:r>
              <a:rPr lang="fa-IR" dirty="0" smtClean="0">
                <a:solidFill>
                  <a:srgbClr val="FF0000"/>
                </a:solidFill>
              </a:rPr>
              <a:t>عوامل خطر </a:t>
            </a:r>
            <a:r>
              <a:rPr lang="fa-IR" dirty="0" smtClean="0"/>
              <a:t>و خروجی آن </a:t>
            </a:r>
            <a:r>
              <a:rPr lang="fa-IR" dirty="0" smtClean="0">
                <a:solidFill>
                  <a:srgbClr val="FF0000"/>
                </a:solidFill>
              </a:rPr>
              <a:t>بیماری</a:t>
            </a:r>
            <a:r>
              <a:rPr lang="fa-IR" dirty="0" smtClean="0"/>
              <a:t> است.</a:t>
            </a:r>
            <a:endParaRPr lang="fa-IR" dirty="0"/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47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1.1 Disease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33148"/>
            <a:ext cx="9613861" cy="179965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smtClean="0"/>
              <a:t>The evolution of </a:t>
            </a:r>
            <a:r>
              <a:rPr lang="en-US" sz="3200" dirty="0"/>
              <a:t>a disease in an </a:t>
            </a:r>
            <a:r>
              <a:rPr lang="en-US" sz="3200" dirty="0" smtClean="0"/>
              <a:t>individual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/>
              <a:t>Latent period (induction and promotion)</a:t>
            </a:r>
          </a:p>
          <a:p>
            <a:pPr algn="just"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68" y="4192114"/>
            <a:ext cx="11653897" cy="2399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58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Epidemiological study of this disease process focuses on the following questions: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3" y="2336872"/>
            <a:ext cx="10551784" cy="417311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1-Which </a:t>
            </a:r>
            <a:r>
              <a:rPr lang="en-US" dirty="0"/>
              <a:t>factors are associated with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0070C0"/>
                </a:solidFill>
              </a:rPr>
              <a:t>induction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promotion</a:t>
            </a:r>
            <a:r>
              <a:rPr lang="en-US" dirty="0"/>
              <a:t>, and </a:t>
            </a:r>
            <a:r>
              <a:rPr lang="en-US" dirty="0">
                <a:solidFill>
                  <a:srgbClr val="0070C0"/>
                </a:solidFill>
              </a:rPr>
              <a:t>expression</a:t>
            </a:r>
            <a:r>
              <a:rPr lang="en-US" dirty="0"/>
              <a:t> of </a:t>
            </a:r>
            <a:r>
              <a:rPr lang="en-US" dirty="0" smtClean="0"/>
              <a:t>a disease</a:t>
            </a:r>
            <a:r>
              <a:rPr lang="en-US" dirty="0"/>
              <a:t>?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These </a:t>
            </a:r>
            <a:r>
              <a:rPr lang="en-US" dirty="0">
                <a:solidFill>
                  <a:srgbClr val="0070C0"/>
                </a:solidFill>
              </a:rPr>
              <a:t>risk factors </a:t>
            </a:r>
            <a:r>
              <a:rPr lang="en-US" dirty="0"/>
              <a:t>are also known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00"/>
                </a:solidFill>
              </a:rPr>
              <a:t>explanatory</a:t>
            </a:r>
            <a:r>
              <a:rPr lang="en-US" dirty="0" smtClean="0"/>
              <a:t> </a:t>
            </a:r>
            <a:r>
              <a:rPr lang="en-US" dirty="0"/>
              <a:t>variables, </a:t>
            </a:r>
            <a:r>
              <a:rPr lang="en-US" dirty="0">
                <a:solidFill>
                  <a:srgbClr val="FF0000"/>
                </a:solidFill>
              </a:rPr>
              <a:t>predictors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covariates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independent</a:t>
            </a:r>
            <a:r>
              <a:rPr lang="en-US" dirty="0"/>
              <a:t> variables, and </a:t>
            </a:r>
            <a:r>
              <a:rPr lang="en-US" dirty="0">
                <a:solidFill>
                  <a:srgbClr val="FF0000"/>
                </a:solidFill>
              </a:rPr>
              <a:t>exposure</a:t>
            </a:r>
            <a:r>
              <a:rPr lang="en-US" dirty="0"/>
              <a:t>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50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certain </a:t>
            </a:r>
            <a:r>
              <a:rPr lang="en-US" dirty="0"/>
              <a:t>factors </a:t>
            </a:r>
            <a:r>
              <a:rPr lang="en-US" dirty="0" smtClean="0"/>
              <a:t>associated </a:t>
            </a:r>
            <a:r>
              <a:rPr lang="en-US" dirty="0"/>
              <a:t>with </a:t>
            </a:r>
            <a:r>
              <a:rPr lang="en-US" dirty="0" smtClean="0"/>
              <a:t>the duration </a:t>
            </a:r>
            <a:r>
              <a:rPr lang="en-US" dirty="0"/>
              <a:t>of the induction, promotion, and expression periods?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210589" cy="415946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CHD: </a:t>
            </a:r>
            <a:r>
              <a:rPr lang="en-US" dirty="0" smtClean="0">
                <a:solidFill>
                  <a:srgbClr val="0070C0"/>
                </a:solidFill>
              </a:rPr>
              <a:t>dietary </a:t>
            </a:r>
            <a:r>
              <a:rPr lang="en-US" dirty="0">
                <a:solidFill>
                  <a:srgbClr val="0070C0"/>
                </a:solidFill>
              </a:rPr>
              <a:t>factors </a:t>
            </a:r>
            <a:r>
              <a:rPr lang="en-US" dirty="0"/>
              <a:t>may </a:t>
            </a:r>
            <a:r>
              <a:rPr lang="en-US" dirty="0" smtClean="0"/>
              <a:t>be associated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induction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high blood pressure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promotion</a:t>
            </a:r>
            <a:r>
              <a:rPr lang="en-US" dirty="0"/>
              <a:t>, and </a:t>
            </a:r>
            <a:r>
              <a:rPr lang="en-US" dirty="0">
                <a:solidFill>
                  <a:schemeClr val="accent1"/>
                </a:solidFill>
              </a:rPr>
              <a:t>age and sex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expression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Medical treatments </a:t>
            </a:r>
            <a:r>
              <a:rPr lang="en-US" dirty="0"/>
              <a:t>often lengthen the duration of </a:t>
            </a:r>
            <a:r>
              <a:rPr lang="en-US" dirty="0" smtClean="0"/>
              <a:t>the expression </a:t>
            </a:r>
            <a:r>
              <a:rPr lang="en-US" dirty="0"/>
              <a:t>of a chronic disease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9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Berlin">
  <a:themeElements>
    <a:clrScheme name="Custom 31">
      <a:dk1>
        <a:srgbClr val="FFFFFF"/>
      </a:dk1>
      <a:lt1>
        <a:srgbClr val="900000"/>
      </a:lt1>
      <a:dk2>
        <a:srgbClr val="111111"/>
      </a:dk2>
      <a:lt2>
        <a:srgbClr val="FFFFFF"/>
      </a:lt2>
      <a:accent1>
        <a:srgbClr val="0070C0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2323"/>
      </a:accent6>
      <a:hlink>
        <a:srgbClr val="CCCC00"/>
      </a:hlink>
      <a:folHlink>
        <a:srgbClr val="B2B2B2"/>
      </a:folHlink>
    </a:clrScheme>
    <a:fontScheme name="Custom 1">
      <a:majorFont>
        <a:latin typeface="Trebuchet MS"/>
        <a:ea typeface=""/>
        <a:cs typeface="B Titr"/>
      </a:majorFont>
      <a:minorFont>
        <a:latin typeface="Trebuchet MS"/>
        <a:ea typeface=""/>
        <a:cs typeface="B Nazani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1563</TotalTime>
  <Words>267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 Titr</vt:lpstr>
      <vt:lpstr>Calibri</vt:lpstr>
      <vt:lpstr>Times-Bold</vt:lpstr>
      <vt:lpstr>B Nazanin</vt:lpstr>
      <vt:lpstr>Trebuchet MS</vt:lpstr>
      <vt:lpstr>Berlin</vt:lpstr>
      <vt:lpstr>1_Berlin</vt:lpstr>
      <vt:lpstr>Introduction</vt:lpstr>
      <vt:lpstr>یادداشت</vt:lpstr>
      <vt:lpstr>introduction</vt:lpstr>
      <vt:lpstr>خصوصیات فردی شامل</vt:lpstr>
      <vt:lpstr>1.1 Disease processes</vt:lpstr>
      <vt:lpstr>Epidemiological study of this disease process focuses on the following questions:</vt:lpstr>
      <vt:lpstr>Are certain factors associated with the duration of the induction, promotion, and expression periods?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Dr.khosravi</dc:creator>
  <cp:lastModifiedBy>khosravi</cp:lastModifiedBy>
  <cp:revision>212</cp:revision>
  <dcterms:created xsi:type="dcterms:W3CDTF">2013-07-15T20:24:27Z</dcterms:created>
  <dcterms:modified xsi:type="dcterms:W3CDTF">2025-11-07T11:03:44Z</dcterms:modified>
</cp:coreProperties>
</file>