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 id="2147483669" r:id="rId2"/>
  </p:sldMasterIdLst>
  <p:notesMasterIdLst>
    <p:notesMasterId r:id="rId37"/>
  </p:notesMasterIdLst>
  <p:handoutMasterIdLst>
    <p:handoutMasterId r:id="rId38"/>
  </p:handoutMasterIdLst>
  <p:sldIdLst>
    <p:sldId id="256" r:id="rId3"/>
    <p:sldId id="289" r:id="rId4"/>
    <p:sldId id="259" r:id="rId5"/>
    <p:sldId id="257" r:id="rId6"/>
    <p:sldId id="258" r:id="rId7"/>
    <p:sldId id="260" r:id="rId8"/>
    <p:sldId id="261" r:id="rId9"/>
    <p:sldId id="262" r:id="rId10"/>
    <p:sldId id="265" r:id="rId11"/>
    <p:sldId id="263" r:id="rId12"/>
    <p:sldId id="264" r:id="rId13"/>
    <p:sldId id="266" r:id="rId14"/>
    <p:sldId id="267" r:id="rId15"/>
    <p:sldId id="268" r:id="rId16"/>
    <p:sldId id="269" r:id="rId17"/>
    <p:sldId id="270" r:id="rId18"/>
    <p:sldId id="271" r:id="rId19"/>
    <p:sldId id="272" r:id="rId20"/>
    <p:sldId id="273" r:id="rId21"/>
    <p:sldId id="274" r:id="rId22"/>
    <p:sldId id="275" r:id="rId23"/>
    <p:sldId id="276" r:id="rId24"/>
    <p:sldId id="277" r:id="rId25"/>
    <p:sldId id="278" r:id="rId26"/>
    <p:sldId id="279" r:id="rId27"/>
    <p:sldId id="280" r:id="rId28"/>
    <p:sldId id="281" r:id="rId29"/>
    <p:sldId id="282" r:id="rId30"/>
    <p:sldId id="283" r:id="rId31"/>
    <p:sldId id="284" r:id="rId32"/>
    <p:sldId id="285" r:id="rId33"/>
    <p:sldId id="286" r:id="rId34"/>
    <p:sldId id="287" r:id="rId35"/>
    <p:sldId id="288" r:id="rId3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1DE164D3-A116-40AB-AF02-D6C8DB5921BB}">
          <p14:sldIdLst>
            <p14:sldId id="256"/>
            <p14:sldId id="289"/>
            <p14:sldId id="259"/>
            <p14:sldId id="257"/>
            <p14:sldId id="258"/>
            <p14:sldId id="260"/>
            <p14:sldId id="261"/>
            <p14:sldId id="262"/>
            <p14:sldId id="265"/>
            <p14:sldId id="263"/>
            <p14:sldId id="264"/>
            <p14:sldId id="266"/>
            <p14:sldId id="267"/>
            <p14:sldId id="268"/>
            <p14:sldId id="269"/>
            <p14:sldId id="270"/>
            <p14:sldId id="271"/>
            <p14:sldId id="272"/>
            <p14:sldId id="273"/>
            <p14:sldId id="274"/>
            <p14:sldId id="275"/>
            <p14:sldId id="276"/>
            <p14:sldId id="277"/>
            <p14:sldId id="278"/>
            <p14:sldId id="279"/>
            <p14:sldId id="280"/>
            <p14:sldId id="281"/>
            <p14:sldId id="282"/>
            <p14:sldId id="283"/>
            <p14:sldId id="284"/>
            <p14:sldId id="285"/>
            <p14:sldId id="286"/>
            <p14:sldId id="287"/>
            <p14:sldId id="288"/>
          </p14:sldIdLst>
        </p14:section>
        <p14:section name="Untitled Section" id="{E5AAA3B0-668C-411E-9517-74A521DE9E18}">
          <p14:sldIdLst/>
        </p14:section>
      </p14:sectionLst>
    </p:ex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9853" autoAdjust="0"/>
    <p:restoredTop sz="88099" autoAdjust="0"/>
  </p:normalViewPr>
  <p:slideViewPr>
    <p:cSldViewPr snapToGrid="0">
      <p:cViewPr>
        <p:scale>
          <a:sx n="66" d="100"/>
          <a:sy n="66" d="100"/>
        </p:scale>
        <p:origin x="-702" y="-66"/>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presProps" Target="presProps.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tableStyles" Target="tableStyles.xml"/><Relationship Id="rId7" Type="http://schemas.openxmlformats.org/officeDocument/2006/relationships/slide" Target="slides/slide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notesMaster" Target="notesMasters/notesMaster1.xml"/><Relationship Id="rId40" Type="http://schemas.openxmlformats.org/officeDocument/2006/relationships/viewProps" Target="view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8" Type="http://schemas.openxmlformats.org/officeDocument/2006/relationships/slide" Target="slides/slide6.xml"/><Relationship Id="rId3" Type="http://schemas.openxmlformats.org/officeDocument/2006/relationships/slide" Target="slides/slide1.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F133245F-61B9-4AC7-A09E-32E668E60F72}" type="datetimeFigureOut">
              <a:rPr lang="en-US" smtClean="0"/>
              <a:t>11/7/2025</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2B5C8169-B1DD-4D0F-8791-83932FB8218A}" type="slidenum">
              <a:rPr lang="en-US" smtClean="0"/>
              <a:t>‹#›</a:t>
            </a:fld>
            <a:endParaRPr lang="en-US"/>
          </a:p>
        </p:txBody>
      </p:sp>
    </p:spTree>
    <p:extLst>
      <p:ext uri="{BB962C8B-B14F-4D97-AF65-F5344CB8AC3E}">
        <p14:creationId xmlns:p14="http://schemas.microsoft.com/office/powerpoint/2010/main" val="4178842910"/>
      </p:ext>
    </p:extLst>
  </p:cSld>
  <p:clrMap bg1="lt1" tx1="dk1" bg2="lt2" tx2="dk2" accent1="accent1" accent2="accent2" accent3="accent3" accent4="accent4" accent5="accent5" accent6="accent6" hlink="hlink" folHlink="folHlink"/>
  <p:hf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3886200" y="0"/>
            <a:ext cx="2971800" cy="457200"/>
          </a:xfrm>
          <a:prstGeom prst="rect">
            <a:avLst/>
          </a:prstGeom>
        </p:spPr>
        <p:txBody>
          <a:bodyPr vert="horz" lIns="91440" tIns="45720" rIns="91440" bIns="45720" rtlCol="1"/>
          <a:lstStyle>
            <a:lvl1pPr algn="r">
              <a:defRPr sz="1200"/>
            </a:lvl1pPr>
          </a:lstStyle>
          <a:p>
            <a:endParaRPr lang="fa-IR"/>
          </a:p>
        </p:txBody>
      </p:sp>
      <p:sp>
        <p:nvSpPr>
          <p:cNvPr id="3" name="Date Placeholder 2"/>
          <p:cNvSpPr>
            <a:spLocks noGrp="1"/>
          </p:cNvSpPr>
          <p:nvPr>
            <p:ph type="dt" idx="1"/>
          </p:nvPr>
        </p:nvSpPr>
        <p:spPr>
          <a:xfrm>
            <a:off x="1588" y="0"/>
            <a:ext cx="2971800" cy="457200"/>
          </a:xfrm>
          <a:prstGeom prst="rect">
            <a:avLst/>
          </a:prstGeom>
        </p:spPr>
        <p:txBody>
          <a:bodyPr vert="horz" lIns="91440" tIns="45720" rIns="91440" bIns="45720" rtlCol="1"/>
          <a:lstStyle>
            <a:lvl1pPr algn="l">
              <a:defRPr sz="1200"/>
            </a:lvl1pPr>
          </a:lstStyle>
          <a:p>
            <a:fld id="{C509E311-1144-414D-92D0-994AE782B0AB}" type="datetimeFigureOut">
              <a:rPr lang="fa-IR" smtClean="0"/>
              <a:t>1447/05/17</a:t>
            </a:fld>
            <a:endParaRPr lang="fa-IR"/>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1" anchor="ctr"/>
          <a:lstStyle/>
          <a:p>
            <a:endParaRPr lang="fa-IR"/>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1"/>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6" name="Footer Placeholder 5"/>
          <p:cNvSpPr>
            <a:spLocks noGrp="1"/>
          </p:cNvSpPr>
          <p:nvPr>
            <p:ph type="ftr" sz="quarter" idx="4"/>
          </p:nvPr>
        </p:nvSpPr>
        <p:spPr>
          <a:xfrm>
            <a:off x="3886200" y="8685213"/>
            <a:ext cx="2971800" cy="457200"/>
          </a:xfrm>
          <a:prstGeom prst="rect">
            <a:avLst/>
          </a:prstGeom>
        </p:spPr>
        <p:txBody>
          <a:bodyPr vert="horz" lIns="91440" tIns="45720" rIns="91440" bIns="45720" rtlCol="1" anchor="b"/>
          <a:lstStyle>
            <a:lvl1pPr algn="r">
              <a:defRPr sz="1200"/>
            </a:lvl1pPr>
          </a:lstStyle>
          <a:p>
            <a:endParaRPr lang="fa-IR"/>
          </a:p>
        </p:txBody>
      </p:sp>
      <p:sp>
        <p:nvSpPr>
          <p:cNvPr id="7" name="Slide Number Placeholder 6"/>
          <p:cNvSpPr>
            <a:spLocks noGrp="1"/>
          </p:cNvSpPr>
          <p:nvPr>
            <p:ph type="sldNum" sz="quarter" idx="5"/>
          </p:nvPr>
        </p:nvSpPr>
        <p:spPr>
          <a:xfrm>
            <a:off x="1588" y="8685213"/>
            <a:ext cx="2971800" cy="457200"/>
          </a:xfrm>
          <a:prstGeom prst="rect">
            <a:avLst/>
          </a:prstGeom>
        </p:spPr>
        <p:txBody>
          <a:bodyPr vert="horz" lIns="91440" tIns="45720" rIns="91440" bIns="45720" rtlCol="1" anchor="b"/>
          <a:lstStyle>
            <a:lvl1pPr algn="l">
              <a:defRPr sz="1200"/>
            </a:lvl1pPr>
          </a:lstStyle>
          <a:p>
            <a:fld id="{62DCCE85-3129-4BF9-AFAD-90D1CC847D18}" type="slidenum">
              <a:rPr lang="fa-IR" smtClean="0"/>
              <a:t>‹#›</a:t>
            </a:fld>
            <a:endParaRPr lang="fa-IR"/>
          </a:p>
        </p:txBody>
      </p:sp>
    </p:spTree>
    <p:extLst>
      <p:ext uri="{BB962C8B-B14F-4D97-AF65-F5344CB8AC3E}">
        <p14:creationId xmlns:p14="http://schemas.microsoft.com/office/powerpoint/2010/main" val="2462644295"/>
      </p:ext>
    </p:extLst>
  </p:cSld>
  <p:clrMap bg1="lt1" tx1="dk1" bg2="lt2" tx2="dk2" accent1="accent1" accent2="accent2" accent3="accent3" accent4="accent4" accent5="accent5" accent6="accent6" hlink="hlink" folHlink="folHlink"/>
  <p:hf dt="0"/>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Header Placeholder 3"/>
          <p:cNvSpPr>
            <a:spLocks noGrp="1"/>
          </p:cNvSpPr>
          <p:nvPr>
            <p:ph type="hdr" sz="quarter" idx="10"/>
          </p:nvPr>
        </p:nvSpPr>
        <p:spPr/>
        <p:txBody>
          <a:bodyPr/>
          <a:lstStyle/>
          <a:p>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62DCCE85-3129-4BF9-AFAD-90D1CC847D18}" type="slidenum">
              <a:rPr lang="fa-IR" smtClean="0"/>
              <a:t>5</a:t>
            </a:fld>
            <a:endParaRPr lang="fa-IR"/>
          </a:p>
        </p:txBody>
      </p:sp>
    </p:spTree>
    <p:extLst>
      <p:ext uri="{BB962C8B-B14F-4D97-AF65-F5344CB8AC3E}">
        <p14:creationId xmlns:p14="http://schemas.microsoft.com/office/powerpoint/2010/main" val="3133262343"/>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 y="4242851"/>
            <a:ext cx="8968084" cy="275942"/>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111719" y="4243845"/>
            <a:ext cx="3077108" cy="276940"/>
          </a:xfrm>
          <a:prstGeom prst="rect">
            <a:avLst/>
          </a:prstGeom>
        </p:spPr>
      </p:pic>
      <p:sp>
        <p:nvSpPr>
          <p:cNvPr id="9" name="Rectangle 8"/>
          <p:cNvSpPr/>
          <p:nvPr/>
        </p:nvSpPr>
        <p:spPr>
          <a:xfrm>
            <a:off x="0" y="2590078"/>
            <a:ext cx="8968085" cy="1660332"/>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9111716" y="2590078"/>
            <a:ext cx="3077109" cy="166033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Subtitle 2"/>
          <p:cNvSpPr>
            <a:spLocks noGrp="1"/>
          </p:cNvSpPr>
          <p:nvPr>
            <p:ph type="subTitle" idx="1"/>
          </p:nvPr>
        </p:nvSpPr>
        <p:spPr>
          <a:xfrm>
            <a:off x="680345" y="4394075"/>
            <a:ext cx="8144135" cy="1117687"/>
          </a:xfrm>
        </p:spPr>
        <p:txBody>
          <a:bodyPr>
            <a:normAutofit/>
          </a:bodyPr>
          <a:lstStyle>
            <a:lvl1pPr marL="0" indent="0" algn="r">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11" name="Title 10"/>
          <p:cNvSpPr>
            <a:spLocks noGrp="1"/>
          </p:cNvSpPr>
          <p:nvPr>
            <p:ph type="title"/>
          </p:nvPr>
        </p:nvSpPr>
        <p:spPr/>
        <p:txBody>
          <a:bodyPr/>
          <a:lstStyle/>
          <a:p>
            <a:r>
              <a:rPr lang="en-US" smtClean="0"/>
              <a:t>Click to edit Master title style</a:t>
            </a:r>
            <a:endParaRPr lang="en-US"/>
          </a:p>
        </p:txBody>
      </p:sp>
      <p:sp>
        <p:nvSpPr>
          <p:cNvPr id="13" name="Footer Placeholder 12"/>
          <p:cNvSpPr>
            <a:spLocks noGrp="1"/>
          </p:cNvSpPr>
          <p:nvPr>
            <p:ph type="ftr" sz="quarter" idx="11"/>
          </p:nvPr>
        </p:nvSpPr>
        <p:spPr>
          <a:xfrm>
            <a:off x="854494" y="275653"/>
            <a:ext cx="9261963" cy="365125"/>
          </a:xfrm>
          <a:prstGeom prst="rect">
            <a:avLst/>
          </a:prstGeom>
        </p:spPr>
        <p:txBody>
          <a:bodyPr/>
          <a:lstStyle>
            <a:lvl1pPr>
              <a:defRPr sz="1400"/>
            </a:lvl1pPr>
          </a:lstStyle>
          <a:p>
            <a:r>
              <a:rPr lang="en-US" sz="1800" dirty="0" smtClean="0"/>
              <a:t>Clinical Epidemiology- The Essentia</a:t>
            </a:r>
            <a:r>
              <a:rPr lang="en-US" dirty="0" smtClean="0"/>
              <a:t>l                    By: </a:t>
            </a:r>
            <a:r>
              <a:rPr lang="en-US" dirty="0" err="1" smtClean="0"/>
              <a:t>Dr</a:t>
            </a:r>
            <a:r>
              <a:rPr lang="en-US" dirty="0" smtClean="0"/>
              <a:t> </a:t>
            </a:r>
            <a:r>
              <a:rPr lang="en-US" dirty="0" err="1" smtClean="0"/>
              <a:t>A.Khosravi</a:t>
            </a:r>
            <a:r>
              <a:rPr lang="en-US" dirty="0" smtClean="0"/>
              <a:t>, Epidemiologist</a:t>
            </a:r>
            <a:endParaRPr lang="en-US" dirty="0"/>
          </a:p>
        </p:txBody>
      </p:sp>
      <p:sp>
        <p:nvSpPr>
          <p:cNvPr id="14" name="Slide Number Placeholder 13"/>
          <p:cNvSpPr>
            <a:spLocks noGrp="1"/>
          </p:cNvSpPr>
          <p:nvPr>
            <p:ph type="sldNum" sz="quarter" idx="12"/>
          </p:nvPr>
        </p:nvSpPr>
        <p:spPr/>
        <p:txBody>
          <a:bodyPr/>
          <a:lstStyle/>
          <a:p>
            <a:fld id="{6D22F896-40B5-4ADD-8801-0D06FADFA095}" type="slidenum">
              <a:rPr lang="en-US" smtClean="0"/>
              <a:pPr/>
              <a:t>‹#›</a:t>
            </a:fld>
            <a:endParaRPr lang="en-US" dirty="0"/>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 y="5928628"/>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8" y="5929622"/>
            <a:ext cx="1602997" cy="144270"/>
          </a:xfrm>
          <a:prstGeom prst="rect">
            <a:avLst/>
          </a:prstGeom>
        </p:spPr>
      </p:pic>
      <p:sp>
        <p:nvSpPr>
          <p:cNvPr id="10" name="Rectangle 9"/>
          <p:cNvSpPr/>
          <p:nvPr/>
        </p:nvSpPr>
        <p:spPr>
          <a:xfrm>
            <a:off x="3"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8"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5" y="4711652"/>
            <a:ext cx="9613859" cy="453051"/>
          </a:xfrm>
        </p:spPr>
        <p:txBody>
          <a:bodyPr anchor="b">
            <a:normAutofit/>
          </a:bodyPr>
          <a:lstStyle>
            <a:lvl1pPr>
              <a:defRPr sz="24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80325" y="609633"/>
            <a:ext cx="9613859" cy="3589575"/>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680342" y="5169619"/>
            <a:ext cx="9613863" cy="622971"/>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a:xfrm>
            <a:off x="7550981" y="5936223"/>
            <a:ext cx="2743200" cy="365125"/>
          </a:xfrm>
          <a:prstGeom prst="rect">
            <a:avLst/>
          </a:prstGeom>
        </p:spPr>
        <p:txBody>
          <a:bodyPr/>
          <a:lstStyle/>
          <a:p>
            <a:r>
              <a:rPr lang="en-US" smtClean="0"/>
              <a:t>9/26/2025</a:t>
            </a:r>
            <a:endParaRPr lang="en-US" dirty="0"/>
          </a:p>
        </p:txBody>
      </p:sp>
      <p:sp>
        <p:nvSpPr>
          <p:cNvPr id="6" name="Footer Placeholder 5"/>
          <p:cNvSpPr>
            <a:spLocks noGrp="1"/>
          </p:cNvSpPr>
          <p:nvPr>
            <p:ph type="ftr" sz="quarter" idx="11"/>
          </p:nvPr>
        </p:nvSpPr>
        <p:spPr>
          <a:xfrm>
            <a:off x="680323" y="5936224"/>
            <a:ext cx="6870660" cy="365125"/>
          </a:xfrm>
          <a:prstGeom prst="rect">
            <a:avLst/>
          </a:prstGeom>
        </p:spPr>
        <p:txBody>
          <a:bodyPr/>
          <a:lstStyle/>
          <a:p>
            <a:r>
              <a:rPr lang="en-US" smtClean="0"/>
              <a:t>By: Dr A.Khosravi, Epidemiologist</a:t>
            </a:r>
            <a:endParaRPr lang="en-US" dirty="0"/>
          </a:p>
        </p:txBody>
      </p:sp>
      <p:sp>
        <p:nvSpPr>
          <p:cNvPr id="7" name="Slide Number Placeholder 6"/>
          <p:cNvSpPr>
            <a:spLocks noGrp="1"/>
          </p:cNvSpPr>
          <p:nvPr>
            <p:ph type="sldNum" sz="quarter" idx="12"/>
          </p:nvPr>
        </p:nvSpPr>
        <p:spPr>
          <a:xfrm>
            <a:off x="10729479" y="4711345"/>
            <a:ext cx="1154151" cy="1090789"/>
          </a:xfrm>
        </p:spPr>
        <p:txBody>
          <a:bodyPr/>
          <a:lstStyle/>
          <a:p>
            <a:fld id="{6D22F896-40B5-4ADD-8801-0D06FADFA09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 y="5928628"/>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8" y="5929622"/>
            <a:ext cx="1602997" cy="144270"/>
          </a:xfrm>
          <a:prstGeom prst="rect">
            <a:avLst/>
          </a:prstGeom>
        </p:spPr>
      </p:pic>
      <p:sp>
        <p:nvSpPr>
          <p:cNvPr id="10" name="Rectangle 9"/>
          <p:cNvSpPr/>
          <p:nvPr/>
        </p:nvSpPr>
        <p:spPr>
          <a:xfrm>
            <a:off x="3"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8"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1" y="609597"/>
            <a:ext cx="9613859" cy="3592750"/>
          </a:xfrm>
        </p:spPr>
        <p:txBody>
          <a:bodyPr anchor="ctr"/>
          <a:lstStyle>
            <a:lvl1pPr>
              <a:defRPr sz="3200"/>
            </a:lvl1pPr>
          </a:lstStyle>
          <a:p>
            <a:r>
              <a:rPr lang="en-US" smtClean="0"/>
              <a:t>Click to edit Master title style</a:t>
            </a:r>
            <a:endParaRPr lang="en-US" dirty="0"/>
          </a:p>
        </p:txBody>
      </p:sp>
      <p:sp>
        <p:nvSpPr>
          <p:cNvPr id="4" name="Text Placeholder 3"/>
          <p:cNvSpPr>
            <a:spLocks noGrp="1"/>
          </p:cNvSpPr>
          <p:nvPr>
            <p:ph type="body" sz="half" idx="2"/>
          </p:nvPr>
        </p:nvSpPr>
        <p:spPr>
          <a:xfrm>
            <a:off x="680325" y="4711651"/>
            <a:ext cx="9613859" cy="1090789"/>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a:xfrm>
            <a:off x="7550981" y="5936223"/>
            <a:ext cx="2743200" cy="365125"/>
          </a:xfrm>
          <a:prstGeom prst="rect">
            <a:avLst/>
          </a:prstGeom>
        </p:spPr>
        <p:txBody>
          <a:bodyPr/>
          <a:lstStyle/>
          <a:p>
            <a:r>
              <a:rPr lang="en-US" smtClean="0"/>
              <a:t>9/26/2025</a:t>
            </a:r>
            <a:endParaRPr lang="en-US" dirty="0"/>
          </a:p>
        </p:txBody>
      </p:sp>
      <p:sp>
        <p:nvSpPr>
          <p:cNvPr id="6" name="Footer Placeholder 5"/>
          <p:cNvSpPr>
            <a:spLocks noGrp="1"/>
          </p:cNvSpPr>
          <p:nvPr>
            <p:ph type="ftr" sz="quarter" idx="11"/>
          </p:nvPr>
        </p:nvSpPr>
        <p:spPr>
          <a:xfrm>
            <a:off x="680323" y="5936224"/>
            <a:ext cx="6870660" cy="365125"/>
          </a:xfrm>
          <a:prstGeom prst="rect">
            <a:avLst/>
          </a:prstGeom>
        </p:spPr>
        <p:txBody>
          <a:bodyPr/>
          <a:lstStyle/>
          <a:p>
            <a:r>
              <a:rPr lang="en-US" smtClean="0"/>
              <a:t>By: Dr A.Khosravi, Epidemiologist</a:t>
            </a:r>
            <a:endParaRPr lang="en-US" dirty="0"/>
          </a:p>
        </p:txBody>
      </p:sp>
      <p:sp>
        <p:nvSpPr>
          <p:cNvPr id="7" name="Slide Number Placeholder 6"/>
          <p:cNvSpPr>
            <a:spLocks noGrp="1"/>
          </p:cNvSpPr>
          <p:nvPr>
            <p:ph type="sldNum" sz="quarter" idx="12"/>
          </p:nvPr>
        </p:nvSpPr>
        <p:spPr>
          <a:xfrm>
            <a:off x="10729479" y="4711651"/>
            <a:ext cx="1154151" cy="1090789"/>
          </a:xfrm>
        </p:spPr>
        <p:txBody>
          <a:bodyPr/>
          <a:lstStyle/>
          <a:p>
            <a:fld id="{6D22F896-40B5-4ADD-8801-0D06FADFA095}" type="slidenum">
              <a:rPr lang="en-US" dirty="0"/>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Quote with Caption">
    <p:spTree>
      <p:nvGrpSpPr>
        <p:cNvPr id="1" name=""/>
        <p:cNvGrpSpPr/>
        <p:nvPr/>
      </p:nvGrpSpPr>
      <p:grpSpPr>
        <a:xfrm>
          <a:off x="0" y="0"/>
          <a:ext cx="0" cy="0"/>
          <a:chOff x="0" y="0"/>
          <a:chExt cx="0" cy="0"/>
        </a:xfrm>
      </p:grpSpPr>
      <p:pic>
        <p:nvPicPr>
          <p:cNvPr id="11" name="Picture 10"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 y="5928628"/>
            <a:ext cx="10437812" cy="321164"/>
          </a:xfrm>
          <a:prstGeom prst="rect">
            <a:avLst/>
          </a:prstGeom>
        </p:spPr>
      </p:pic>
      <p:pic>
        <p:nvPicPr>
          <p:cNvPr id="13" name="Picture 12"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8" y="5929622"/>
            <a:ext cx="1602997" cy="144270"/>
          </a:xfrm>
          <a:prstGeom prst="rect">
            <a:avLst/>
          </a:prstGeom>
        </p:spPr>
      </p:pic>
      <p:sp>
        <p:nvSpPr>
          <p:cNvPr id="14" name="Rectangle 13"/>
          <p:cNvSpPr/>
          <p:nvPr/>
        </p:nvSpPr>
        <p:spPr>
          <a:xfrm>
            <a:off x="3"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10585828"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127856" y="609634"/>
            <a:ext cx="9309957" cy="3784981"/>
          </a:xfrm>
        </p:spPr>
        <p:txBody>
          <a:bodyPr anchor="ctr">
            <a:normAutofit/>
          </a:bodyPr>
          <a:lstStyle>
            <a:lvl1pPr algn="r" rtl="1">
              <a:defRPr sz="3600">
                <a:cs typeface="B Nazanin" pitchFamily="2" charset="-78"/>
              </a:defRPr>
            </a:lvl1pPr>
          </a:lstStyle>
          <a:p>
            <a:r>
              <a:rPr lang="en-US" dirty="0" smtClean="0"/>
              <a:t>Click to edit Master title style</a:t>
            </a:r>
            <a:endParaRPr lang="en-US" dirty="0"/>
          </a:p>
        </p:txBody>
      </p:sp>
      <p:sp>
        <p:nvSpPr>
          <p:cNvPr id="4" name="Text Placeholder 3"/>
          <p:cNvSpPr>
            <a:spLocks noGrp="1"/>
          </p:cNvSpPr>
          <p:nvPr>
            <p:ph type="body" sz="half" idx="2"/>
          </p:nvPr>
        </p:nvSpPr>
        <p:spPr>
          <a:xfrm>
            <a:off x="680325" y="4711651"/>
            <a:ext cx="9613859" cy="1090789"/>
          </a:xfrm>
        </p:spPr>
        <p:txBody>
          <a:bodyPr anchor="ctr">
            <a:normAutofit/>
          </a:bodyPr>
          <a:lstStyle>
            <a:lvl1pPr marL="0" indent="0" algn="r" rtl="1">
              <a:buNone/>
              <a:defRPr sz="2800">
                <a:cs typeface="B Titr" pitchFamily="2" charset="-78"/>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smtClean="0"/>
              <a:t>Click to edit Master text styles</a:t>
            </a:r>
          </a:p>
        </p:txBody>
      </p:sp>
      <p:sp>
        <p:nvSpPr>
          <p:cNvPr id="7" name="Slide Number Placeholder 6"/>
          <p:cNvSpPr>
            <a:spLocks noGrp="1"/>
          </p:cNvSpPr>
          <p:nvPr>
            <p:ph type="sldNum" sz="quarter" idx="12"/>
          </p:nvPr>
        </p:nvSpPr>
        <p:spPr>
          <a:xfrm>
            <a:off x="10729479" y="4709961"/>
            <a:ext cx="1154151" cy="1090789"/>
          </a:xfrm>
        </p:spPr>
        <p:txBody>
          <a:bodyPr/>
          <a:lstStyle/>
          <a:p>
            <a:fld id="{6D22F896-40B5-4ADD-8801-0D06FADFA095}" type="slidenum">
              <a:rPr lang="en-US" dirty="0"/>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pic>
        <p:nvPicPr>
          <p:cNvPr id="9" name="Picture 8"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 y="5928628"/>
            <a:ext cx="10437812" cy="321164"/>
          </a:xfrm>
          <a:prstGeom prst="rect">
            <a:avLst/>
          </a:prstGeom>
        </p:spPr>
      </p:pic>
      <p:pic>
        <p:nvPicPr>
          <p:cNvPr id="10" name="Picture 9"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8" y="5929622"/>
            <a:ext cx="1602997" cy="144270"/>
          </a:xfrm>
          <a:prstGeom prst="rect">
            <a:avLst/>
          </a:prstGeom>
        </p:spPr>
      </p:pic>
      <p:sp>
        <p:nvSpPr>
          <p:cNvPr id="11" name="Rectangle 10"/>
          <p:cNvSpPr/>
          <p:nvPr/>
        </p:nvSpPr>
        <p:spPr>
          <a:xfrm>
            <a:off x="3"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Rectangle 11"/>
          <p:cNvSpPr/>
          <p:nvPr/>
        </p:nvSpPr>
        <p:spPr>
          <a:xfrm>
            <a:off x="10585828"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42" y="4711651"/>
            <a:ext cx="9613863" cy="588535"/>
          </a:xfrm>
        </p:spPr>
        <p:txBody>
          <a:bodyPr anchor="b"/>
          <a:lstStyle>
            <a:lvl1pPr>
              <a:defRPr sz="3200"/>
            </a:lvl1pPr>
          </a:lstStyle>
          <a:p>
            <a:r>
              <a:rPr lang="en-US" smtClean="0"/>
              <a:t>Click to edit Master title style</a:t>
            </a:r>
            <a:endParaRPr lang="en-US" dirty="0"/>
          </a:p>
        </p:txBody>
      </p:sp>
      <p:sp>
        <p:nvSpPr>
          <p:cNvPr id="4" name="Text Placeholder 3"/>
          <p:cNvSpPr>
            <a:spLocks noGrp="1"/>
          </p:cNvSpPr>
          <p:nvPr>
            <p:ph type="body" sz="half" idx="2"/>
          </p:nvPr>
        </p:nvSpPr>
        <p:spPr>
          <a:xfrm>
            <a:off x="680343" y="5300185"/>
            <a:ext cx="9613863" cy="502255"/>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a:xfrm>
            <a:off x="7550981" y="5936223"/>
            <a:ext cx="2743200" cy="365125"/>
          </a:xfrm>
          <a:prstGeom prst="rect">
            <a:avLst/>
          </a:prstGeom>
        </p:spPr>
        <p:txBody>
          <a:bodyPr/>
          <a:lstStyle/>
          <a:p>
            <a:r>
              <a:rPr lang="en-US" smtClean="0"/>
              <a:t>9/26/2025</a:t>
            </a:r>
            <a:endParaRPr lang="en-US" dirty="0"/>
          </a:p>
        </p:txBody>
      </p:sp>
      <p:sp>
        <p:nvSpPr>
          <p:cNvPr id="6" name="Footer Placeholder 5"/>
          <p:cNvSpPr>
            <a:spLocks noGrp="1"/>
          </p:cNvSpPr>
          <p:nvPr>
            <p:ph type="ftr" sz="quarter" idx="11"/>
          </p:nvPr>
        </p:nvSpPr>
        <p:spPr>
          <a:xfrm>
            <a:off x="680323" y="5936224"/>
            <a:ext cx="6870660" cy="365125"/>
          </a:xfrm>
          <a:prstGeom prst="rect">
            <a:avLst/>
          </a:prstGeom>
        </p:spPr>
        <p:txBody>
          <a:bodyPr/>
          <a:lstStyle/>
          <a:p>
            <a:r>
              <a:rPr lang="en-US" smtClean="0"/>
              <a:t>By: Dr A.Khosravi, Epidemiologist</a:t>
            </a:r>
            <a:endParaRPr lang="en-US" dirty="0"/>
          </a:p>
        </p:txBody>
      </p:sp>
      <p:sp>
        <p:nvSpPr>
          <p:cNvPr id="7" name="Slide Number Placeholder 6"/>
          <p:cNvSpPr>
            <a:spLocks noGrp="1"/>
          </p:cNvSpPr>
          <p:nvPr>
            <p:ph type="sldNum" sz="quarter" idx="12"/>
          </p:nvPr>
        </p:nvSpPr>
        <p:spPr>
          <a:xfrm>
            <a:off x="10729479" y="4709961"/>
            <a:ext cx="1154151" cy="1090789"/>
          </a:xfrm>
        </p:spPr>
        <p:txBody>
          <a:bodyPr/>
          <a:lstStyle/>
          <a:p>
            <a:fld id="{6D22F896-40B5-4ADD-8801-0D06FADFA095}" type="slidenum">
              <a:rPr lang="en-US" dirty="0"/>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pic>
        <p:nvPicPr>
          <p:cNvPr id="13" name="Picture 12"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 y="1970240"/>
            <a:ext cx="10437812" cy="321164"/>
          </a:xfrm>
          <a:prstGeom prst="rect">
            <a:avLst/>
          </a:prstGeom>
        </p:spPr>
      </p:pic>
      <p:pic>
        <p:nvPicPr>
          <p:cNvPr id="14" name="Picture 13"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8" y="1971234"/>
            <a:ext cx="1602997" cy="144270"/>
          </a:xfrm>
          <a:prstGeom prst="rect">
            <a:avLst/>
          </a:prstGeom>
        </p:spPr>
      </p:pic>
      <p:sp>
        <p:nvSpPr>
          <p:cNvPr id="16" name="Rectangle 15"/>
          <p:cNvSpPr/>
          <p:nvPr/>
        </p:nvSpPr>
        <p:spPr>
          <a:xfrm>
            <a:off x="3"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Rectangle 16"/>
          <p:cNvSpPr/>
          <p:nvPr/>
        </p:nvSpPr>
        <p:spPr>
          <a:xfrm>
            <a:off x="10585828"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Title 1"/>
          <p:cNvSpPr>
            <a:spLocks noGrp="1"/>
          </p:cNvSpPr>
          <p:nvPr>
            <p:ph type="title"/>
          </p:nvPr>
        </p:nvSpPr>
        <p:spPr>
          <a:xfrm>
            <a:off x="669223" y="753228"/>
            <a:ext cx="9624960" cy="1080938"/>
          </a:xfrm>
        </p:spPr>
        <p:txBody>
          <a:bodyPr/>
          <a:lstStyle/>
          <a:p>
            <a:r>
              <a:rPr lang="en-US" smtClean="0"/>
              <a:t>Click to edit Master title style</a:t>
            </a:r>
            <a:endParaRPr lang="en-US" dirty="0"/>
          </a:p>
        </p:txBody>
      </p:sp>
      <p:sp>
        <p:nvSpPr>
          <p:cNvPr id="7" name="Text Placeholder 2"/>
          <p:cNvSpPr>
            <a:spLocks noGrp="1"/>
          </p:cNvSpPr>
          <p:nvPr>
            <p:ph type="body" idx="1"/>
          </p:nvPr>
        </p:nvSpPr>
        <p:spPr>
          <a:xfrm>
            <a:off x="660945" y="2336873"/>
            <a:ext cx="307003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8" name="Text Placeholder 3"/>
          <p:cNvSpPr>
            <a:spLocks noGrp="1"/>
          </p:cNvSpPr>
          <p:nvPr>
            <p:ph type="body" sz="half" idx="15"/>
          </p:nvPr>
        </p:nvSpPr>
        <p:spPr>
          <a:xfrm>
            <a:off x="680345" y="3022709"/>
            <a:ext cx="3049703"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9" name="Text Placeholder 4"/>
          <p:cNvSpPr>
            <a:spLocks noGrp="1"/>
          </p:cNvSpPr>
          <p:nvPr>
            <p:ph type="body" sz="quarter" idx="3"/>
          </p:nvPr>
        </p:nvSpPr>
        <p:spPr>
          <a:xfrm>
            <a:off x="3956025" y="2336873"/>
            <a:ext cx="306324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0" name="Text Placeholder 3"/>
          <p:cNvSpPr>
            <a:spLocks noGrp="1"/>
          </p:cNvSpPr>
          <p:nvPr>
            <p:ph type="body" sz="half" idx="16"/>
          </p:nvPr>
        </p:nvSpPr>
        <p:spPr>
          <a:xfrm>
            <a:off x="3945471" y="3022709"/>
            <a:ext cx="3063240"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1" name="Text Placeholder 4"/>
          <p:cNvSpPr>
            <a:spLocks noGrp="1"/>
          </p:cNvSpPr>
          <p:nvPr>
            <p:ph type="body" sz="quarter" idx="13"/>
          </p:nvPr>
        </p:nvSpPr>
        <p:spPr>
          <a:xfrm>
            <a:off x="7224180" y="2336873"/>
            <a:ext cx="307002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2" name="Text Placeholder 3"/>
          <p:cNvSpPr>
            <a:spLocks noGrp="1"/>
          </p:cNvSpPr>
          <p:nvPr>
            <p:ph type="body" sz="half" idx="17"/>
          </p:nvPr>
        </p:nvSpPr>
        <p:spPr>
          <a:xfrm>
            <a:off x="7224180" y="3022709"/>
            <a:ext cx="3070025"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3" name="Date Placeholder 2"/>
          <p:cNvSpPr>
            <a:spLocks noGrp="1"/>
          </p:cNvSpPr>
          <p:nvPr>
            <p:ph type="dt" sz="half" idx="10"/>
          </p:nvPr>
        </p:nvSpPr>
        <p:spPr>
          <a:xfrm>
            <a:off x="7550981" y="5936223"/>
            <a:ext cx="2743200" cy="365125"/>
          </a:xfrm>
          <a:prstGeom prst="rect">
            <a:avLst/>
          </a:prstGeom>
        </p:spPr>
        <p:txBody>
          <a:bodyPr/>
          <a:lstStyle/>
          <a:p>
            <a:r>
              <a:rPr lang="en-US" smtClean="0"/>
              <a:t>9/26/2025</a:t>
            </a:r>
            <a:endParaRPr lang="en-US" dirty="0"/>
          </a:p>
        </p:txBody>
      </p:sp>
      <p:sp>
        <p:nvSpPr>
          <p:cNvPr id="4" name="Footer Placeholder 3"/>
          <p:cNvSpPr>
            <a:spLocks noGrp="1"/>
          </p:cNvSpPr>
          <p:nvPr>
            <p:ph type="ftr" sz="quarter" idx="11"/>
          </p:nvPr>
        </p:nvSpPr>
        <p:spPr>
          <a:xfrm>
            <a:off x="680323" y="5936224"/>
            <a:ext cx="6870660" cy="365125"/>
          </a:xfrm>
          <a:prstGeom prst="rect">
            <a:avLst/>
          </a:prstGeom>
        </p:spPr>
        <p:txBody>
          <a:bodyPr/>
          <a:lstStyle/>
          <a:p>
            <a:r>
              <a:rPr lang="en-US" smtClean="0"/>
              <a:t>By: Dr A.Khosravi, Epidemiologist</a:t>
            </a:r>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pic>
        <p:nvPicPr>
          <p:cNvPr id="15" name="Picture 14"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 y="1970240"/>
            <a:ext cx="10437812" cy="321164"/>
          </a:xfrm>
          <a:prstGeom prst="rect">
            <a:avLst/>
          </a:prstGeom>
        </p:spPr>
      </p:pic>
      <p:pic>
        <p:nvPicPr>
          <p:cNvPr id="16" name="Picture 15"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8" y="1971234"/>
            <a:ext cx="1602997" cy="144270"/>
          </a:xfrm>
          <a:prstGeom prst="rect">
            <a:avLst/>
          </a:prstGeom>
        </p:spPr>
      </p:pic>
      <p:sp>
        <p:nvSpPr>
          <p:cNvPr id="17" name="Rectangle 16"/>
          <p:cNvSpPr/>
          <p:nvPr/>
        </p:nvSpPr>
        <p:spPr>
          <a:xfrm>
            <a:off x="3"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p:cNvSpPr/>
          <p:nvPr/>
        </p:nvSpPr>
        <p:spPr>
          <a:xfrm>
            <a:off x="10585828"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Title 1"/>
          <p:cNvSpPr>
            <a:spLocks noGrp="1"/>
          </p:cNvSpPr>
          <p:nvPr>
            <p:ph type="title"/>
          </p:nvPr>
        </p:nvSpPr>
        <p:spPr>
          <a:xfrm>
            <a:off x="680323" y="753228"/>
            <a:ext cx="9613860" cy="1080938"/>
          </a:xfrm>
        </p:spPr>
        <p:txBody>
          <a:bodyPr/>
          <a:lstStyle/>
          <a:p>
            <a:r>
              <a:rPr lang="en-US" smtClean="0"/>
              <a:t>Click to edit Master title style</a:t>
            </a:r>
            <a:endParaRPr lang="en-US" dirty="0"/>
          </a:p>
        </p:txBody>
      </p:sp>
      <p:sp>
        <p:nvSpPr>
          <p:cNvPr id="19" name="Text Placeholder 2"/>
          <p:cNvSpPr>
            <a:spLocks noGrp="1"/>
          </p:cNvSpPr>
          <p:nvPr>
            <p:ph type="body" idx="1"/>
          </p:nvPr>
        </p:nvSpPr>
        <p:spPr>
          <a:xfrm>
            <a:off x="680342" y="4297503"/>
            <a:ext cx="304970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0" name="Picture Placeholder 2"/>
          <p:cNvSpPr>
            <a:spLocks noGrp="1" noChangeAspect="1"/>
          </p:cNvSpPr>
          <p:nvPr>
            <p:ph type="pic" idx="15"/>
          </p:nvPr>
        </p:nvSpPr>
        <p:spPr>
          <a:xfrm>
            <a:off x="680342" y="2336873"/>
            <a:ext cx="3049705"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1" name="Text Placeholder 3"/>
          <p:cNvSpPr>
            <a:spLocks noGrp="1"/>
          </p:cNvSpPr>
          <p:nvPr>
            <p:ph type="body" sz="half" idx="18"/>
          </p:nvPr>
        </p:nvSpPr>
        <p:spPr>
          <a:xfrm>
            <a:off x="680342" y="4873765"/>
            <a:ext cx="3049705"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2" name="Text Placeholder 4"/>
          <p:cNvSpPr>
            <a:spLocks noGrp="1"/>
          </p:cNvSpPr>
          <p:nvPr>
            <p:ph type="body" sz="quarter" idx="3"/>
          </p:nvPr>
        </p:nvSpPr>
        <p:spPr>
          <a:xfrm>
            <a:off x="3945471" y="4297503"/>
            <a:ext cx="306324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3" name="Picture Placeholder 2"/>
          <p:cNvSpPr>
            <a:spLocks noGrp="1" noChangeAspect="1"/>
          </p:cNvSpPr>
          <p:nvPr>
            <p:ph type="pic" idx="21"/>
          </p:nvPr>
        </p:nvSpPr>
        <p:spPr>
          <a:xfrm>
            <a:off x="3945471" y="2336873"/>
            <a:ext cx="3063240"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4" name="Text Placeholder 3"/>
          <p:cNvSpPr>
            <a:spLocks noGrp="1"/>
          </p:cNvSpPr>
          <p:nvPr>
            <p:ph type="body" sz="half" idx="19"/>
          </p:nvPr>
        </p:nvSpPr>
        <p:spPr>
          <a:xfrm>
            <a:off x="3944141" y="4873764"/>
            <a:ext cx="3067297"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5" name="Text Placeholder 4"/>
          <p:cNvSpPr>
            <a:spLocks noGrp="1"/>
          </p:cNvSpPr>
          <p:nvPr>
            <p:ph type="body" sz="quarter" idx="13"/>
          </p:nvPr>
        </p:nvSpPr>
        <p:spPr>
          <a:xfrm>
            <a:off x="7230702" y="4297503"/>
            <a:ext cx="306350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6" name="Picture Placeholder 2"/>
          <p:cNvSpPr>
            <a:spLocks noGrp="1" noChangeAspect="1"/>
          </p:cNvSpPr>
          <p:nvPr>
            <p:ph type="pic" idx="22"/>
          </p:nvPr>
        </p:nvSpPr>
        <p:spPr>
          <a:xfrm>
            <a:off x="7230701" y="2336873"/>
            <a:ext cx="3063505"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7" name="Text Placeholder 3"/>
          <p:cNvSpPr>
            <a:spLocks noGrp="1"/>
          </p:cNvSpPr>
          <p:nvPr>
            <p:ph type="body" sz="half" idx="20"/>
          </p:nvPr>
        </p:nvSpPr>
        <p:spPr>
          <a:xfrm>
            <a:off x="7230553" y="4873762"/>
            <a:ext cx="3067563"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3" name="Date Placeholder 2"/>
          <p:cNvSpPr>
            <a:spLocks noGrp="1"/>
          </p:cNvSpPr>
          <p:nvPr>
            <p:ph type="dt" sz="half" idx="10"/>
          </p:nvPr>
        </p:nvSpPr>
        <p:spPr>
          <a:xfrm>
            <a:off x="7550981" y="5936223"/>
            <a:ext cx="2743200" cy="365125"/>
          </a:xfrm>
          <a:prstGeom prst="rect">
            <a:avLst/>
          </a:prstGeom>
        </p:spPr>
        <p:txBody>
          <a:bodyPr/>
          <a:lstStyle/>
          <a:p>
            <a:r>
              <a:rPr lang="en-US" smtClean="0"/>
              <a:t>9/26/2025</a:t>
            </a:r>
            <a:endParaRPr lang="en-US" dirty="0"/>
          </a:p>
        </p:txBody>
      </p:sp>
      <p:sp>
        <p:nvSpPr>
          <p:cNvPr id="4" name="Footer Placeholder 3"/>
          <p:cNvSpPr>
            <a:spLocks noGrp="1"/>
          </p:cNvSpPr>
          <p:nvPr>
            <p:ph type="ftr" sz="quarter" idx="11"/>
          </p:nvPr>
        </p:nvSpPr>
        <p:spPr>
          <a:xfrm>
            <a:off x="680323" y="5936224"/>
            <a:ext cx="6870660" cy="365125"/>
          </a:xfrm>
          <a:prstGeom prst="rect">
            <a:avLst/>
          </a:prstGeom>
        </p:spPr>
        <p:txBody>
          <a:bodyPr/>
          <a:lstStyle/>
          <a:p>
            <a:r>
              <a:rPr lang="en-US" smtClean="0"/>
              <a:t>By: Dr A.Khosravi, Epidemiologist</a:t>
            </a:r>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 y="1970240"/>
            <a:ext cx="10437812" cy="321164"/>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8" y="1971234"/>
            <a:ext cx="1602997" cy="144270"/>
          </a:xfrm>
          <a:prstGeom prst="rect">
            <a:avLst/>
          </a:prstGeom>
        </p:spPr>
      </p:pic>
      <p:sp>
        <p:nvSpPr>
          <p:cNvPr id="9" name="Rectangle 8"/>
          <p:cNvSpPr/>
          <p:nvPr/>
        </p:nvSpPr>
        <p:spPr>
          <a:xfrm>
            <a:off x="3"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0585828"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lvl1pPr algn="r">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a:xfrm>
            <a:off x="7550981" y="5936223"/>
            <a:ext cx="2743200" cy="365125"/>
          </a:xfrm>
          <a:prstGeom prst="rect">
            <a:avLst/>
          </a:prstGeom>
        </p:spPr>
        <p:txBody>
          <a:bodyPr/>
          <a:lstStyle/>
          <a:p>
            <a:r>
              <a:rPr lang="en-US" smtClean="0"/>
              <a:t>9/26/2025</a:t>
            </a:r>
            <a:endParaRPr lang="en-US" dirty="0"/>
          </a:p>
        </p:txBody>
      </p:sp>
      <p:sp>
        <p:nvSpPr>
          <p:cNvPr id="5" name="Footer Placeholder 4"/>
          <p:cNvSpPr>
            <a:spLocks noGrp="1"/>
          </p:cNvSpPr>
          <p:nvPr>
            <p:ph type="ftr" sz="quarter" idx="11"/>
          </p:nvPr>
        </p:nvSpPr>
        <p:spPr>
          <a:xfrm>
            <a:off x="680323" y="5936224"/>
            <a:ext cx="6870660" cy="365125"/>
          </a:xfrm>
          <a:prstGeom prst="rect">
            <a:avLst/>
          </a:prstGeom>
        </p:spPr>
        <p:txBody>
          <a:bodyPr/>
          <a:lstStyle/>
          <a:p>
            <a:r>
              <a:rPr lang="en-US" smtClean="0"/>
              <a:t>By: Dr A.Khosravi, Epidemiologist</a:t>
            </a:r>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rot="5400000">
            <a:off x="8116207" y="1869430"/>
            <a:ext cx="5106988" cy="1368199"/>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rot="5400000">
            <a:off x="9868226" y="5372438"/>
            <a:ext cx="1602997" cy="1368199"/>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10129233" y="609597"/>
            <a:ext cx="1073803" cy="435376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80322" y="609633"/>
            <a:ext cx="8870004" cy="5326589"/>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a:xfrm>
            <a:off x="6807125" y="5936223"/>
            <a:ext cx="2743200" cy="365125"/>
          </a:xfrm>
          <a:prstGeom prst="rect">
            <a:avLst/>
          </a:prstGeom>
        </p:spPr>
        <p:txBody>
          <a:bodyPr/>
          <a:lstStyle/>
          <a:p>
            <a:r>
              <a:rPr lang="en-US" smtClean="0"/>
              <a:t>9/26/2025</a:t>
            </a:r>
            <a:endParaRPr lang="en-US" dirty="0"/>
          </a:p>
        </p:txBody>
      </p:sp>
      <p:sp>
        <p:nvSpPr>
          <p:cNvPr id="5" name="Footer Placeholder 4"/>
          <p:cNvSpPr>
            <a:spLocks noGrp="1"/>
          </p:cNvSpPr>
          <p:nvPr>
            <p:ph type="ftr" sz="quarter" idx="11"/>
          </p:nvPr>
        </p:nvSpPr>
        <p:spPr>
          <a:xfrm>
            <a:off x="680324" y="5936224"/>
            <a:ext cx="6126805" cy="365125"/>
          </a:xfrm>
          <a:prstGeom prst="rect">
            <a:avLst/>
          </a:prstGeom>
        </p:spPr>
        <p:txBody>
          <a:bodyPr/>
          <a:lstStyle/>
          <a:p>
            <a:r>
              <a:rPr lang="en-US" smtClean="0"/>
              <a:t>By: Dr A.Khosravi, Epidemiologist</a:t>
            </a:r>
            <a:endParaRPr lang="en-US" dirty="0"/>
          </a:p>
        </p:txBody>
      </p:sp>
      <p:sp>
        <p:nvSpPr>
          <p:cNvPr id="6" name="Slide Number Placeholder 5"/>
          <p:cNvSpPr>
            <a:spLocks noGrp="1"/>
          </p:cNvSpPr>
          <p:nvPr>
            <p:ph type="sldNum" sz="quarter" idx="12"/>
          </p:nvPr>
        </p:nvSpPr>
        <p:spPr>
          <a:xfrm>
            <a:off x="10097574" y="5398669"/>
            <a:ext cx="1154151" cy="1090789"/>
          </a:xfrm>
        </p:spPr>
        <p:txBody>
          <a:bodyPr anchor="t"/>
          <a:lstStyle>
            <a:lvl1pPr algn="ctr">
              <a:defRPr/>
            </a:lvl1pPr>
          </a:lstStyle>
          <a:p>
            <a:fld id="{6D22F896-40B5-4ADD-8801-0D06FADFA095}" type="slidenum">
              <a:rPr lang="en-US" dirty="0"/>
              <a:pPr/>
              <a:t>‹#›</a:t>
            </a:fld>
            <a:endParaRPr lang="en-US" dirty="0"/>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 y="4242851"/>
            <a:ext cx="8968084" cy="275942"/>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111719" y="4243845"/>
            <a:ext cx="3077108" cy="276940"/>
          </a:xfrm>
          <a:prstGeom prst="rect">
            <a:avLst/>
          </a:prstGeom>
        </p:spPr>
      </p:pic>
      <p:sp>
        <p:nvSpPr>
          <p:cNvPr id="9" name="Rectangle 8"/>
          <p:cNvSpPr/>
          <p:nvPr/>
        </p:nvSpPr>
        <p:spPr>
          <a:xfrm>
            <a:off x="0" y="2590078"/>
            <a:ext cx="8968085" cy="1660332"/>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9111716" y="2590078"/>
            <a:ext cx="3077109" cy="166033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Subtitle 2"/>
          <p:cNvSpPr>
            <a:spLocks noGrp="1"/>
          </p:cNvSpPr>
          <p:nvPr>
            <p:ph type="subTitle" idx="1"/>
          </p:nvPr>
        </p:nvSpPr>
        <p:spPr>
          <a:xfrm>
            <a:off x="680345" y="4394075"/>
            <a:ext cx="8144135" cy="1117687"/>
          </a:xfrm>
        </p:spPr>
        <p:txBody>
          <a:bodyPr>
            <a:normAutofit/>
          </a:bodyPr>
          <a:lstStyle>
            <a:lvl1pPr marL="0" indent="0" algn="r">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11" name="Title 10"/>
          <p:cNvSpPr>
            <a:spLocks noGrp="1"/>
          </p:cNvSpPr>
          <p:nvPr>
            <p:ph type="title"/>
          </p:nvPr>
        </p:nvSpPr>
        <p:spPr/>
        <p:txBody>
          <a:bodyPr/>
          <a:lstStyle/>
          <a:p>
            <a:r>
              <a:rPr lang="en-US" smtClean="0"/>
              <a:t>Click to edit Master title style</a:t>
            </a:r>
            <a:endParaRPr lang="en-US"/>
          </a:p>
        </p:txBody>
      </p:sp>
      <p:sp>
        <p:nvSpPr>
          <p:cNvPr id="13" name="Footer Placeholder 12"/>
          <p:cNvSpPr>
            <a:spLocks noGrp="1"/>
          </p:cNvSpPr>
          <p:nvPr>
            <p:ph type="ftr" sz="quarter" idx="11"/>
          </p:nvPr>
        </p:nvSpPr>
        <p:spPr>
          <a:xfrm>
            <a:off x="854494" y="275653"/>
            <a:ext cx="9261963" cy="365125"/>
          </a:xfrm>
          <a:prstGeom prst="rect">
            <a:avLst/>
          </a:prstGeom>
        </p:spPr>
        <p:txBody>
          <a:bodyPr/>
          <a:lstStyle>
            <a:lvl1pPr>
              <a:defRPr sz="1400"/>
            </a:lvl1pPr>
          </a:lstStyle>
          <a:p>
            <a:r>
              <a:rPr lang="en-US" sz="1800" dirty="0" smtClean="0">
                <a:solidFill>
                  <a:prstClr val="white"/>
                </a:solidFill>
              </a:rPr>
              <a:t>Clinical Epidemiology- The Essentia</a:t>
            </a:r>
            <a:r>
              <a:rPr lang="en-US" dirty="0" smtClean="0">
                <a:solidFill>
                  <a:prstClr val="white"/>
                </a:solidFill>
              </a:rPr>
              <a:t>l                    By: </a:t>
            </a:r>
            <a:r>
              <a:rPr lang="en-US" dirty="0" err="1" smtClean="0">
                <a:solidFill>
                  <a:prstClr val="white"/>
                </a:solidFill>
              </a:rPr>
              <a:t>Dr</a:t>
            </a:r>
            <a:r>
              <a:rPr lang="en-US" dirty="0" smtClean="0">
                <a:solidFill>
                  <a:prstClr val="white"/>
                </a:solidFill>
              </a:rPr>
              <a:t> </a:t>
            </a:r>
            <a:r>
              <a:rPr lang="en-US" dirty="0" err="1" smtClean="0">
                <a:solidFill>
                  <a:prstClr val="white"/>
                </a:solidFill>
              </a:rPr>
              <a:t>A.Khosravi</a:t>
            </a:r>
            <a:r>
              <a:rPr lang="en-US" dirty="0" smtClean="0">
                <a:solidFill>
                  <a:prstClr val="white"/>
                </a:solidFill>
              </a:rPr>
              <a:t>, Epidemiologist</a:t>
            </a:r>
            <a:endParaRPr lang="en-US" dirty="0">
              <a:solidFill>
                <a:prstClr val="white"/>
              </a:solidFill>
            </a:endParaRPr>
          </a:p>
        </p:txBody>
      </p:sp>
      <p:sp>
        <p:nvSpPr>
          <p:cNvPr id="14" name="Slide Number Placeholder 13"/>
          <p:cNvSpPr>
            <a:spLocks noGrp="1"/>
          </p:cNvSpPr>
          <p:nvPr>
            <p:ph type="sldNum" sz="quarter" idx="12"/>
          </p:nvPr>
        </p:nvSpPr>
        <p:spPr/>
        <p:txBody>
          <a:bodyPr/>
          <a:lstStyle/>
          <a:p>
            <a:fld id="{6D22F896-40B5-4ADD-8801-0D06FADFA095}" type="slidenum">
              <a:rPr lang="en-US" smtClean="0">
                <a:solidFill>
                  <a:prstClr val="white">
                    <a:tint val="75000"/>
                  </a:prstClr>
                </a:solidFill>
              </a:rPr>
              <a:pPr/>
              <a:t>‹#›</a:t>
            </a:fld>
            <a:endParaRPr lang="en-US" dirty="0">
              <a:solidFill>
                <a:prstClr val="white">
                  <a:tint val="75000"/>
                </a:prstClr>
              </a:solidFill>
            </a:endParaRPr>
          </a:p>
        </p:txBody>
      </p:sp>
    </p:spTree>
    <p:extLst>
      <p:ext uri="{BB962C8B-B14F-4D97-AF65-F5344CB8AC3E}">
        <p14:creationId xmlns:p14="http://schemas.microsoft.com/office/powerpoint/2010/main" val="2748297463"/>
      </p:ext>
    </p:extLst>
  </p:cSld>
  <p:clrMapOvr>
    <a:masterClrMapping/>
  </p:clrMapOvr>
  <p:timing>
    <p:tnLst>
      <p:par>
        <p:cTn id="1" dur="indefinite" restart="never" nodeType="tmRoot"/>
      </p:par>
    </p:tnLst>
  </p:timing>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preserve="1" userDrawn="1">
  <p:cSld name="Title and Content">
    <p:bg>
      <p:bgRef idx="1001">
        <a:schemeClr val="bg1"/>
      </p:bgRef>
    </p:bg>
    <p:spTree>
      <p:nvGrpSpPr>
        <p:cNvPr id="1" name=""/>
        <p:cNvGrpSpPr/>
        <p:nvPr/>
      </p:nvGrpSpPr>
      <p:grpSpPr>
        <a:xfrm>
          <a:off x="0" y="0"/>
          <a:ext cx="0" cy="0"/>
          <a:chOff x="0" y="0"/>
          <a:chExt cx="0" cy="0"/>
        </a:xfrm>
      </p:grpSpPr>
      <p:pic>
        <p:nvPicPr>
          <p:cNvPr id="15" name="Picture 14"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 y="1970240"/>
            <a:ext cx="10437812" cy="321164"/>
          </a:xfrm>
          <a:prstGeom prst="rect">
            <a:avLst/>
          </a:prstGeom>
        </p:spPr>
      </p:pic>
      <p:pic>
        <p:nvPicPr>
          <p:cNvPr id="16" name="Picture 15"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8" y="1971234"/>
            <a:ext cx="1602997" cy="144270"/>
          </a:xfrm>
          <a:prstGeom prst="rect">
            <a:avLst/>
          </a:prstGeom>
        </p:spPr>
      </p:pic>
      <p:sp>
        <p:nvSpPr>
          <p:cNvPr id="17" name="Rectangle 16"/>
          <p:cNvSpPr/>
          <p:nvPr/>
        </p:nvSpPr>
        <p:spPr>
          <a:xfrm>
            <a:off x="3" y="609600"/>
            <a:ext cx="10437812" cy="1368198"/>
          </a:xfrm>
          <a:prstGeom prst="rect">
            <a:avLst/>
          </a:prstGeom>
          <a:ln>
            <a:noFill/>
          </a:ln>
        </p:spPr>
        <p:style>
          <a:lnRef idx="2">
            <a:schemeClr val="accent1">
              <a:shade val="50000"/>
            </a:schemeClr>
          </a:lnRef>
          <a:fillRef idx="1002">
            <a:schemeClr val="dk2"/>
          </a:fillRef>
          <a:effectRef idx="0">
            <a:schemeClr val="accent1"/>
          </a:effectRef>
          <a:fontRef idx="minor">
            <a:schemeClr val="lt1"/>
          </a:fontRef>
        </p:style>
      </p:sp>
      <p:sp>
        <p:nvSpPr>
          <p:cNvPr id="18" name="Rectangle 17"/>
          <p:cNvSpPr/>
          <p:nvPr/>
        </p:nvSpPr>
        <p:spPr>
          <a:xfrm>
            <a:off x="10585828"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lvl1pPr>
              <a:defRPr>
                <a:solidFill>
                  <a:schemeClr val="bg1"/>
                </a:solidFill>
                <a:latin typeface="+mj-lt"/>
              </a:defRPr>
            </a:lvl1pPr>
          </a:lstStyle>
          <a:p>
            <a:r>
              <a:rPr lang="en-US" dirty="0" smtClean="0"/>
              <a:t>Click to edit Master title style</a:t>
            </a:r>
            <a:endParaRPr lang="en-US" dirty="0"/>
          </a:p>
        </p:txBody>
      </p:sp>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8" name="Footer Placeholder 7"/>
          <p:cNvSpPr>
            <a:spLocks noGrp="1"/>
          </p:cNvSpPr>
          <p:nvPr>
            <p:ph type="ftr" sz="quarter" idx="11"/>
          </p:nvPr>
        </p:nvSpPr>
        <p:spPr>
          <a:xfrm>
            <a:off x="5534856" y="240268"/>
            <a:ext cx="4020458" cy="365125"/>
          </a:xfrm>
          <a:prstGeom prst="rect">
            <a:avLst/>
          </a:prstGeom>
        </p:spPr>
        <p:txBody>
          <a:bodyPr/>
          <a:lstStyle>
            <a:lvl1pPr>
              <a:defRPr sz="1400" b="1">
                <a:solidFill>
                  <a:schemeClr val="tx1"/>
                </a:solidFill>
              </a:defRPr>
            </a:lvl1pPr>
          </a:lstStyle>
          <a:p>
            <a:r>
              <a:rPr lang="en-US" dirty="0" smtClean="0">
                <a:solidFill>
                  <a:prstClr val="black"/>
                </a:solidFill>
              </a:rPr>
              <a:t>By: </a:t>
            </a:r>
            <a:r>
              <a:rPr lang="en-US" dirty="0" err="1" smtClean="0">
                <a:solidFill>
                  <a:prstClr val="black"/>
                </a:solidFill>
              </a:rPr>
              <a:t>Dr</a:t>
            </a:r>
            <a:r>
              <a:rPr lang="en-US" dirty="0" smtClean="0">
                <a:solidFill>
                  <a:prstClr val="black"/>
                </a:solidFill>
              </a:rPr>
              <a:t> </a:t>
            </a:r>
            <a:r>
              <a:rPr lang="en-US" dirty="0" err="1" smtClean="0">
                <a:solidFill>
                  <a:prstClr val="black"/>
                </a:solidFill>
              </a:rPr>
              <a:t>A.Khosravi</a:t>
            </a:r>
            <a:r>
              <a:rPr lang="en-US" dirty="0" smtClean="0">
                <a:solidFill>
                  <a:prstClr val="black"/>
                </a:solidFill>
              </a:rPr>
              <a:t>, Epidemiologist</a:t>
            </a:r>
            <a:endParaRPr lang="en-US" dirty="0">
              <a:solidFill>
                <a:prstClr val="black"/>
              </a:solidFill>
            </a:endParaRPr>
          </a:p>
        </p:txBody>
      </p:sp>
      <p:sp>
        <p:nvSpPr>
          <p:cNvPr id="9" name="Slide Number Placeholder 8"/>
          <p:cNvSpPr>
            <a:spLocks noGrp="1"/>
          </p:cNvSpPr>
          <p:nvPr>
            <p:ph type="sldNum" sz="quarter" idx="12"/>
          </p:nvPr>
        </p:nvSpPr>
        <p:spPr/>
        <p:txBody>
          <a:bodyPr/>
          <a:lstStyle/>
          <a:p>
            <a:fld id="{6D22F896-40B5-4ADD-8801-0D06FADFA095}" type="slidenum">
              <a:rPr lang="en-US" smtClean="0">
                <a:solidFill>
                  <a:prstClr val="black">
                    <a:tint val="75000"/>
                  </a:prstClr>
                </a:solidFill>
              </a:rPr>
              <a:pPr/>
              <a:t>‹#›</a:t>
            </a:fld>
            <a:endParaRPr lang="en-US" dirty="0">
              <a:solidFill>
                <a:prstClr val="black">
                  <a:tint val="75000"/>
                </a:prstClr>
              </a:solidFill>
            </a:endParaRPr>
          </a:p>
        </p:txBody>
      </p:sp>
      <p:sp>
        <p:nvSpPr>
          <p:cNvPr id="12" name="TextBox 11"/>
          <p:cNvSpPr txBox="1"/>
          <p:nvPr userDrawn="1"/>
        </p:nvSpPr>
        <p:spPr>
          <a:xfrm>
            <a:off x="362857" y="240268"/>
            <a:ext cx="3970680" cy="369332"/>
          </a:xfrm>
          <a:prstGeom prst="rect">
            <a:avLst/>
          </a:prstGeom>
          <a:noFill/>
        </p:spPr>
        <p:txBody>
          <a:bodyPr wrap="square" rtlCol="0">
            <a:spAutoFit/>
          </a:bodyPr>
          <a:lstStyle/>
          <a:p>
            <a:r>
              <a:rPr lang="en-US" dirty="0" smtClean="0">
                <a:solidFill>
                  <a:prstClr val="black"/>
                </a:solidFill>
              </a:rPr>
              <a:t>Clinical Epidemiology- The Essential</a:t>
            </a:r>
            <a:endParaRPr lang="en-US" dirty="0">
              <a:solidFill>
                <a:prstClr val="black"/>
              </a:solidFill>
            </a:endParaRPr>
          </a:p>
        </p:txBody>
      </p:sp>
    </p:spTree>
    <p:extLst>
      <p:ext uri="{BB962C8B-B14F-4D97-AF65-F5344CB8AC3E}">
        <p14:creationId xmlns:p14="http://schemas.microsoft.com/office/powerpoint/2010/main" val="1994690969"/>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Title and Content">
    <p:bg>
      <p:bgRef idx="1001">
        <a:schemeClr val="bg1"/>
      </p:bgRef>
    </p:bg>
    <p:spTree>
      <p:nvGrpSpPr>
        <p:cNvPr id="1" name=""/>
        <p:cNvGrpSpPr/>
        <p:nvPr/>
      </p:nvGrpSpPr>
      <p:grpSpPr>
        <a:xfrm>
          <a:off x="0" y="0"/>
          <a:ext cx="0" cy="0"/>
          <a:chOff x="0" y="0"/>
          <a:chExt cx="0" cy="0"/>
        </a:xfrm>
      </p:grpSpPr>
      <p:pic>
        <p:nvPicPr>
          <p:cNvPr id="15" name="Picture 14"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 y="1970240"/>
            <a:ext cx="10437812" cy="321164"/>
          </a:xfrm>
          <a:prstGeom prst="rect">
            <a:avLst/>
          </a:prstGeom>
        </p:spPr>
      </p:pic>
      <p:pic>
        <p:nvPicPr>
          <p:cNvPr id="16" name="Picture 15"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8" y="1971234"/>
            <a:ext cx="1602997" cy="144270"/>
          </a:xfrm>
          <a:prstGeom prst="rect">
            <a:avLst/>
          </a:prstGeom>
        </p:spPr>
      </p:pic>
      <p:sp>
        <p:nvSpPr>
          <p:cNvPr id="17" name="Rectangle 16"/>
          <p:cNvSpPr/>
          <p:nvPr/>
        </p:nvSpPr>
        <p:spPr>
          <a:xfrm>
            <a:off x="3" y="609600"/>
            <a:ext cx="10437812" cy="1368198"/>
          </a:xfrm>
          <a:prstGeom prst="rect">
            <a:avLst/>
          </a:prstGeom>
          <a:ln>
            <a:noFill/>
          </a:ln>
        </p:spPr>
        <p:style>
          <a:lnRef idx="2">
            <a:schemeClr val="accent1">
              <a:shade val="50000"/>
            </a:schemeClr>
          </a:lnRef>
          <a:fillRef idx="1002">
            <a:schemeClr val="dk2"/>
          </a:fillRef>
          <a:effectRef idx="0">
            <a:schemeClr val="accent1"/>
          </a:effectRef>
          <a:fontRef idx="minor">
            <a:schemeClr val="lt1"/>
          </a:fontRef>
        </p:style>
      </p:sp>
      <p:sp>
        <p:nvSpPr>
          <p:cNvPr id="18" name="Rectangle 17"/>
          <p:cNvSpPr/>
          <p:nvPr/>
        </p:nvSpPr>
        <p:spPr>
          <a:xfrm>
            <a:off x="10585828"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lvl1pPr>
              <a:defRPr>
                <a:solidFill>
                  <a:schemeClr val="bg1"/>
                </a:solidFill>
                <a:latin typeface="+mj-lt"/>
              </a:defRPr>
            </a:lvl1pPr>
          </a:lstStyle>
          <a:p>
            <a:r>
              <a:rPr lang="en-US" dirty="0" smtClean="0"/>
              <a:t>Click to edit Master title style</a:t>
            </a:r>
            <a:endParaRPr lang="en-US" dirty="0"/>
          </a:p>
        </p:txBody>
      </p:sp>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8" name="Footer Placeholder 7"/>
          <p:cNvSpPr>
            <a:spLocks noGrp="1"/>
          </p:cNvSpPr>
          <p:nvPr>
            <p:ph type="ftr" sz="quarter" idx="11"/>
          </p:nvPr>
        </p:nvSpPr>
        <p:spPr>
          <a:xfrm>
            <a:off x="5534856" y="240268"/>
            <a:ext cx="4020458" cy="365125"/>
          </a:xfrm>
          <a:prstGeom prst="rect">
            <a:avLst/>
          </a:prstGeom>
        </p:spPr>
        <p:txBody>
          <a:bodyPr/>
          <a:lstStyle>
            <a:lvl1pPr>
              <a:defRPr sz="1400" b="1">
                <a:solidFill>
                  <a:schemeClr val="tx1"/>
                </a:solidFill>
              </a:defRPr>
            </a:lvl1pPr>
          </a:lstStyle>
          <a:p>
            <a:r>
              <a:rPr lang="en-US" dirty="0" smtClean="0"/>
              <a:t>By: </a:t>
            </a:r>
            <a:r>
              <a:rPr lang="en-US" dirty="0" err="1" smtClean="0"/>
              <a:t>Dr</a:t>
            </a:r>
            <a:r>
              <a:rPr lang="en-US" dirty="0" smtClean="0"/>
              <a:t> </a:t>
            </a:r>
            <a:r>
              <a:rPr lang="en-US" dirty="0" err="1" smtClean="0"/>
              <a:t>A.Khosravi</a:t>
            </a:r>
            <a:r>
              <a:rPr lang="en-US" dirty="0" smtClean="0"/>
              <a:t>, Epidemiologist</a:t>
            </a:r>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smtClean="0"/>
              <a:pPr/>
              <a:t>‹#›</a:t>
            </a:fld>
            <a:endParaRPr lang="en-US" dirty="0"/>
          </a:p>
        </p:txBody>
      </p:sp>
      <p:sp>
        <p:nvSpPr>
          <p:cNvPr id="12" name="TextBox 11"/>
          <p:cNvSpPr txBox="1"/>
          <p:nvPr userDrawn="1"/>
        </p:nvSpPr>
        <p:spPr>
          <a:xfrm>
            <a:off x="362857" y="240268"/>
            <a:ext cx="3970680" cy="369332"/>
          </a:xfrm>
          <a:prstGeom prst="rect">
            <a:avLst/>
          </a:prstGeom>
          <a:noFill/>
        </p:spPr>
        <p:txBody>
          <a:bodyPr wrap="square" rtlCol="0">
            <a:spAutoFit/>
          </a:bodyPr>
          <a:lstStyle/>
          <a:p>
            <a:r>
              <a:rPr lang="en-US" dirty="0" smtClean="0"/>
              <a:t>Clinical Epidemiology- The Essential</a:t>
            </a:r>
            <a:endParaRPr lang="en-US" dirty="0"/>
          </a:p>
        </p:txBody>
      </p:sp>
    </p:spTree>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Layout>
</file>

<file path=ppt/slideLayouts/slideLayout20.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086907"/>
            <a:ext cx="10437812" cy="321164"/>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4" y="4087901"/>
            <a:ext cx="1602997" cy="144270"/>
          </a:xfrm>
          <a:prstGeom prst="rect">
            <a:avLst/>
          </a:prstGeom>
        </p:spPr>
      </p:pic>
      <p:sp>
        <p:nvSpPr>
          <p:cNvPr id="9" name="Rectangle 8"/>
          <p:cNvSpPr/>
          <p:nvPr/>
        </p:nvSpPr>
        <p:spPr>
          <a:xfrm>
            <a:off x="-2" y="2726267"/>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0585828" y="2726267"/>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3" y="2869895"/>
            <a:ext cx="9613860" cy="1090788"/>
          </a:xfrm>
        </p:spPr>
        <p:txBody>
          <a:bodyPr anchor="ctr">
            <a:normAutofit/>
          </a:bodyPr>
          <a:lstStyle>
            <a:lvl1pPr algn="r">
              <a:defRPr sz="3600"/>
            </a:lvl1pPr>
          </a:lstStyle>
          <a:p>
            <a:r>
              <a:rPr lang="en-US" smtClean="0"/>
              <a:t>Click to edit Master title style</a:t>
            </a:r>
            <a:endParaRPr lang="en-US" dirty="0"/>
          </a:p>
        </p:txBody>
      </p:sp>
      <p:sp>
        <p:nvSpPr>
          <p:cNvPr id="3" name="Text Placeholder 2"/>
          <p:cNvSpPr>
            <a:spLocks noGrp="1"/>
          </p:cNvSpPr>
          <p:nvPr>
            <p:ph type="body" idx="1"/>
          </p:nvPr>
        </p:nvSpPr>
        <p:spPr>
          <a:xfrm>
            <a:off x="680323" y="4232207"/>
            <a:ext cx="9613860" cy="1704017"/>
          </a:xfrm>
        </p:spPr>
        <p:txBody>
          <a:bodyPr>
            <a:normAutofit/>
          </a:bodyPr>
          <a:lstStyle>
            <a:lvl1pPr marL="0" indent="0" algn="r">
              <a:buNone/>
              <a:defRPr sz="20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a:xfrm>
            <a:off x="7550981" y="5936223"/>
            <a:ext cx="2743200" cy="365125"/>
          </a:xfrm>
          <a:prstGeom prst="rect">
            <a:avLst/>
          </a:prstGeom>
        </p:spPr>
        <p:txBody>
          <a:bodyPr/>
          <a:lstStyle/>
          <a:p>
            <a:r>
              <a:rPr lang="en-US" smtClean="0">
                <a:solidFill>
                  <a:prstClr val="white"/>
                </a:solidFill>
              </a:rPr>
              <a:t>9/26/2025</a:t>
            </a:r>
            <a:endParaRPr lang="en-US" dirty="0">
              <a:solidFill>
                <a:prstClr val="white"/>
              </a:solidFill>
            </a:endParaRPr>
          </a:p>
        </p:txBody>
      </p:sp>
      <p:sp>
        <p:nvSpPr>
          <p:cNvPr id="5" name="Footer Placeholder 4"/>
          <p:cNvSpPr>
            <a:spLocks noGrp="1"/>
          </p:cNvSpPr>
          <p:nvPr>
            <p:ph type="ftr" sz="quarter" idx="11"/>
          </p:nvPr>
        </p:nvSpPr>
        <p:spPr>
          <a:xfrm>
            <a:off x="680323" y="5936224"/>
            <a:ext cx="6870660" cy="365125"/>
          </a:xfrm>
          <a:prstGeom prst="rect">
            <a:avLst/>
          </a:prstGeom>
        </p:spPr>
        <p:txBody>
          <a:bodyPr/>
          <a:lstStyle/>
          <a:p>
            <a:r>
              <a:rPr lang="en-US" smtClean="0">
                <a:solidFill>
                  <a:prstClr val="white"/>
                </a:solidFill>
              </a:rPr>
              <a:t>By: Dr A.Khosravi, Epidemiologist</a:t>
            </a:r>
            <a:endParaRPr lang="en-US" dirty="0">
              <a:solidFill>
                <a:prstClr val="white"/>
              </a:solidFill>
            </a:endParaRPr>
          </a:p>
        </p:txBody>
      </p:sp>
      <p:sp>
        <p:nvSpPr>
          <p:cNvPr id="6" name="Slide Number Placeholder 5"/>
          <p:cNvSpPr>
            <a:spLocks noGrp="1"/>
          </p:cNvSpPr>
          <p:nvPr>
            <p:ph type="sldNum" sz="quarter" idx="12"/>
          </p:nvPr>
        </p:nvSpPr>
        <p:spPr>
          <a:xfrm>
            <a:off x="10729479" y="2869931"/>
            <a:ext cx="1154151" cy="1090789"/>
          </a:xfrm>
        </p:spPr>
        <p:txBody>
          <a:bodyPr/>
          <a:lstStyle/>
          <a:p>
            <a:fld id="{6D22F896-40B5-4ADD-8801-0D06FADFA095}" type="slidenum">
              <a:rPr lang="en-US" dirty="0">
                <a:solidFill>
                  <a:prstClr val="white">
                    <a:tint val="75000"/>
                  </a:prstClr>
                </a:solidFill>
              </a:rPr>
              <a:pPr/>
              <a:t>‹#›</a:t>
            </a:fld>
            <a:endParaRPr lang="en-US" dirty="0">
              <a:solidFill>
                <a:prstClr val="white">
                  <a:tint val="75000"/>
                </a:prstClr>
              </a:solidFill>
            </a:endParaRPr>
          </a:p>
        </p:txBody>
      </p:sp>
    </p:spTree>
    <p:extLst>
      <p:ext uri="{BB962C8B-B14F-4D97-AF65-F5344CB8AC3E}">
        <p14:creationId xmlns:p14="http://schemas.microsoft.com/office/powerpoint/2010/main" val="301012365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8" y="1971234"/>
            <a:ext cx="1602997" cy="144270"/>
          </a:xfrm>
          <a:prstGeom prst="rect">
            <a:avLst/>
          </a:prstGeom>
        </p:spPr>
      </p:pic>
      <p:sp>
        <p:nvSpPr>
          <p:cNvPr id="10" name="Rectangle 9"/>
          <p:cNvSpPr/>
          <p:nvPr/>
        </p:nvSpPr>
        <p:spPr>
          <a:xfrm>
            <a:off x="3"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8"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80343" y="2336873"/>
            <a:ext cx="4698359" cy="3599316"/>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594125" y="2336873"/>
            <a:ext cx="4700059" cy="3599316"/>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a:xfrm>
            <a:off x="7550981" y="5936223"/>
            <a:ext cx="2743200" cy="365125"/>
          </a:xfrm>
          <a:prstGeom prst="rect">
            <a:avLst/>
          </a:prstGeom>
        </p:spPr>
        <p:txBody>
          <a:bodyPr/>
          <a:lstStyle/>
          <a:p>
            <a:r>
              <a:rPr lang="en-US" smtClean="0">
                <a:solidFill>
                  <a:prstClr val="white"/>
                </a:solidFill>
              </a:rPr>
              <a:t>9/26/2025</a:t>
            </a:r>
            <a:endParaRPr lang="en-US" dirty="0">
              <a:solidFill>
                <a:prstClr val="white"/>
              </a:solidFill>
            </a:endParaRPr>
          </a:p>
        </p:txBody>
      </p:sp>
      <p:sp>
        <p:nvSpPr>
          <p:cNvPr id="6" name="Footer Placeholder 5"/>
          <p:cNvSpPr>
            <a:spLocks noGrp="1"/>
          </p:cNvSpPr>
          <p:nvPr>
            <p:ph type="ftr" sz="quarter" idx="11"/>
          </p:nvPr>
        </p:nvSpPr>
        <p:spPr>
          <a:xfrm>
            <a:off x="680323" y="5936224"/>
            <a:ext cx="6870660" cy="365125"/>
          </a:xfrm>
          <a:prstGeom prst="rect">
            <a:avLst/>
          </a:prstGeom>
        </p:spPr>
        <p:txBody>
          <a:bodyPr/>
          <a:lstStyle/>
          <a:p>
            <a:r>
              <a:rPr lang="en-US" smtClean="0">
                <a:solidFill>
                  <a:prstClr val="white"/>
                </a:solidFill>
              </a:rPr>
              <a:t>By: Dr A.Khosravi, Epidemiologist</a:t>
            </a:r>
            <a:endParaRPr lang="en-US" dirty="0">
              <a:solidFill>
                <a:prstClr val="white"/>
              </a:solidFill>
            </a:endParaRPr>
          </a:p>
        </p:txBody>
      </p:sp>
      <p:sp>
        <p:nvSpPr>
          <p:cNvPr id="7" name="Slide Number Placeholder 6"/>
          <p:cNvSpPr>
            <a:spLocks noGrp="1"/>
          </p:cNvSpPr>
          <p:nvPr>
            <p:ph type="sldNum" sz="quarter" idx="12"/>
          </p:nvPr>
        </p:nvSpPr>
        <p:spPr/>
        <p:txBody>
          <a:bodyPr/>
          <a:lstStyle/>
          <a:p>
            <a:fld id="{6D22F896-40B5-4ADD-8801-0D06FADFA095}" type="slidenum">
              <a:rPr lang="en-US" dirty="0">
                <a:solidFill>
                  <a:prstClr val="white">
                    <a:tint val="75000"/>
                  </a:prstClr>
                </a:solidFill>
              </a:rPr>
              <a:pPr/>
              <a:t>‹#›</a:t>
            </a:fld>
            <a:endParaRPr lang="en-US" dirty="0">
              <a:solidFill>
                <a:prstClr val="white">
                  <a:tint val="75000"/>
                </a:prstClr>
              </a:solidFill>
            </a:endParaRPr>
          </a:p>
        </p:txBody>
      </p:sp>
    </p:spTree>
    <p:extLst>
      <p:ext uri="{BB962C8B-B14F-4D97-AF65-F5344CB8AC3E}">
        <p14:creationId xmlns:p14="http://schemas.microsoft.com/office/powerpoint/2010/main" val="357281388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pic>
        <p:nvPicPr>
          <p:cNvPr id="10" name="Picture 9"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 y="1970240"/>
            <a:ext cx="10437812" cy="321164"/>
          </a:xfrm>
          <a:prstGeom prst="rect">
            <a:avLst/>
          </a:prstGeom>
        </p:spPr>
      </p:pic>
      <p:pic>
        <p:nvPicPr>
          <p:cNvPr id="11" name="Picture 10"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8" y="1971234"/>
            <a:ext cx="1602997" cy="144270"/>
          </a:xfrm>
          <a:prstGeom prst="rect">
            <a:avLst/>
          </a:prstGeom>
        </p:spPr>
      </p:pic>
      <p:sp>
        <p:nvSpPr>
          <p:cNvPr id="12" name="Rectangle 11"/>
          <p:cNvSpPr/>
          <p:nvPr/>
        </p:nvSpPr>
        <p:spPr>
          <a:xfrm>
            <a:off x="3"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Rectangle 12"/>
          <p:cNvSpPr/>
          <p:nvPr/>
        </p:nvSpPr>
        <p:spPr>
          <a:xfrm>
            <a:off x="10585828"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43" y="753265"/>
            <a:ext cx="9613863" cy="1080937"/>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906360" y="2336909"/>
            <a:ext cx="4472327" cy="69313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80325" y="3030044"/>
            <a:ext cx="4698355" cy="2906179"/>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820155" y="2336873"/>
            <a:ext cx="4474028" cy="69207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594125" y="3030044"/>
            <a:ext cx="4700059" cy="2906179"/>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a:xfrm>
            <a:off x="7550981" y="5936223"/>
            <a:ext cx="2743200" cy="365125"/>
          </a:xfrm>
          <a:prstGeom prst="rect">
            <a:avLst/>
          </a:prstGeom>
        </p:spPr>
        <p:txBody>
          <a:bodyPr/>
          <a:lstStyle/>
          <a:p>
            <a:r>
              <a:rPr lang="en-US" smtClean="0">
                <a:solidFill>
                  <a:prstClr val="white"/>
                </a:solidFill>
              </a:rPr>
              <a:t>9/26/2025</a:t>
            </a:r>
            <a:endParaRPr lang="en-US" dirty="0">
              <a:solidFill>
                <a:prstClr val="white"/>
              </a:solidFill>
            </a:endParaRPr>
          </a:p>
        </p:txBody>
      </p:sp>
      <p:sp>
        <p:nvSpPr>
          <p:cNvPr id="8" name="Footer Placeholder 7"/>
          <p:cNvSpPr>
            <a:spLocks noGrp="1"/>
          </p:cNvSpPr>
          <p:nvPr>
            <p:ph type="ftr" sz="quarter" idx="11"/>
          </p:nvPr>
        </p:nvSpPr>
        <p:spPr>
          <a:xfrm>
            <a:off x="680323" y="5936224"/>
            <a:ext cx="6870660" cy="365125"/>
          </a:xfrm>
          <a:prstGeom prst="rect">
            <a:avLst/>
          </a:prstGeom>
        </p:spPr>
        <p:txBody>
          <a:bodyPr/>
          <a:lstStyle/>
          <a:p>
            <a:r>
              <a:rPr lang="en-US" smtClean="0">
                <a:solidFill>
                  <a:prstClr val="white"/>
                </a:solidFill>
              </a:rPr>
              <a:t>By: Dr A.Khosravi, Epidemiologist</a:t>
            </a:r>
            <a:endParaRPr lang="en-US" dirty="0">
              <a:solidFill>
                <a:prstClr val="white"/>
              </a:solidFill>
            </a:endParaRPr>
          </a:p>
        </p:txBody>
      </p:sp>
      <p:sp>
        <p:nvSpPr>
          <p:cNvPr id="9" name="Slide Number Placeholder 8"/>
          <p:cNvSpPr>
            <a:spLocks noGrp="1"/>
          </p:cNvSpPr>
          <p:nvPr>
            <p:ph type="sldNum" sz="quarter" idx="12"/>
          </p:nvPr>
        </p:nvSpPr>
        <p:spPr/>
        <p:txBody>
          <a:bodyPr/>
          <a:lstStyle/>
          <a:p>
            <a:fld id="{6D22F896-40B5-4ADD-8801-0D06FADFA095}" type="slidenum">
              <a:rPr lang="en-US" dirty="0">
                <a:solidFill>
                  <a:prstClr val="white">
                    <a:tint val="75000"/>
                  </a:prstClr>
                </a:solidFill>
              </a:rPr>
              <a:pPr/>
              <a:t>‹#›</a:t>
            </a:fld>
            <a:endParaRPr lang="en-US" dirty="0">
              <a:solidFill>
                <a:prstClr val="white">
                  <a:tint val="75000"/>
                </a:prstClr>
              </a:solidFill>
            </a:endParaRPr>
          </a:p>
        </p:txBody>
      </p:sp>
    </p:spTree>
    <p:extLst>
      <p:ext uri="{BB962C8B-B14F-4D97-AF65-F5344CB8AC3E}">
        <p14:creationId xmlns:p14="http://schemas.microsoft.com/office/powerpoint/2010/main" val="2813613027"/>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pic>
        <p:nvPicPr>
          <p:cNvPr id="6" name="Picture 5"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 y="1970240"/>
            <a:ext cx="10437812" cy="321164"/>
          </a:xfrm>
          <a:prstGeom prst="rect">
            <a:avLst/>
          </a:prstGeom>
        </p:spPr>
      </p:pic>
      <p:pic>
        <p:nvPicPr>
          <p:cNvPr id="7" name="Picture 6"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8" y="1971234"/>
            <a:ext cx="1602997" cy="144270"/>
          </a:xfrm>
          <a:prstGeom prst="rect">
            <a:avLst/>
          </a:prstGeom>
        </p:spPr>
      </p:pic>
      <p:sp>
        <p:nvSpPr>
          <p:cNvPr id="8" name="Rectangle 7"/>
          <p:cNvSpPr/>
          <p:nvPr/>
        </p:nvSpPr>
        <p:spPr>
          <a:xfrm>
            <a:off x="3"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0585828"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a:xfrm>
            <a:off x="7550981" y="5936223"/>
            <a:ext cx="2743200" cy="365125"/>
          </a:xfrm>
          <a:prstGeom prst="rect">
            <a:avLst/>
          </a:prstGeom>
        </p:spPr>
        <p:txBody>
          <a:bodyPr/>
          <a:lstStyle/>
          <a:p>
            <a:r>
              <a:rPr lang="en-US" smtClean="0">
                <a:solidFill>
                  <a:prstClr val="white"/>
                </a:solidFill>
              </a:rPr>
              <a:t>9/26/2025</a:t>
            </a:r>
            <a:endParaRPr lang="en-US" dirty="0">
              <a:solidFill>
                <a:prstClr val="white"/>
              </a:solidFill>
            </a:endParaRPr>
          </a:p>
        </p:txBody>
      </p:sp>
      <p:sp>
        <p:nvSpPr>
          <p:cNvPr id="4" name="Footer Placeholder 3"/>
          <p:cNvSpPr>
            <a:spLocks noGrp="1"/>
          </p:cNvSpPr>
          <p:nvPr>
            <p:ph type="ftr" sz="quarter" idx="11"/>
          </p:nvPr>
        </p:nvSpPr>
        <p:spPr>
          <a:xfrm>
            <a:off x="680323" y="5936224"/>
            <a:ext cx="6870660" cy="365125"/>
          </a:xfrm>
          <a:prstGeom prst="rect">
            <a:avLst/>
          </a:prstGeom>
        </p:spPr>
        <p:txBody>
          <a:bodyPr/>
          <a:lstStyle/>
          <a:p>
            <a:r>
              <a:rPr lang="en-US" smtClean="0">
                <a:solidFill>
                  <a:prstClr val="white"/>
                </a:solidFill>
              </a:rPr>
              <a:t>By: Dr A.Khosravi, Epidemiologist</a:t>
            </a:r>
            <a:endParaRPr lang="en-US" dirty="0">
              <a:solidFill>
                <a:prstClr val="white"/>
              </a:solidFill>
            </a:endParaRPr>
          </a:p>
        </p:txBody>
      </p:sp>
      <p:sp>
        <p:nvSpPr>
          <p:cNvPr id="5" name="Slide Number Placeholder 4"/>
          <p:cNvSpPr>
            <a:spLocks noGrp="1"/>
          </p:cNvSpPr>
          <p:nvPr>
            <p:ph type="sldNum" sz="quarter" idx="12"/>
          </p:nvPr>
        </p:nvSpPr>
        <p:spPr/>
        <p:txBody>
          <a:bodyPr/>
          <a:lstStyle/>
          <a:p>
            <a:fld id="{6D22F896-40B5-4ADD-8801-0D06FADFA095}" type="slidenum">
              <a:rPr lang="en-US" dirty="0">
                <a:solidFill>
                  <a:prstClr val="white">
                    <a:tint val="75000"/>
                  </a:prstClr>
                </a:solidFill>
              </a:rPr>
              <a:pPr/>
              <a:t>‹#›</a:t>
            </a:fld>
            <a:endParaRPr lang="en-US" dirty="0">
              <a:solidFill>
                <a:prstClr val="white">
                  <a:tint val="75000"/>
                </a:prstClr>
              </a:solidFill>
            </a:endParaRPr>
          </a:p>
        </p:txBody>
      </p:sp>
    </p:spTree>
    <p:extLst>
      <p:ext uri="{BB962C8B-B14F-4D97-AF65-F5344CB8AC3E}">
        <p14:creationId xmlns:p14="http://schemas.microsoft.com/office/powerpoint/2010/main" val="328696333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5" name="Picture 4" descr="HD-ShadowShor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585828" y="1971234"/>
            <a:ext cx="1602997" cy="144270"/>
          </a:xfrm>
          <a:prstGeom prst="rect">
            <a:avLst/>
          </a:prstGeom>
        </p:spPr>
      </p:pic>
      <p:sp>
        <p:nvSpPr>
          <p:cNvPr id="6" name="Rectangle 5"/>
          <p:cNvSpPr/>
          <p:nvPr/>
        </p:nvSpPr>
        <p:spPr>
          <a:xfrm>
            <a:off x="10585828"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Date Placeholder 1"/>
          <p:cNvSpPr>
            <a:spLocks noGrp="1"/>
          </p:cNvSpPr>
          <p:nvPr>
            <p:ph type="dt" sz="half" idx="10"/>
          </p:nvPr>
        </p:nvSpPr>
        <p:spPr>
          <a:xfrm>
            <a:off x="7550981" y="5936223"/>
            <a:ext cx="2743200" cy="365125"/>
          </a:xfrm>
          <a:prstGeom prst="rect">
            <a:avLst/>
          </a:prstGeom>
        </p:spPr>
        <p:txBody>
          <a:bodyPr/>
          <a:lstStyle/>
          <a:p>
            <a:r>
              <a:rPr lang="en-US" smtClean="0">
                <a:solidFill>
                  <a:prstClr val="white"/>
                </a:solidFill>
              </a:rPr>
              <a:t>9/26/2025</a:t>
            </a:r>
            <a:endParaRPr lang="en-US" dirty="0">
              <a:solidFill>
                <a:prstClr val="white"/>
              </a:solidFill>
            </a:endParaRPr>
          </a:p>
        </p:txBody>
      </p:sp>
      <p:sp>
        <p:nvSpPr>
          <p:cNvPr id="3" name="Footer Placeholder 2"/>
          <p:cNvSpPr>
            <a:spLocks noGrp="1"/>
          </p:cNvSpPr>
          <p:nvPr>
            <p:ph type="ftr" sz="quarter" idx="11"/>
          </p:nvPr>
        </p:nvSpPr>
        <p:spPr>
          <a:xfrm>
            <a:off x="680323" y="5936224"/>
            <a:ext cx="6870660" cy="365125"/>
          </a:xfrm>
          <a:prstGeom prst="rect">
            <a:avLst/>
          </a:prstGeom>
        </p:spPr>
        <p:txBody>
          <a:bodyPr/>
          <a:lstStyle/>
          <a:p>
            <a:r>
              <a:rPr lang="en-US" smtClean="0">
                <a:solidFill>
                  <a:prstClr val="white"/>
                </a:solidFill>
              </a:rPr>
              <a:t>By: Dr A.Khosravi, Epidemiologist</a:t>
            </a:r>
            <a:endParaRPr lang="en-US" dirty="0">
              <a:solidFill>
                <a:prstClr val="white"/>
              </a:solidFill>
            </a:endParaRPr>
          </a:p>
        </p:txBody>
      </p:sp>
      <p:sp>
        <p:nvSpPr>
          <p:cNvPr id="4" name="Slide Number Placeholder 3"/>
          <p:cNvSpPr>
            <a:spLocks noGrp="1"/>
          </p:cNvSpPr>
          <p:nvPr>
            <p:ph type="sldNum" sz="quarter" idx="12"/>
          </p:nvPr>
        </p:nvSpPr>
        <p:spPr/>
        <p:txBody>
          <a:bodyPr/>
          <a:lstStyle/>
          <a:p>
            <a:fld id="{6D22F896-40B5-4ADD-8801-0D06FADFA095}" type="slidenum">
              <a:rPr lang="en-US" dirty="0">
                <a:solidFill>
                  <a:prstClr val="white">
                    <a:tint val="75000"/>
                  </a:prstClr>
                </a:solidFill>
              </a:rPr>
              <a:pPr/>
              <a:t>‹#›</a:t>
            </a:fld>
            <a:endParaRPr lang="en-US" dirty="0">
              <a:solidFill>
                <a:prstClr val="white">
                  <a:tint val="75000"/>
                </a:prstClr>
              </a:solidFill>
            </a:endParaRPr>
          </a:p>
        </p:txBody>
      </p:sp>
    </p:spTree>
    <p:extLst>
      <p:ext uri="{BB962C8B-B14F-4D97-AF65-F5344CB8AC3E}">
        <p14:creationId xmlns:p14="http://schemas.microsoft.com/office/powerpoint/2010/main" val="3230447826"/>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8" y="1971234"/>
            <a:ext cx="1602997" cy="144270"/>
          </a:xfrm>
          <a:prstGeom prst="rect">
            <a:avLst/>
          </a:prstGeom>
        </p:spPr>
      </p:pic>
      <p:sp>
        <p:nvSpPr>
          <p:cNvPr id="10" name="Rectangle 9"/>
          <p:cNvSpPr/>
          <p:nvPr/>
        </p:nvSpPr>
        <p:spPr>
          <a:xfrm>
            <a:off x="3"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8"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1" y="753227"/>
            <a:ext cx="9613859" cy="1080940"/>
          </a:xfrm>
        </p:spPr>
        <p:txBody>
          <a:bodyPr anchor="ctr">
            <a:normAutofit/>
          </a:bodyPr>
          <a:lstStyle>
            <a:lvl1pPr>
              <a:defRPr sz="3600"/>
            </a:lvl1pPr>
          </a:lstStyle>
          <a:p>
            <a:r>
              <a:rPr lang="en-US" smtClean="0"/>
              <a:t>Click to edit Master title style</a:t>
            </a:r>
            <a:endParaRPr lang="en-US" dirty="0"/>
          </a:p>
        </p:txBody>
      </p:sp>
      <p:sp>
        <p:nvSpPr>
          <p:cNvPr id="3" name="Content Placeholder 2"/>
          <p:cNvSpPr>
            <a:spLocks noGrp="1"/>
          </p:cNvSpPr>
          <p:nvPr>
            <p:ph idx="1"/>
          </p:nvPr>
        </p:nvSpPr>
        <p:spPr>
          <a:xfrm>
            <a:off x="4685847" y="2336880"/>
            <a:ext cx="5608336" cy="359931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80345" y="2336878"/>
            <a:ext cx="3790079" cy="3599317"/>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a:xfrm>
            <a:off x="7550981" y="5936223"/>
            <a:ext cx="2743200" cy="365125"/>
          </a:xfrm>
          <a:prstGeom prst="rect">
            <a:avLst/>
          </a:prstGeom>
        </p:spPr>
        <p:txBody>
          <a:bodyPr/>
          <a:lstStyle/>
          <a:p>
            <a:r>
              <a:rPr lang="en-US" smtClean="0">
                <a:solidFill>
                  <a:prstClr val="white"/>
                </a:solidFill>
              </a:rPr>
              <a:t>9/26/2025</a:t>
            </a:r>
            <a:endParaRPr lang="en-US" dirty="0">
              <a:solidFill>
                <a:prstClr val="white"/>
              </a:solidFill>
            </a:endParaRPr>
          </a:p>
        </p:txBody>
      </p:sp>
      <p:sp>
        <p:nvSpPr>
          <p:cNvPr id="6" name="Footer Placeholder 5"/>
          <p:cNvSpPr>
            <a:spLocks noGrp="1"/>
          </p:cNvSpPr>
          <p:nvPr>
            <p:ph type="ftr" sz="quarter" idx="11"/>
          </p:nvPr>
        </p:nvSpPr>
        <p:spPr>
          <a:xfrm>
            <a:off x="680323" y="5936224"/>
            <a:ext cx="6870660" cy="365125"/>
          </a:xfrm>
          <a:prstGeom prst="rect">
            <a:avLst/>
          </a:prstGeom>
        </p:spPr>
        <p:txBody>
          <a:bodyPr/>
          <a:lstStyle/>
          <a:p>
            <a:r>
              <a:rPr lang="en-US" smtClean="0">
                <a:solidFill>
                  <a:prstClr val="white"/>
                </a:solidFill>
              </a:rPr>
              <a:t>By: Dr A.Khosravi, Epidemiologist</a:t>
            </a:r>
            <a:endParaRPr lang="en-US" dirty="0">
              <a:solidFill>
                <a:prstClr val="white"/>
              </a:solidFill>
            </a:endParaRPr>
          </a:p>
        </p:txBody>
      </p:sp>
      <p:sp>
        <p:nvSpPr>
          <p:cNvPr id="7" name="Slide Number Placeholder 6"/>
          <p:cNvSpPr>
            <a:spLocks noGrp="1"/>
          </p:cNvSpPr>
          <p:nvPr>
            <p:ph type="sldNum" sz="quarter" idx="12"/>
          </p:nvPr>
        </p:nvSpPr>
        <p:spPr/>
        <p:txBody>
          <a:bodyPr/>
          <a:lstStyle/>
          <a:p>
            <a:fld id="{6D22F896-40B5-4ADD-8801-0D06FADFA095}" type="slidenum">
              <a:rPr lang="en-US" dirty="0">
                <a:solidFill>
                  <a:prstClr val="white">
                    <a:tint val="75000"/>
                  </a:prstClr>
                </a:solidFill>
              </a:rPr>
              <a:pPr/>
              <a:t>‹#›</a:t>
            </a:fld>
            <a:endParaRPr lang="en-US" dirty="0">
              <a:solidFill>
                <a:prstClr val="white">
                  <a:tint val="75000"/>
                </a:prstClr>
              </a:solidFill>
            </a:endParaRPr>
          </a:p>
        </p:txBody>
      </p:sp>
    </p:spTree>
    <p:extLst>
      <p:ext uri="{BB962C8B-B14F-4D97-AF65-F5344CB8AC3E}">
        <p14:creationId xmlns:p14="http://schemas.microsoft.com/office/powerpoint/2010/main" val="3771835580"/>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8" y="1971234"/>
            <a:ext cx="1602997" cy="144270"/>
          </a:xfrm>
          <a:prstGeom prst="rect">
            <a:avLst/>
          </a:prstGeom>
        </p:spPr>
      </p:pic>
      <p:sp>
        <p:nvSpPr>
          <p:cNvPr id="10" name="Rectangle 9"/>
          <p:cNvSpPr/>
          <p:nvPr/>
        </p:nvSpPr>
        <p:spPr>
          <a:xfrm>
            <a:off x="3"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8"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48" y="753228"/>
            <a:ext cx="9613857" cy="1080938"/>
          </a:xfrm>
        </p:spPr>
        <p:txBody>
          <a:bodyPr anchor="ctr">
            <a:normAutofit/>
          </a:bodyPr>
          <a:lstStyle>
            <a:lvl1pPr>
              <a:defRPr sz="36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4868357" y="2336874"/>
            <a:ext cx="5425849" cy="3599312"/>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680323" y="2336879"/>
            <a:ext cx="3876256" cy="3599315"/>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a:xfrm>
            <a:off x="7550981" y="5936223"/>
            <a:ext cx="2743200" cy="365125"/>
          </a:xfrm>
          <a:prstGeom prst="rect">
            <a:avLst/>
          </a:prstGeom>
        </p:spPr>
        <p:txBody>
          <a:bodyPr/>
          <a:lstStyle/>
          <a:p>
            <a:r>
              <a:rPr lang="en-US" smtClean="0">
                <a:solidFill>
                  <a:prstClr val="white"/>
                </a:solidFill>
              </a:rPr>
              <a:t>9/26/2025</a:t>
            </a:r>
            <a:endParaRPr lang="en-US" dirty="0">
              <a:solidFill>
                <a:prstClr val="white"/>
              </a:solidFill>
            </a:endParaRPr>
          </a:p>
        </p:txBody>
      </p:sp>
      <p:sp>
        <p:nvSpPr>
          <p:cNvPr id="6" name="Footer Placeholder 5"/>
          <p:cNvSpPr>
            <a:spLocks noGrp="1"/>
          </p:cNvSpPr>
          <p:nvPr>
            <p:ph type="ftr" sz="quarter" idx="11"/>
          </p:nvPr>
        </p:nvSpPr>
        <p:spPr>
          <a:xfrm>
            <a:off x="680323" y="5936224"/>
            <a:ext cx="6870660" cy="365125"/>
          </a:xfrm>
          <a:prstGeom prst="rect">
            <a:avLst/>
          </a:prstGeom>
        </p:spPr>
        <p:txBody>
          <a:bodyPr/>
          <a:lstStyle/>
          <a:p>
            <a:r>
              <a:rPr lang="en-US" smtClean="0">
                <a:solidFill>
                  <a:prstClr val="white"/>
                </a:solidFill>
              </a:rPr>
              <a:t>By: Dr A.Khosravi, Epidemiologist</a:t>
            </a:r>
            <a:endParaRPr lang="en-US" dirty="0">
              <a:solidFill>
                <a:prstClr val="white"/>
              </a:solidFill>
            </a:endParaRPr>
          </a:p>
        </p:txBody>
      </p:sp>
      <p:sp>
        <p:nvSpPr>
          <p:cNvPr id="7" name="Slide Number Placeholder 6"/>
          <p:cNvSpPr>
            <a:spLocks noGrp="1"/>
          </p:cNvSpPr>
          <p:nvPr>
            <p:ph type="sldNum" sz="quarter" idx="12"/>
          </p:nvPr>
        </p:nvSpPr>
        <p:spPr/>
        <p:txBody>
          <a:bodyPr/>
          <a:lstStyle/>
          <a:p>
            <a:fld id="{6D22F896-40B5-4ADD-8801-0D06FADFA095}" type="slidenum">
              <a:rPr lang="en-US" dirty="0">
                <a:solidFill>
                  <a:prstClr val="white">
                    <a:tint val="75000"/>
                  </a:prstClr>
                </a:solidFill>
              </a:rPr>
              <a:pPr/>
              <a:t>‹#›</a:t>
            </a:fld>
            <a:endParaRPr lang="en-US" dirty="0">
              <a:solidFill>
                <a:prstClr val="white">
                  <a:tint val="75000"/>
                </a:prstClr>
              </a:solidFill>
            </a:endParaRPr>
          </a:p>
        </p:txBody>
      </p:sp>
    </p:spTree>
    <p:extLst>
      <p:ext uri="{BB962C8B-B14F-4D97-AF65-F5344CB8AC3E}">
        <p14:creationId xmlns:p14="http://schemas.microsoft.com/office/powerpoint/2010/main" val="3933699550"/>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 y="5928628"/>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8" y="5929622"/>
            <a:ext cx="1602997" cy="144270"/>
          </a:xfrm>
          <a:prstGeom prst="rect">
            <a:avLst/>
          </a:prstGeom>
        </p:spPr>
      </p:pic>
      <p:sp>
        <p:nvSpPr>
          <p:cNvPr id="10" name="Rectangle 9"/>
          <p:cNvSpPr/>
          <p:nvPr/>
        </p:nvSpPr>
        <p:spPr>
          <a:xfrm>
            <a:off x="3"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8"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5" y="4711652"/>
            <a:ext cx="9613859" cy="453051"/>
          </a:xfrm>
        </p:spPr>
        <p:txBody>
          <a:bodyPr anchor="b">
            <a:normAutofit/>
          </a:bodyPr>
          <a:lstStyle>
            <a:lvl1pPr>
              <a:defRPr sz="24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80325" y="609633"/>
            <a:ext cx="9613859" cy="3589575"/>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680342" y="5169619"/>
            <a:ext cx="9613863" cy="622971"/>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a:xfrm>
            <a:off x="7550981" y="5936223"/>
            <a:ext cx="2743200" cy="365125"/>
          </a:xfrm>
          <a:prstGeom prst="rect">
            <a:avLst/>
          </a:prstGeom>
        </p:spPr>
        <p:txBody>
          <a:bodyPr/>
          <a:lstStyle/>
          <a:p>
            <a:r>
              <a:rPr lang="en-US" smtClean="0">
                <a:solidFill>
                  <a:prstClr val="white"/>
                </a:solidFill>
              </a:rPr>
              <a:t>9/26/2025</a:t>
            </a:r>
            <a:endParaRPr lang="en-US" dirty="0">
              <a:solidFill>
                <a:prstClr val="white"/>
              </a:solidFill>
            </a:endParaRPr>
          </a:p>
        </p:txBody>
      </p:sp>
      <p:sp>
        <p:nvSpPr>
          <p:cNvPr id="6" name="Footer Placeholder 5"/>
          <p:cNvSpPr>
            <a:spLocks noGrp="1"/>
          </p:cNvSpPr>
          <p:nvPr>
            <p:ph type="ftr" sz="quarter" idx="11"/>
          </p:nvPr>
        </p:nvSpPr>
        <p:spPr>
          <a:xfrm>
            <a:off x="680323" y="5936224"/>
            <a:ext cx="6870660" cy="365125"/>
          </a:xfrm>
          <a:prstGeom prst="rect">
            <a:avLst/>
          </a:prstGeom>
        </p:spPr>
        <p:txBody>
          <a:bodyPr/>
          <a:lstStyle/>
          <a:p>
            <a:r>
              <a:rPr lang="en-US" smtClean="0">
                <a:solidFill>
                  <a:prstClr val="white"/>
                </a:solidFill>
              </a:rPr>
              <a:t>By: Dr A.Khosravi, Epidemiologist</a:t>
            </a:r>
            <a:endParaRPr lang="en-US" dirty="0">
              <a:solidFill>
                <a:prstClr val="white"/>
              </a:solidFill>
            </a:endParaRPr>
          </a:p>
        </p:txBody>
      </p:sp>
      <p:sp>
        <p:nvSpPr>
          <p:cNvPr id="7" name="Slide Number Placeholder 6"/>
          <p:cNvSpPr>
            <a:spLocks noGrp="1"/>
          </p:cNvSpPr>
          <p:nvPr>
            <p:ph type="sldNum" sz="quarter" idx="12"/>
          </p:nvPr>
        </p:nvSpPr>
        <p:spPr>
          <a:xfrm>
            <a:off x="10729479" y="4711345"/>
            <a:ext cx="1154151" cy="1090789"/>
          </a:xfrm>
        </p:spPr>
        <p:txBody>
          <a:bodyPr/>
          <a:lstStyle/>
          <a:p>
            <a:fld id="{6D22F896-40B5-4ADD-8801-0D06FADFA095}" type="slidenum">
              <a:rPr lang="en-US" dirty="0">
                <a:solidFill>
                  <a:prstClr val="white">
                    <a:tint val="75000"/>
                  </a:prstClr>
                </a:solidFill>
              </a:rPr>
              <a:pPr/>
              <a:t>‹#›</a:t>
            </a:fld>
            <a:endParaRPr lang="en-US" dirty="0">
              <a:solidFill>
                <a:prstClr val="white">
                  <a:tint val="75000"/>
                </a:prstClr>
              </a:solidFill>
            </a:endParaRPr>
          </a:p>
        </p:txBody>
      </p:sp>
    </p:spTree>
    <p:extLst>
      <p:ext uri="{BB962C8B-B14F-4D97-AF65-F5344CB8AC3E}">
        <p14:creationId xmlns:p14="http://schemas.microsoft.com/office/powerpoint/2010/main" val="1393248375"/>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 y="5928628"/>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8" y="5929622"/>
            <a:ext cx="1602997" cy="144270"/>
          </a:xfrm>
          <a:prstGeom prst="rect">
            <a:avLst/>
          </a:prstGeom>
        </p:spPr>
      </p:pic>
      <p:sp>
        <p:nvSpPr>
          <p:cNvPr id="10" name="Rectangle 9"/>
          <p:cNvSpPr/>
          <p:nvPr/>
        </p:nvSpPr>
        <p:spPr>
          <a:xfrm>
            <a:off x="3"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8"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1" y="609597"/>
            <a:ext cx="9613859" cy="3592750"/>
          </a:xfrm>
        </p:spPr>
        <p:txBody>
          <a:bodyPr anchor="ctr"/>
          <a:lstStyle>
            <a:lvl1pPr>
              <a:defRPr sz="3200"/>
            </a:lvl1pPr>
          </a:lstStyle>
          <a:p>
            <a:r>
              <a:rPr lang="en-US" smtClean="0"/>
              <a:t>Click to edit Master title style</a:t>
            </a:r>
            <a:endParaRPr lang="en-US" dirty="0"/>
          </a:p>
        </p:txBody>
      </p:sp>
      <p:sp>
        <p:nvSpPr>
          <p:cNvPr id="4" name="Text Placeholder 3"/>
          <p:cNvSpPr>
            <a:spLocks noGrp="1"/>
          </p:cNvSpPr>
          <p:nvPr>
            <p:ph type="body" sz="half" idx="2"/>
          </p:nvPr>
        </p:nvSpPr>
        <p:spPr>
          <a:xfrm>
            <a:off x="680325" y="4711651"/>
            <a:ext cx="9613859" cy="1090789"/>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a:xfrm>
            <a:off x="7550981" y="5936223"/>
            <a:ext cx="2743200" cy="365125"/>
          </a:xfrm>
          <a:prstGeom prst="rect">
            <a:avLst/>
          </a:prstGeom>
        </p:spPr>
        <p:txBody>
          <a:bodyPr/>
          <a:lstStyle/>
          <a:p>
            <a:r>
              <a:rPr lang="en-US" smtClean="0">
                <a:solidFill>
                  <a:prstClr val="white"/>
                </a:solidFill>
              </a:rPr>
              <a:t>9/26/2025</a:t>
            </a:r>
            <a:endParaRPr lang="en-US" dirty="0">
              <a:solidFill>
                <a:prstClr val="white"/>
              </a:solidFill>
            </a:endParaRPr>
          </a:p>
        </p:txBody>
      </p:sp>
      <p:sp>
        <p:nvSpPr>
          <p:cNvPr id="6" name="Footer Placeholder 5"/>
          <p:cNvSpPr>
            <a:spLocks noGrp="1"/>
          </p:cNvSpPr>
          <p:nvPr>
            <p:ph type="ftr" sz="quarter" idx="11"/>
          </p:nvPr>
        </p:nvSpPr>
        <p:spPr>
          <a:xfrm>
            <a:off x="680323" y="5936224"/>
            <a:ext cx="6870660" cy="365125"/>
          </a:xfrm>
          <a:prstGeom prst="rect">
            <a:avLst/>
          </a:prstGeom>
        </p:spPr>
        <p:txBody>
          <a:bodyPr/>
          <a:lstStyle/>
          <a:p>
            <a:r>
              <a:rPr lang="en-US" smtClean="0">
                <a:solidFill>
                  <a:prstClr val="white"/>
                </a:solidFill>
              </a:rPr>
              <a:t>By: Dr A.Khosravi, Epidemiologist</a:t>
            </a:r>
            <a:endParaRPr lang="en-US" dirty="0">
              <a:solidFill>
                <a:prstClr val="white"/>
              </a:solidFill>
            </a:endParaRPr>
          </a:p>
        </p:txBody>
      </p:sp>
      <p:sp>
        <p:nvSpPr>
          <p:cNvPr id="7" name="Slide Number Placeholder 6"/>
          <p:cNvSpPr>
            <a:spLocks noGrp="1"/>
          </p:cNvSpPr>
          <p:nvPr>
            <p:ph type="sldNum" sz="quarter" idx="12"/>
          </p:nvPr>
        </p:nvSpPr>
        <p:spPr>
          <a:xfrm>
            <a:off x="10729479" y="4711651"/>
            <a:ext cx="1154151" cy="1090789"/>
          </a:xfrm>
        </p:spPr>
        <p:txBody>
          <a:bodyPr/>
          <a:lstStyle/>
          <a:p>
            <a:fld id="{6D22F896-40B5-4ADD-8801-0D06FADFA095}" type="slidenum">
              <a:rPr lang="en-US" dirty="0">
                <a:solidFill>
                  <a:prstClr val="white">
                    <a:tint val="75000"/>
                  </a:prstClr>
                </a:solidFill>
              </a:rPr>
              <a:pPr/>
              <a:t>‹#›</a:t>
            </a:fld>
            <a:endParaRPr lang="en-US" dirty="0">
              <a:solidFill>
                <a:prstClr val="white">
                  <a:tint val="75000"/>
                </a:prstClr>
              </a:solidFill>
            </a:endParaRPr>
          </a:p>
        </p:txBody>
      </p:sp>
    </p:spTree>
    <p:extLst>
      <p:ext uri="{BB962C8B-B14F-4D97-AF65-F5344CB8AC3E}">
        <p14:creationId xmlns:p14="http://schemas.microsoft.com/office/powerpoint/2010/main" val="521405272"/>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Quote with Caption">
    <p:spTree>
      <p:nvGrpSpPr>
        <p:cNvPr id="1" name=""/>
        <p:cNvGrpSpPr/>
        <p:nvPr/>
      </p:nvGrpSpPr>
      <p:grpSpPr>
        <a:xfrm>
          <a:off x="0" y="0"/>
          <a:ext cx="0" cy="0"/>
          <a:chOff x="0" y="0"/>
          <a:chExt cx="0" cy="0"/>
        </a:xfrm>
      </p:grpSpPr>
      <p:pic>
        <p:nvPicPr>
          <p:cNvPr id="11" name="Picture 10"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 y="5928628"/>
            <a:ext cx="10437812" cy="321164"/>
          </a:xfrm>
          <a:prstGeom prst="rect">
            <a:avLst/>
          </a:prstGeom>
        </p:spPr>
      </p:pic>
      <p:pic>
        <p:nvPicPr>
          <p:cNvPr id="13" name="Picture 12"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8" y="5929622"/>
            <a:ext cx="1602997" cy="144270"/>
          </a:xfrm>
          <a:prstGeom prst="rect">
            <a:avLst/>
          </a:prstGeom>
        </p:spPr>
      </p:pic>
      <p:sp>
        <p:nvSpPr>
          <p:cNvPr id="14" name="Rectangle 13"/>
          <p:cNvSpPr/>
          <p:nvPr/>
        </p:nvSpPr>
        <p:spPr>
          <a:xfrm>
            <a:off x="3"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10585828"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127856" y="609634"/>
            <a:ext cx="9309957" cy="3784981"/>
          </a:xfrm>
        </p:spPr>
        <p:txBody>
          <a:bodyPr anchor="ctr">
            <a:normAutofit/>
          </a:bodyPr>
          <a:lstStyle>
            <a:lvl1pPr algn="r" rtl="1">
              <a:defRPr sz="3600">
                <a:cs typeface="B Nazanin" pitchFamily="2" charset="-78"/>
              </a:defRPr>
            </a:lvl1pPr>
          </a:lstStyle>
          <a:p>
            <a:r>
              <a:rPr lang="en-US" dirty="0" smtClean="0"/>
              <a:t>Click to edit Master title style</a:t>
            </a:r>
            <a:endParaRPr lang="en-US" dirty="0"/>
          </a:p>
        </p:txBody>
      </p:sp>
      <p:sp>
        <p:nvSpPr>
          <p:cNvPr id="4" name="Text Placeholder 3"/>
          <p:cNvSpPr>
            <a:spLocks noGrp="1"/>
          </p:cNvSpPr>
          <p:nvPr>
            <p:ph type="body" sz="half" idx="2"/>
          </p:nvPr>
        </p:nvSpPr>
        <p:spPr>
          <a:xfrm>
            <a:off x="680325" y="4711651"/>
            <a:ext cx="9613859" cy="1090789"/>
          </a:xfrm>
        </p:spPr>
        <p:txBody>
          <a:bodyPr anchor="ctr">
            <a:normAutofit/>
          </a:bodyPr>
          <a:lstStyle>
            <a:lvl1pPr marL="0" indent="0" algn="r" rtl="1">
              <a:buNone/>
              <a:defRPr sz="2800">
                <a:cs typeface="B Titr" pitchFamily="2" charset="-78"/>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smtClean="0"/>
              <a:t>Click to edit Master text styles</a:t>
            </a:r>
          </a:p>
        </p:txBody>
      </p:sp>
      <p:sp>
        <p:nvSpPr>
          <p:cNvPr id="7" name="Slide Number Placeholder 6"/>
          <p:cNvSpPr>
            <a:spLocks noGrp="1"/>
          </p:cNvSpPr>
          <p:nvPr>
            <p:ph type="sldNum" sz="quarter" idx="12"/>
          </p:nvPr>
        </p:nvSpPr>
        <p:spPr>
          <a:xfrm>
            <a:off x="10729479" y="4709961"/>
            <a:ext cx="1154151" cy="1090789"/>
          </a:xfrm>
        </p:spPr>
        <p:txBody>
          <a:bodyPr/>
          <a:lstStyle/>
          <a:p>
            <a:fld id="{6D22F896-40B5-4ADD-8801-0D06FADFA095}" type="slidenum">
              <a:rPr lang="en-US" dirty="0">
                <a:solidFill>
                  <a:prstClr val="white">
                    <a:tint val="75000"/>
                  </a:prstClr>
                </a:solidFill>
              </a:rPr>
              <a:pPr/>
              <a:t>‹#›</a:t>
            </a:fld>
            <a:endParaRPr lang="en-US" dirty="0">
              <a:solidFill>
                <a:prstClr val="white">
                  <a:tint val="75000"/>
                </a:prstClr>
              </a:solidFill>
            </a:endParaRPr>
          </a:p>
        </p:txBody>
      </p:sp>
    </p:spTree>
    <p:extLst>
      <p:ext uri="{BB962C8B-B14F-4D97-AF65-F5344CB8AC3E}">
        <p14:creationId xmlns:p14="http://schemas.microsoft.com/office/powerpoint/2010/main" val="19552877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086907"/>
            <a:ext cx="10437812" cy="321164"/>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4" y="4087901"/>
            <a:ext cx="1602997" cy="144270"/>
          </a:xfrm>
          <a:prstGeom prst="rect">
            <a:avLst/>
          </a:prstGeom>
        </p:spPr>
      </p:pic>
      <p:sp>
        <p:nvSpPr>
          <p:cNvPr id="9" name="Rectangle 8"/>
          <p:cNvSpPr/>
          <p:nvPr/>
        </p:nvSpPr>
        <p:spPr>
          <a:xfrm>
            <a:off x="-2" y="2726267"/>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0585828" y="2726267"/>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3" y="2869895"/>
            <a:ext cx="9613860" cy="1090788"/>
          </a:xfrm>
        </p:spPr>
        <p:txBody>
          <a:bodyPr anchor="ctr">
            <a:normAutofit/>
          </a:bodyPr>
          <a:lstStyle>
            <a:lvl1pPr algn="r">
              <a:defRPr sz="3600"/>
            </a:lvl1pPr>
          </a:lstStyle>
          <a:p>
            <a:r>
              <a:rPr lang="en-US" smtClean="0"/>
              <a:t>Click to edit Master title style</a:t>
            </a:r>
            <a:endParaRPr lang="en-US" dirty="0"/>
          </a:p>
        </p:txBody>
      </p:sp>
      <p:sp>
        <p:nvSpPr>
          <p:cNvPr id="3" name="Text Placeholder 2"/>
          <p:cNvSpPr>
            <a:spLocks noGrp="1"/>
          </p:cNvSpPr>
          <p:nvPr>
            <p:ph type="body" idx="1"/>
          </p:nvPr>
        </p:nvSpPr>
        <p:spPr>
          <a:xfrm>
            <a:off x="680323" y="4232207"/>
            <a:ext cx="9613860" cy="1704017"/>
          </a:xfrm>
        </p:spPr>
        <p:txBody>
          <a:bodyPr>
            <a:normAutofit/>
          </a:bodyPr>
          <a:lstStyle>
            <a:lvl1pPr marL="0" indent="0" algn="r">
              <a:buNone/>
              <a:defRPr sz="20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a:xfrm>
            <a:off x="7550981" y="5936223"/>
            <a:ext cx="2743200" cy="365125"/>
          </a:xfrm>
          <a:prstGeom prst="rect">
            <a:avLst/>
          </a:prstGeom>
        </p:spPr>
        <p:txBody>
          <a:bodyPr/>
          <a:lstStyle/>
          <a:p>
            <a:r>
              <a:rPr lang="en-US" smtClean="0"/>
              <a:t>9/26/2025</a:t>
            </a:r>
            <a:endParaRPr lang="en-US" dirty="0"/>
          </a:p>
        </p:txBody>
      </p:sp>
      <p:sp>
        <p:nvSpPr>
          <p:cNvPr id="5" name="Footer Placeholder 4"/>
          <p:cNvSpPr>
            <a:spLocks noGrp="1"/>
          </p:cNvSpPr>
          <p:nvPr>
            <p:ph type="ftr" sz="quarter" idx="11"/>
          </p:nvPr>
        </p:nvSpPr>
        <p:spPr>
          <a:xfrm>
            <a:off x="680323" y="5936224"/>
            <a:ext cx="6870660" cy="365125"/>
          </a:xfrm>
          <a:prstGeom prst="rect">
            <a:avLst/>
          </a:prstGeom>
        </p:spPr>
        <p:txBody>
          <a:bodyPr/>
          <a:lstStyle/>
          <a:p>
            <a:r>
              <a:rPr lang="en-US" smtClean="0"/>
              <a:t>By: Dr A.Khosravi, Epidemiologist</a:t>
            </a:r>
            <a:endParaRPr lang="en-US" dirty="0"/>
          </a:p>
        </p:txBody>
      </p:sp>
      <p:sp>
        <p:nvSpPr>
          <p:cNvPr id="6" name="Slide Number Placeholder 5"/>
          <p:cNvSpPr>
            <a:spLocks noGrp="1"/>
          </p:cNvSpPr>
          <p:nvPr>
            <p:ph type="sldNum" sz="quarter" idx="12"/>
          </p:nvPr>
        </p:nvSpPr>
        <p:spPr>
          <a:xfrm>
            <a:off x="10729479" y="2869931"/>
            <a:ext cx="1154151" cy="1090789"/>
          </a:xfrm>
        </p:spPr>
        <p:txBody>
          <a:bodyPr/>
          <a:lstStyle/>
          <a:p>
            <a:fld id="{6D22F896-40B5-4ADD-8801-0D06FADFA095}" type="slidenum">
              <a:rPr lang="en-US" dirty="0"/>
              <a:t>‹#›</a:t>
            </a:fld>
            <a:endParaRPr lang="en-US" dirty="0"/>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pic>
        <p:nvPicPr>
          <p:cNvPr id="9" name="Picture 8"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 y="5928628"/>
            <a:ext cx="10437812" cy="321164"/>
          </a:xfrm>
          <a:prstGeom prst="rect">
            <a:avLst/>
          </a:prstGeom>
        </p:spPr>
      </p:pic>
      <p:pic>
        <p:nvPicPr>
          <p:cNvPr id="10" name="Picture 9"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8" y="5929622"/>
            <a:ext cx="1602997" cy="144270"/>
          </a:xfrm>
          <a:prstGeom prst="rect">
            <a:avLst/>
          </a:prstGeom>
        </p:spPr>
      </p:pic>
      <p:sp>
        <p:nvSpPr>
          <p:cNvPr id="11" name="Rectangle 10"/>
          <p:cNvSpPr/>
          <p:nvPr/>
        </p:nvSpPr>
        <p:spPr>
          <a:xfrm>
            <a:off x="3"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Rectangle 11"/>
          <p:cNvSpPr/>
          <p:nvPr/>
        </p:nvSpPr>
        <p:spPr>
          <a:xfrm>
            <a:off x="10585828"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42" y="4711651"/>
            <a:ext cx="9613863" cy="588535"/>
          </a:xfrm>
        </p:spPr>
        <p:txBody>
          <a:bodyPr anchor="b"/>
          <a:lstStyle>
            <a:lvl1pPr>
              <a:defRPr sz="3200"/>
            </a:lvl1pPr>
          </a:lstStyle>
          <a:p>
            <a:r>
              <a:rPr lang="en-US" smtClean="0"/>
              <a:t>Click to edit Master title style</a:t>
            </a:r>
            <a:endParaRPr lang="en-US" dirty="0"/>
          </a:p>
        </p:txBody>
      </p:sp>
      <p:sp>
        <p:nvSpPr>
          <p:cNvPr id="4" name="Text Placeholder 3"/>
          <p:cNvSpPr>
            <a:spLocks noGrp="1"/>
          </p:cNvSpPr>
          <p:nvPr>
            <p:ph type="body" sz="half" idx="2"/>
          </p:nvPr>
        </p:nvSpPr>
        <p:spPr>
          <a:xfrm>
            <a:off x="680343" y="5300185"/>
            <a:ext cx="9613863" cy="502255"/>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a:xfrm>
            <a:off x="7550981" y="5936223"/>
            <a:ext cx="2743200" cy="365125"/>
          </a:xfrm>
          <a:prstGeom prst="rect">
            <a:avLst/>
          </a:prstGeom>
        </p:spPr>
        <p:txBody>
          <a:bodyPr/>
          <a:lstStyle/>
          <a:p>
            <a:r>
              <a:rPr lang="en-US" smtClean="0">
                <a:solidFill>
                  <a:prstClr val="white"/>
                </a:solidFill>
              </a:rPr>
              <a:t>9/26/2025</a:t>
            </a:r>
            <a:endParaRPr lang="en-US" dirty="0">
              <a:solidFill>
                <a:prstClr val="white"/>
              </a:solidFill>
            </a:endParaRPr>
          </a:p>
        </p:txBody>
      </p:sp>
      <p:sp>
        <p:nvSpPr>
          <p:cNvPr id="6" name="Footer Placeholder 5"/>
          <p:cNvSpPr>
            <a:spLocks noGrp="1"/>
          </p:cNvSpPr>
          <p:nvPr>
            <p:ph type="ftr" sz="quarter" idx="11"/>
          </p:nvPr>
        </p:nvSpPr>
        <p:spPr>
          <a:xfrm>
            <a:off x="680323" y="5936224"/>
            <a:ext cx="6870660" cy="365125"/>
          </a:xfrm>
          <a:prstGeom prst="rect">
            <a:avLst/>
          </a:prstGeom>
        </p:spPr>
        <p:txBody>
          <a:bodyPr/>
          <a:lstStyle/>
          <a:p>
            <a:r>
              <a:rPr lang="en-US" smtClean="0">
                <a:solidFill>
                  <a:prstClr val="white"/>
                </a:solidFill>
              </a:rPr>
              <a:t>By: Dr A.Khosravi, Epidemiologist</a:t>
            </a:r>
            <a:endParaRPr lang="en-US" dirty="0">
              <a:solidFill>
                <a:prstClr val="white"/>
              </a:solidFill>
            </a:endParaRPr>
          </a:p>
        </p:txBody>
      </p:sp>
      <p:sp>
        <p:nvSpPr>
          <p:cNvPr id="7" name="Slide Number Placeholder 6"/>
          <p:cNvSpPr>
            <a:spLocks noGrp="1"/>
          </p:cNvSpPr>
          <p:nvPr>
            <p:ph type="sldNum" sz="quarter" idx="12"/>
          </p:nvPr>
        </p:nvSpPr>
        <p:spPr>
          <a:xfrm>
            <a:off x="10729479" y="4709961"/>
            <a:ext cx="1154151" cy="1090789"/>
          </a:xfrm>
        </p:spPr>
        <p:txBody>
          <a:bodyPr/>
          <a:lstStyle/>
          <a:p>
            <a:fld id="{6D22F896-40B5-4ADD-8801-0D06FADFA095}" type="slidenum">
              <a:rPr lang="en-US" dirty="0">
                <a:solidFill>
                  <a:prstClr val="white">
                    <a:tint val="75000"/>
                  </a:prstClr>
                </a:solidFill>
              </a:rPr>
              <a:pPr/>
              <a:t>‹#›</a:t>
            </a:fld>
            <a:endParaRPr lang="en-US" dirty="0">
              <a:solidFill>
                <a:prstClr val="white">
                  <a:tint val="75000"/>
                </a:prstClr>
              </a:solidFill>
            </a:endParaRPr>
          </a:p>
        </p:txBody>
      </p:sp>
    </p:spTree>
    <p:extLst>
      <p:ext uri="{BB962C8B-B14F-4D97-AF65-F5344CB8AC3E}">
        <p14:creationId xmlns:p14="http://schemas.microsoft.com/office/powerpoint/2010/main" val="301066651"/>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pic>
        <p:nvPicPr>
          <p:cNvPr id="13" name="Picture 12"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 y="1970240"/>
            <a:ext cx="10437812" cy="321164"/>
          </a:xfrm>
          <a:prstGeom prst="rect">
            <a:avLst/>
          </a:prstGeom>
        </p:spPr>
      </p:pic>
      <p:pic>
        <p:nvPicPr>
          <p:cNvPr id="14" name="Picture 13"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8" y="1971234"/>
            <a:ext cx="1602997" cy="144270"/>
          </a:xfrm>
          <a:prstGeom prst="rect">
            <a:avLst/>
          </a:prstGeom>
        </p:spPr>
      </p:pic>
      <p:sp>
        <p:nvSpPr>
          <p:cNvPr id="16" name="Rectangle 15"/>
          <p:cNvSpPr/>
          <p:nvPr/>
        </p:nvSpPr>
        <p:spPr>
          <a:xfrm>
            <a:off x="3"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Rectangle 16"/>
          <p:cNvSpPr/>
          <p:nvPr/>
        </p:nvSpPr>
        <p:spPr>
          <a:xfrm>
            <a:off x="10585828"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Title 1"/>
          <p:cNvSpPr>
            <a:spLocks noGrp="1"/>
          </p:cNvSpPr>
          <p:nvPr>
            <p:ph type="title"/>
          </p:nvPr>
        </p:nvSpPr>
        <p:spPr>
          <a:xfrm>
            <a:off x="669223" y="753228"/>
            <a:ext cx="9624960" cy="1080938"/>
          </a:xfrm>
        </p:spPr>
        <p:txBody>
          <a:bodyPr/>
          <a:lstStyle/>
          <a:p>
            <a:r>
              <a:rPr lang="en-US" smtClean="0"/>
              <a:t>Click to edit Master title style</a:t>
            </a:r>
            <a:endParaRPr lang="en-US" dirty="0"/>
          </a:p>
        </p:txBody>
      </p:sp>
      <p:sp>
        <p:nvSpPr>
          <p:cNvPr id="7" name="Text Placeholder 2"/>
          <p:cNvSpPr>
            <a:spLocks noGrp="1"/>
          </p:cNvSpPr>
          <p:nvPr>
            <p:ph type="body" idx="1"/>
          </p:nvPr>
        </p:nvSpPr>
        <p:spPr>
          <a:xfrm>
            <a:off x="660945" y="2336873"/>
            <a:ext cx="307003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8" name="Text Placeholder 3"/>
          <p:cNvSpPr>
            <a:spLocks noGrp="1"/>
          </p:cNvSpPr>
          <p:nvPr>
            <p:ph type="body" sz="half" idx="15"/>
          </p:nvPr>
        </p:nvSpPr>
        <p:spPr>
          <a:xfrm>
            <a:off x="680345" y="3022709"/>
            <a:ext cx="3049703"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9" name="Text Placeholder 4"/>
          <p:cNvSpPr>
            <a:spLocks noGrp="1"/>
          </p:cNvSpPr>
          <p:nvPr>
            <p:ph type="body" sz="quarter" idx="3"/>
          </p:nvPr>
        </p:nvSpPr>
        <p:spPr>
          <a:xfrm>
            <a:off x="3956025" y="2336873"/>
            <a:ext cx="306324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0" name="Text Placeholder 3"/>
          <p:cNvSpPr>
            <a:spLocks noGrp="1"/>
          </p:cNvSpPr>
          <p:nvPr>
            <p:ph type="body" sz="half" idx="16"/>
          </p:nvPr>
        </p:nvSpPr>
        <p:spPr>
          <a:xfrm>
            <a:off x="3945471" y="3022709"/>
            <a:ext cx="3063240"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1" name="Text Placeholder 4"/>
          <p:cNvSpPr>
            <a:spLocks noGrp="1"/>
          </p:cNvSpPr>
          <p:nvPr>
            <p:ph type="body" sz="quarter" idx="13"/>
          </p:nvPr>
        </p:nvSpPr>
        <p:spPr>
          <a:xfrm>
            <a:off x="7224180" y="2336873"/>
            <a:ext cx="307002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2" name="Text Placeholder 3"/>
          <p:cNvSpPr>
            <a:spLocks noGrp="1"/>
          </p:cNvSpPr>
          <p:nvPr>
            <p:ph type="body" sz="half" idx="17"/>
          </p:nvPr>
        </p:nvSpPr>
        <p:spPr>
          <a:xfrm>
            <a:off x="7224180" y="3022709"/>
            <a:ext cx="3070025"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3" name="Date Placeholder 2"/>
          <p:cNvSpPr>
            <a:spLocks noGrp="1"/>
          </p:cNvSpPr>
          <p:nvPr>
            <p:ph type="dt" sz="half" idx="10"/>
          </p:nvPr>
        </p:nvSpPr>
        <p:spPr>
          <a:xfrm>
            <a:off x="7550981" y="5936223"/>
            <a:ext cx="2743200" cy="365125"/>
          </a:xfrm>
          <a:prstGeom prst="rect">
            <a:avLst/>
          </a:prstGeom>
        </p:spPr>
        <p:txBody>
          <a:bodyPr/>
          <a:lstStyle/>
          <a:p>
            <a:r>
              <a:rPr lang="en-US" smtClean="0">
                <a:solidFill>
                  <a:prstClr val="white"/>
                </a:solidFill>
              </a:rPr>
              <a:t>9/26/2025</a:t>
            </a:r>
            <a:endParaRPr lang="en-US" dirty="0">
              <a:solidFill>
                <a:prstClr val="white"/>
              </a:solidFill>
            </a:endParaRPr>
          </a:p>
        </p:txBody>
      </p:sp>
      <p:sp>
        <p:nvSpPr>
          <p:cNvPr id="4" name="Footer Placeholder 3"/>
          <p:cNvSpPr>
            <a:spLocks noGrp="1"/>
          </p:cNvSpPr>
          <p:nvPr>
            <p:ph type="ftr" sz="quarter" idx="11"/>
          </p:nvPr>
        </p:nvSpPr>
        <p:spPr>
          <a:xfrm>
            <a:off x="680323" y="5936224"/>
            <a:ext cx="6870660" cy="365125"/>
          </a:xfrm>
          <a:prstGeom prst="rect">
            <a:avLst/>
          </a:prstGeom>
        </p:spPr>
        <p:txBody>
          <a:bodyPr/>
          <a:lstStyle/>
          <a:p>
            <a:r>
              <a:rPr lang="en-US" smtClean="0">
                <a:solidFill>
                  <a:prstClr val="white"/>
                </a:solidFill>
              </a:rPr>
              <a:t>By: Dr A.Khosravi, Epidemiologist</a:t>
            </a:r>
            <a:endParaRPr lang="en-US" dirty="0">
              <a:solidFill>
                <a:prstClr val="white"/>
              </a:solidFill>
            </a:endParaRPr>
          </a:p>
        </p:txBody>
      </p:sp>
      <p:sp>
        <p:nvSpPr>
          <p:cNvPr id="5" name="Slide Number Placeholder 4"/>
          <p:cNvSpPr>
            <a:spLocks noGrp="1"/>
          </p:cNvSpPr>
          <p:nvPr>
            <p:ph type="sldNum" sz="quarter" idx="12"/>
          </p:nvPr>
        </p:nvSpPr>
        <p:spPr/>
        <p:txBody>
          <a:bodyPr/>
          <a:lstStyle/>
          <a:p>
            <a:fld id="{6D22F896-40B5-4ADD-8801-0D06FADFA095}" type="slidenum">
              <a:rPr lang="en-US" dirty="0">
                <a:solidFill>
                  <a:prstClr val="white">
                    <a:tint val="75000"/>
                  </a:prstClr>
                </a:solidFill>
              </a:rPr>
              <a:pPr/>
              <a:t>‹#›</a:t>
            </a:fld>
            <a:endParaRPr lang="en-US" dirty="0">
              <a:solidFill>
                <a:prstClr val="white">
                  <a:tint val="75000"/>
                </a:prstClr>
              </a:solidFill>
            </a:endParaRPr>
          </a:p>
        </p:txBody>
      </p:sp>
    </p:spTree>
    <p:extLst>
      <p:ext uri="{BB962C8B-B14F-4D97-AF65-F5344CB8AC3E}">
        <p14:creationId xmlns:p14="http://schemas.microsoft.com/office/powerpoint/2010/main" val="3761842508"/>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pic>
        <p:nvPicPr>
          <p:cNvPr id="15" name="Picture 14"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 y="1970240"/>
            <a:ext cx="10437812" cy="321164"/>
          </a:xfrm>
          <a:prstGeom prst="rect">
            <a:avLst/>
          </a:prstGeom>
        </p:spPr>
      </p:pic>
      <p:pic>
        <p:nvPicPr>
          <p:cNvPr id="16" name="Picture 15"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8" y="1971234"/>
            <a:ext cx="1602997" cy="144270"/>
          </a:xfrm>
          <a:prstGeom prst="rect">
            <a:avLst/>
          </a:prstGeom>
        </p:spPr>
      </p:pic>
      <p:sp>
        <p:nvSpPr>
          <p:cNvPr id="17" name="Rectangle 16"/>
          <p:cNvSpPr/>
          <p:nvPr/>
        </p:nvSpPr>
        <p:spPr>
          <a:xfrm>
            <a:off x="3"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p:cNvSpPr/>
          <p:nvPr/>
        </p:nvSpPr>
        <p:spPr>
          <a:xfrm>
            <a:off x="10585828"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Title 1"/>
          <p:cNvSpPr>
            <a:spLocks noGrp="1"/>
          </p:cNvSpPr>
          <p:nvPr>
            <p:ph type="title"/>
          </p:nvPr>
        </p:nvSpPr>
        <p:spPr>
          <a:xfrm>
            <a:off x="680323" y="753228"/>
            <a:ext cx="9613860" cy="1080938"/>
          </a:xfrm>
        </p:spPr>
        <p:txBody>
          <a:bodyPr/>
          <a:lstStyle/>
          <a:p>
            <a:r>
              <a:rPr lang="en-US" smtClean="0"/>
              <a:t>Click to edit Master title style</a:t>
            </a:r>
            <a:endParaRPr lang="en-US" dirty="0"/>
          </a:p>
        </p:txBody>
      </p:sp>
      <p:sp>
        <p:nvSpPr>
          <p:cNvPr id="19" name="Text Placeholder 2"/>
          <p:cNvSpPr>
            <a:spLocks noGrp="1"/>
          </p:cNvSpPr>
          <p:nvPr>
            <p:ph type="body" idx="1"/>
          </p:nvPr>
        </p:nvSpPr>
        <p:spPr>
          <a:xfrm>
            <a:off x="680342" y="4297503"/>
            <a:ext cx="304970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0" name="Picture Placeholder 2"/>
          <p:cNvSpPr>
            <a:spLocks noGrp="1" noChangeAspect="1"/>
          </p:cNvSpPr>
          <p:nvPr>
            <p:ph type="pic" idx="15"/>
          </p:nvPr>
        </p:nvSpPr>
        <p:spPr>
          <a:xfrm>
            <a:off x="680342" y="2336873"/>
            <a:ext cx="3049705"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1" name="Text Placeholder 3"/>
          <p:cNvSpPr>
            <a:spLocks noGrp="1"/>
          </p:cNvSpPr>
          <p:nvPr>
            <p:ph type="body" sz="half" idx="18"/>
          </p:nvPr>
        </p:nvSpPr>
        <p:spPr>
          <a:xfrm>
            <a:off x="680342" y="4873765"/>
            <a:ext cx="3049705"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2" name="Text Placeholder 4"/>
          <p:cNvSpPr>
            <a:spLocks noGrp="1"/>
          </p:cNvSpPr>
          <p:nvPr>
            <p:ph type="body" sz="quarter" idx="3"/>
          </p:nvPr>
        </p:nvSpPr>
        <p:spPr>
          <a:xfrm>
            <a:off x="3945471" y="4297503"/>
            <a:ext cx="306324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3" name="Picture Placeholder 2"/>
          <p:cNvSpPr>
            <a:spLocks noGrp="1" noChangeAspect="1"/>
          </p:cNvSpPr>
          <p:nvPr>
            <p:ph type="pic" idx="21"/>
          </p:nvPr>
        </p:nvSpPr>
        <p:spPr>
          <a:xfrm>
            <a:off x="3945471" y="2336873"/>
            <a:ext cx="3063240"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4" name="Text Placeholder 3"/>
          <p:cNvSpPr>
            <a:spLocks noGrp="1"/>
          </p:cNvSpPr>
          <p:nvPr>
            <p:ph type="body" sz="half" idx="19"/>
          </p:nvPr>
        </p:nvSpPr>
        <p:spPr>
          <a:xfrm>
            <a:off x="3944141" y="4873764"/>
            <a:ext cx="3067297"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5" name="Text Placeholder 4"/>
          <p:cNvSpPr>
            <a:spLocks noGrp="1"/>
          </p:cNvSpPr>
          <p:nvPr>
            <p:ph type="body" sz="quarter" idx="13"/>
          </p:nvPr>
        </p:nvSpPr>
        <p:spPr>
          <a:xfrm>
            <a:off x="7230702" y="4297503"/>
            <a:ext cx="306350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6" name="Picture Placeholder 2"/>
          <p:cNvSpPr>
            <a:spLocks noGrp="1" noChangeAspect="1"/>
          </p:cNvSpPr>
          <p:nvPr>
            <p:ph type="pic" idx="22"/>
          </p:nvPr>
        </p:nvSpPr>
        <p:spPr>
          <a:xfrm>
            <a:off x="7230701" y="2336873"/>
            <a:ext cx="3063505"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7" name="Text Placeholder 3"/>
          <p:cNvSpPr>
            <a:spLocks noGrp="1"/>
          </p:cNvSpPr>
          <p:nvPr>
            <p:ph type="body" sz="half" idx="20"/>
          </p:nvPr>
        </p:nvSpPr>
        <p:spPr>
          <a:xfrm>
            <a:off x="7230553" y="4873762"/>
            <a:ext cx="3067563"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3" name="Date Placeholder 2"/>
          <p:cNvSpPr>
            <a:spLocks noGrp="1"/>
          </p:cNvSpPr>
          <p:nvPr>
            <p:ph type="dt" sz="half" idx="10"/>
          </p:nvPr>
        </p:nvSpPr>
        <p:spPr>
          <a:xfrm>
            <a:off x="7550981" y="5936223"/>
            <a:ext cx="2743200" cy="365125"/>
          </a:xfrm>
          <a:prstGeom prst="rect">
            <a:avLst/>
          </a:prstGeom>
        </p:spPr>
        <p:txBody>
          <a:bodyPr/>
          <a:lstStyle/>
          <a:p>
            <a:r>
              <a:rPr lang="en-US" smtClean="0">
                <a:solidFill>
                  <a:prstClr val="white"/>
                </a:solidFill>
              </a:rPr>
              <a:t>9/26/2025</a:t>
            </a:r>
            <a:endParaRPr lang="en-US" dirty="0">
              <a:solidFill>
                <a:prstClr val="white"/>
              </a:solidFill>
            </a:endParaRPr>
          </a:p>
        </p:txBody>
      </p:sp>
      <p:sp>
        <p:nvSpPr>
          <p:cNvPr id="4" name="Footer Placeholder 3"/>
          <p:cNvSpPr>
            <a:spLocks noGrp="1"/>
          </p:cNvSpPr>
          <p:nvPr>
            <p:ph type="ftr" sz="quarter" idx="11"/>
          </p:nvPr>
        </p:nvSpPr>
        <p:spPr>
          <a:xfrm>
            <a:off x="680323" y="5936224"/>
            <a:ext cx="6870660" cy="365125"/>
          </a:xfrm>
          <a:prstGeom prst="rect">
            <a:avLst/>
          </a:prstGeom>
        </p:spPr>
        <p:txBody>
          <a:bodyPr/>
          <a:lstStyle/>
          <a:p>
            <a:r>
              <a:rPr lang="en-US" smtClean="0">
                <a:solidFill>
                  <a:prstClr val="white"/>
                </a:solidFill>
              </a:rPr>
              <a:t>By: Dr A.Khosravi, Epidemiologist</a:t>
            </a:r>
            <a:endParaRPr lang="en-US" dirty="0">
              <a:solidFill>
                <a:prstClr val="white"/>
              </a:solidFill>
            </a:endParaRPr>
          </a:p>
        </p:txBody>
      </p:sp>
      <p:sp>
        <p:nvSpPr>
          <p:cNvPr id="5" name="Slide Number Placeholder 4"/>
          <p:cNvSpPr>
            <a:spLocks noGrp="1"/>
          </p:cNvSpPr>
          <p:nvPr>
            <p:ph type="sldNum" sz="quarter" idx="12"/>
          </p:nvPr>
        </p:nvSpPr>
        <p:spPr/>
        <p:txBody>
          <a:bodyPr/>
          <a:lstStyle/>
          <a:p>
            <a:fld id="{6D22F896-40B5-4ADD-8801-0D06FADFA095}" type="slidenum">
              <a:rPr lang="en-US" dirty="0">
                <a:solidFill>
                  <a:prstClr val="white">
                    <a:tint val="75000"/>
                  </a:prstClr>
                </a:solidFill>
              </a:rPr>
              <a:pPr/>
              <a:t>‹#›</a:t>
            </a:fld>
            <a:endParaRPr lang="en-US" dirty="0">
              <a:solidFill>
                <a:prstClr val="white">
                  <a:tint val="75000"/>
                </a:prstClr>
              </a:solidFill>
            </a:endParaRPr>
          </a:p>
        </p:txBody>
      </p:sp>
    </p:spTree>
    <p:extLst>
      <p:ext uri="{BB962C8B-B14F-4D97-AF65-F5344CB8AC3E}">
        <p14:creationId xmlns:p14="http://schemas.microsoft.com/office/powerpoint/2010/main" val="986238835"/>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 y="1970240"/>
            <a:ext cx="10437812" cy="321164"/>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8" y="1971234"/>
            <a:ext cx="1602997" cy="144270"/>
          </a:xfrm>
          <a:prstGeom prst="rect">
            <a:avLst/>
          </a:prstGeom>
        </p:spPr>
      </p:pic>
      <p:sp>
        <p:nvSpPr>
          <p:cNvPr id="9" name="Rectangle 8"/>
          <p:cNvSpPr/>
          <p:nvPr/>
        </p:nvSpPr>
        <p:spPr>
          <a:xfrm>
            <a:off x="3"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0585828"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lvl1pPr algn="r">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a:xfrm>
            <a:off x="7550981" y="5936223"/>
            <a:ext cx="2743200" cy="365125"/>
          </a:xfrm>
          <a:prstGeom prst="rect">
            <a:avLst/>
          </a:prstGeom>
        </p:spPr>
        <p:txBody>
          <a:bodyPr/>
          <a:lstStyle/>
          <a:p>
            <a:r>
              <a:rPr lang="en-US" smtClean="0">
                <a:solidFill>
                  <a:prstClr val="white"/>
                </a:solidFill>
              </a:rPr>
              <a:t>9/26/2025</a:t>
            </a:r>
            <a:endParaRPr lang="en-US" dirty="0">
              <a:solidFill>
                <a:prstClr val="white"/>
              </a:solidFill>
            </a:endParaRPr>
          </a:p>
        </p:txBody>
      </p:sp>
      <p:sp>
        <p:nvSpPr>
          <p:cNvPr id="5" name="Footer Placeholder 4"/>
          <p:cNvSpPr>
            <a:spLocks noGrp="1"/>
          </p:cNvSpPr>
          <p:nvPr>
            <p:ph type="ftr" sz="quarter" idx="11"/>
          </p:nvPr>
        </p:nvSpPr>
        <p:spPr>
          <a:xfrm>
            <a:off x="680323" y="5936224"/>
            <a:ext cx="6870660" cy="365125"/>
          </a:xfrm>
          <a:prstGeom prst="rect">
            <a:avLst/>
          </a:prstGeom>
        </p:spPr>
        <p:txBody>
          <a:bodyPr/>
          <a:lstStyle/>
          <a:p>
            <a:r>
              <a:rPr lang="en-US" smtClean="0">
                <a:solidFill>
                  <a:prstClr val="white"/>
                </a:solidFill>
              </a:rPr>
              <a:t>By: Dr A.Khosravi, Epidemiologist</a:t>
            </a:r>
            <a:endParaRPr lang="en-US" dirty="0">
              <a:solidFill>
                <a:prstClr val="white"/>
              </a:solidFill>
            </a:endParaRPr>
          </a:p>
        </p:txBody>
      </p:sp>
      <p:sp>
        <p:nvSpPr>
          <p:cNvPr id="6" name="Slide Number Placeholder 5"/>
          <p:cNvSpPr>
            <a:spLocks noGrp="1"/>
          </p:cNvSpPr>
          <p:nvPr>
            <p:ph type="sldNum" sz="quarter" idx="12"/>
          </p:nvPr>
        </p:nvSpPr>
        <p:spPr/>
        <p:txBody>
          <a:bodyPr/>
          <a:lstStyle/>
          <a:p>
            <a:fld id="{6D22F896-40B5-4ADD-8801-0D06FADFA095}" type="slidenum">
              <a:rPr lang="en-US" dirty="0">
                <a:solidFill>
                  <a:prstClr val="white">
                    <a:tint val="75000"/>
                  </a:prstClr>
                </a:solidFill>
              </a:rPr>
              <a:pPr/>
              <a:t>‹#›</a:t>
            </a:fld>
            <a:endParaRPr lang="en-US" dirty="0">
              <a:solidFill>
                <a:prstClr val="white">
                  <a:tint val="75000"/>
                </a:prstClr>
              </a:solidFill>
            </a:endParaRPr>
          </a:p>
        </p:txBody>
      </p:sp>
    </p:spTree>
    <p:extLst>
      <p:ext uri="{BB962C8B-B14F-4D97-AF65-F5344CB8AC3E}">
        <p14:creationId xmlns:p14="http://schemas.microsoft.com/office/powerpoint/2010/main" val="1456236463"/>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rot="5400000">
            <a:off x="8116207" y="1869430"/>
            <a:ext cx="5106988" cy="1368199"/>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rot="5400000">
            <a:off x="9868226" y="5372438"/>
            <a:ext cx="1602997" cy="1368199"/>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10129233" y="609597"/>
            <a:ext cx="1073803" cy="435376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80322" y="609633"/>
            <a:ext cx="8870004" cy="5326589"/>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a:xfrm>
            <a:off x="6807125" y="5936223"/>
            <a:ext cx="2743200" cy="365125"/>
          </a:xfrm>
          <a:prstGeom prst="rect">
            <a:avLst/>
          </a:prstGeom>
        </p:spPr>
        <p:txBody>
          <a:bodyPr/>
          <a:lstStyle/>
          <a:p>
            <a:r>
              <a:rPr lang="en-US" smtClean="0">
                <a:solidFill>
                  <a:prstClr val="white"/>
                </a:solidFill>
              </a:rPr>
              <a:t>9/26/2025</a:t>
            </a:r>
            <a:endParaRPr lang="en-US" dirty="0">
              <a:solidFill>
                <a:prstClr val="white"/>
              </a:solidFill>
            </a:endParaRPr>
          </a:p>
        </p:txBody>
      </p:sp>
      <p:sp>
        <p:nvSpPr>
          <p:cNvPr id="5" name="Footer Placeholder 4"/>
          <p:cNvSpPr>
            <a:spLocks noGrp="1"/>
          </p:cNvSpPr>
          <p:nvPr>
            <p:ph type="ftr" sz="quarter" idx="11"/>
          </p:nvPr>
        </p:nvSpPr>
        <p:spPr>
          <a:xfrm>
            <a:off x="680324" y="5936224"/>
            <a:ext cx="6126805" cy="365125"/>
          </a:xfrm>
          <a:prstGeom prst="rect">
            <a:avLst/>
          </a:prstGeom>
        </p:spPr>
        <p:txBody>
          <a:bodyPr/>
          <a:lstStyle/>
          <a:p>
            <a:r>
              <a:rPr lang="en-US" smtClean="0">
                <a:solidFill>
                  <a:prstClr val="white"/>
                </a:solidFill>
              </a:rPr>
              <a:t>By: Dr A.Khosravi, Epidemiologist</a:t>
            </a:r>
            <a:endParaRPr lang="en-US" dirty="0">
              <a:solidFill>
                <a:prstClr val="white"/>
              </a:solidFill>
            </a:endParaRPr>
          </a:p>
        </p:txBody>
      </p:sp>
      <p:sp>
        <p:nvSpPr>
          <p:cNvPr id="6" name="Slide Number Placeholder 5"/>
          <p:cNvSpPr>
            <a:spLocks noGrp="1"/>
          </p:cNvSpPr>
          <p:nvPr>
            <p:ph type="sldNum" sz="quarter" idx="12"/>
          </p:nvPr>
        </p:nvSpPr>
        <p:spPr>
          <a:xfrm>
            <a:off x="10097574" y="5398669"/>
            <a:ext cx="1154151" cy="1090789"/>
          </a:xfrm>
        </p:spPr>
        <p:txBody>
          <a:bodyPr anchor="t"/>
          <a:lstStyle>
            <a:lvl1pPr algn="ctr">
              <a:defRPr/>
            </a:lvl1pPr>
          </a:lstStyle>
          <a:p>
            <a:fld id="{6D22F896-40B5-4ADD-8801-0D06FADFA095}" type="slidenum">
              <a:rPr lang="en-US" dirty="0">
                <a:solidFill>
                  <a:prstClr val="white">
                    <a:tint val="75000"/>
                  </a:prstClr>
                </a:solidFill>
              </a:rPr>
              <a:pPr/>
              <a:t>‹#›</a:t>
            </a:fld>
            <a:endParaRPr lang="en-US" dirty="0">
              <a:solidFill>
                <a:prstClr val="white">
                  <a:tint val="75000"/>
                </a:prstClr>
              </a:solidFill>
            </a:endParaRPr>
          </a:p>
        </p:txBody>
      </p:sp>
    </p:spTree>
    <p:extLst>
      <p:ext uri="{BB962C8B-B14F-4D97-AF65-F5344CB8AC3E}">
        <p14:creationId xmlns:p14="http://schemas.microsoft.com/office/powerpoint/2010/main" val="18251818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8" y="1971234"/>
            <a:ext cx="1602997" cy="144270"/>
          </a:xfrm>
          <a:prstGeom prst="rect">
            <a:avLst/>
          </a:prstGeom>
        </p:spPr>
      </p:pic>
      <p:sp>
        <p:nvSpPr>
          <p:cNvPr id="10" name="Rectangle 9"/>
          <p:cNvSpPr/>
          <p:nvPr/>
        </p:nvSpPr>
        <p:spPr>
          <a:xfrm>
            <a:off x="3"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8"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80343" y="2336873"/>
            <a:ext cx="4698359" cy="3599316"/>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594125" y="2336873"/>
            <a:ext cx="4700059" cy="3599316"/>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a:xfrm>
            <a:off x="7550981" y="5936223"/>
            <a:ext cx="2743200" cy="365125"/>
          </a:xfrm>
          <a:prstGeom prst="rect">
            <a:avLst/>
          </a:prstGeom>
        </p:spPr>
        <p:txBody>
          <a:bodyPr/>
          <a:lstStyle/>
          <a:p>
            <a:r>
              <a:rPr lang="en-US" smtClean="0"/>
              <a:t>9/26/2025</a:t>
            </a:r>
            <a:endParaRPr lang="en-US" dirty="0"/>
          </a:p>
        </p:txBody>
      </p:sp>
      <p:sp>
        <p:nvSpPr>
          <p:cNvPr id="6" name="Footer Placeholder 5"/>
          <p:cNvSpPr>
            <a:spLocks noGrp="1"/>
          </p:cNvSpPr>
          <p:nvPr>
            <p:ph type="ftr" sz="quarter" idx="11"/>
          </p:nvPr>
        </p:nvSpPr>
        <p:spPr>
          <a:xfrm>
            <a:off x="680323" y="5936224"/>
            <a:ext cx="6870660" cy="365125"/>
          </a:xfrm>
          <a:prstGeom prst="rect">
            <a:avLst/>
          </a:prstGeom>
        </p:spPr>
        <p:txBody>
          <a:bodyPr/>
          <a:lstStyle/>
          <a:p>
            <a:r>
              <a:rPr lang="en-US" smtClean="0"/>
              <a:t>By: Dr A.Khosravi, Epidemiologist</a:t>
            </a:r>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pic>
        <p:nvPicPr>
          <p:cNvPr id="10" name="Picture 9"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 y="1970240"/>
            <a:ext cx="10437812" cy="321164"/>
          </a:xfrm>
          <a:prstGeom prst="rect">
            <a:avLst/>
          </a:prstGeom>
        </p:spPr>
      </p:pic>
      <p:pic>
        <p:nvPicPr>
          <p:cNvPr id="11" name="Picture 10"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8" y="1971234"/>
            <a:ext cx="1602997" cy="144270"/>
          </a:xfrm>
          <a:prstGeom prst="rect">
            <a:avLst/>
          </a:prstGeom>
        </p:spPr>
      </p:pic>
      <p:sp>
        <p:nvSpPr>
          <p:cNvPr id="12" name="Rectangle 11"/>
          <p:cNvSpPr/>
          <p:nvPr/>
        </p:nvSpPr>
        <p:spPr>
          <a:xfrm>
            <a:off x="3"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Rectangle 12"/>
          <p:cNvSpPr/>
          <p:nvPr/>
        </p:nvSpPr>
        <p:spPr>
          <a:xfrm>
            <a:off x="10585828"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43" y="753265"/>
            <a:ext cx="9613863" cy="1080937"/>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906360" y="2336909"/>
            <a:ext cx="4472327" cy="69313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80325" y="3030044"/>
            <a:ext cx="4698355" cy="2906179"/>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820155" y="2336873"/>
            <a:ext cx="4474028" cy="69207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594125" y="3030044"/>
            <a:ext cx="4700059" cy="2906179"/>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a:xfrm>
            <a:off x="7550981" y="5936223"/>
            <a:ext cx="2743200" cy="365125"/>
          </a:xfrm>
          <a:prstGeom prst="rect">
            <a:avLst/>
          </a:prstGeom>
        </p:spPr>
        <p:txBody>
          <a:bodyPr/>
          <a:lstStyle/>
          <a:p>
            <a:r>
              <a:rPr lang="en-US" smtClean="0"/>
              <a:t>9/26/2025</a:t>
            </a:r>
            <a:endParaRPr lang="en-US" dirty="0"/>
          </a:p>
        </p:txBody>
      </p:sp>
      <p:sp>
        <p:nvSpPr>
          <p:cNvPr id="8" name="Footer Placeholder 7"/>
          <p:cNvSpPr>
            <a:spLocks noGrp="1"/>
          </p:cNvSpPr>
          <p:nvPr>
            <p:ph type="ftr" sz="quarter" idx="11"/>
          </p:nvPr>
        </p:nvSpPr>
        <p:spPr>
          <a:xfrm>
            <a:off x="680323" y="5936224"/>
            <a:ext cx="6870660" cy="365125"/>
          </a:xfrm>
          <a:prstGeom prst="rect">
            <a:avLst/>
          </a:prstGeom>
        </p:spPr>
        <p:txBody>
          <a:bodyPr/>
          <a:lstStyle/>
          <a:p>
            <a:r>
              <a:rPr lang="en-US" smtClean="0"/>
              <a:t>By: Dr A.Khosravi, Epidemiologist</a:t>
            </a:r>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pic>
        <p:nvPicPr>
          <p:cNvPr id="6" name="Picture 5"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 y="1970240"/>
            <a:ext cx="10437812" cy="321164"/>
          </a:xfrm>
          <a:prstGeom prst="rect">
            <a:avLst/>
          </a:prstGeom>
        </p:spPr>
      </p:pic>
      <p:pic>
        <p:nvPicPr>
          <p:cNvPr id="7" name="Picture 6"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8" y="1971234"/>
            <a:ext cx="1602997" cy="144270"/>
          </a:xfrm>
          <a:prstGeom prst="rect">
            <a:avLst/>
          </a:prstGeom>
        </p:spPr>
      </p:pic>
      <p:sp>
        <p:nvSpPr>
          <p:cNvPr id="8" name="Rectangle 7"/>
          <p:cNvSpPr/>
          <p:nvPr/>
        </p:nvSpPr>
        <p:spPr>
          <a:xfrm>
            <a:off x="3"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0585828"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a:xfrm>
            <a:off x="7550981" y="5936223"/>
            <a:ext cx="2743200" cy="365125"/>
          </a:xfrm>
          <a:prstGeom prst="rect">
            <a:avLst/>
          </a:prstGeom>
        </p:spPr>
        <p:txBody>
          <a:bodyPr/>
          <a:lstStyle/>
          <a:p>
            <a:r>
              <a:rPr lang="en-US" smtClean="0"/>
              <a:t>9/26/2025</a:t>
            </a:r>
            <a:endParaRPr lang="en-US" dirty="0"/>
          </a:p>
        </p:txBody>
      </p:sp>
      <p:sp>
        <p:nvSpPr>
          <p:cNvPr id="4" name="Footer Placeholder 3"/>
          <p:cNvSpPr>
            <a:spLocks noGrp="1"/>
          </p:cNvSpPr>
          <p:nvPr>
            <p:ph type="ftr" sz="quarter" idx="11"/>
          </p:nvPr>
        </p:nvSpPr>
        <p:spPr>
          <a:xfrm>
            <a:off x="680323" y="5936224"/>
            <a:ext cx="6870660" cy="365125"/>
          </a:xfrm>
          <a:prstGeom prst="rect">
            <a:avLst/>
          </a:prstGeom>
        </p:spPr>
        <p:txBody>
          <a:bodyPr/>
          <a:lstStyle/>
          <a:p>
            <a:r>
              <a:rPr lang="en-US" smtClean="0"/>
              <a:t>By: Dr A.Khosravi, Epidemiologist</a:t>
            </a:r>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5" name="Picture 4" descr="HD-ShadowShor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585828" y="1971234"/>
            <a:ext cx="1602997" cy="144270"/>
          </a:xfrm>
          <a:prstGeom prst="rect">
            <a:avLst/>
          </a:prstGeom>
        </p:spPr>
      </p:pic>
      <p:sp>
        <p:nvSpPr>
          <p:cNvPr id="6" name="Rectangle 5"/>
          <p:cNvSpPr/>
          <p:nvPr/>
        </p:nvSpPr>
        <p:spPr>
          <a:xfrm>
            <a:off x="10585828"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Date Placeholder 1"/>
          <p:cNvSpPr>
            <a:spLocks noGrp="1"/>
          </p:cNvSpPr>
          <p:nvPr>
            <p:ph type="dt" sz="half" idx="10"/>
          </p:nvPr>
        </p:nvSpPr>
        <p:spPr>
          <a:xfrm>
            <a:off x="7550981" y="5936223"/>
            <a:ext cx="2743200" cy="365125"/>
          </a:xfrm>
          <a:prstGeom prst="rect">
            <a:avLst/>
          </a:prstGeom>
        </p:spPr>
        <p:txBody>
          <a:bodyPr/>
          <a:lstStyle/>
          <a:p>
            <a:r>
              <a:rPr lang="en-US" smtClean="0"/>
              <a:t>9/26/2025</a:t>
            </a:r>
            <a:endParaRPr lang="en-US" dirty="0"/>
          </a:p>
        </p:txBody>
      </p:sp>
      <p:sp>
        <p:nvSpPr>
          <p:cNvPr id="3" name="Footer Placeholder 2"/>
          <p:cNvSpPr>
            <a:spLocks noGrp="1"/>
          </p:cNvSpPr>
          <p:nvPr>
            <p:ph type="ftr" sz="quarter" idx="11"/>
          </p:nvPr>
        </p:nvSpPr>
        <p:spPr>
          <a:xfrm>
            <a:off x="680323" y="5936224"/>
            <a:ext cx="6870660" cy="365125"/>
          </a:xfrm>
          <a:prstGeom prst="rect">
            <a:avLst/>
          </a:prstGeom>
        </p:spPr>
        <p:txBody>
          <a:bodyPr/>
          <a:lstStyle/>
          <a:p>
            <a:r>
              <a:rPr lang="en-US" smtClean="0"/>
              <a:t>By: Dr A.Khosravi, Epidemiologist</a:t>
            </a:r>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8" y="1971234"/>
            <a:ext cx="1602997" cy="144270"/>
          </a:xfrm>
          <a:prstGeom prst="rect">
            <a:avLst/>
          </a:prstGeom>
        </p:spPr>
      </p:pic>
      <p:sp>
        <p:nvSpPr>
          <p:cNvPr id="10" name="Rectangle 9"/>
          <p:cNvSpPr/>
          <p:nvPr/>
        </p:nvSpPr>
        <p:spPr>
          <a:xfrm>
            <a:off x="3"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8"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1" y="753227"/>
            <a:ext cx="9613859" cy="1080940"/>
          </a:xfrm>
        </p:spPr>
        <p:txBody>
          <a:bodyPr anchor="ctr">
            <a:normAutofit/>
          </a:bodyPr>
          <a:lstStyle>
            <a:lvl1pPr>
              <a:defRPr sz="3600"/>
            </a:lvl1pPr>
          </a:lstStyle>
          <a:p>
            <a:r>
              <a:rPr lang="en-US" smtClean="0"/>
              <a:t>Click to edit Master title style</a:t>
            </a:r>
            <a:endParaRPr lang="en-US" dirty="0"/>
          </a:p>
        </p:txBody>
      </p:sp>
      <p:sp>
        <p:nvSpPr>
          <p:cNvPr id="3" name="Content Placeholder 2"/>
          <p:cNvSpPr>
            <a:spLocks noGrp="1"/>
          </p:cNvSpPr>
          <p:nvPr>
            <p:ph idx="1"/>
          </p:nvPr>
        </p:nvSpPr>
        <p:spPr>
          <a:xfrm>
            <a:off x="4685847" y="2336880"/>
            <a:ext cx="5608336" cy="359931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80345" y="2336878"/>
            <a:ext cx="3790079" cy="3599317"/>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a:xfrm>
            <a:off x="7550981" y="5936223"/>
            <a:ext cx="2743200" cy="365125"/>
          </a:xfrm>
          <a:prstGeom prst="rect">
            <a:avLst/>
          </a:prstGeom>
        </p:spPr>
        <p:txBody>
          <a:bodyPr/>
          <a:lstStyle/>
          <a:p>
            <a:r>
              <a:rPr lang="en-US" smtClean="0"/>
              <a:t>9/26/2025</a:t>
            </a:r>
            <a:endParaRPr lang="en-US" dirty="0"/>
          </a:p>
        </p:txBody>
      </p:sp>
      <p:sp>
        <p:nvSpPr>
          <p:cNvPr id="6" name="Footer Placeholder 5"/>
          <p:cNvSpPr>
            <a:spLocks noGrp="1"/>
          </p:cNvSpPr>
          <p:nvPr>
            <p:ph type="ftr" sz="quarter" idx="11"/>
          </p:nvPr>
        </p:nvSpPr>
        <p:spPr>
          <a:xfrm>
            <a:off x="680323" y="5936224"/>
            <a:ext cx="6870660" cy="365125"/>
          </a:xfrm>
          <a:prstGeom prst="rect">
            <a:avLst/>
          </a:prstGeom>
        </p:spPr>
        <p:txBody>
          <a:bodyPr/>
          <a:lstStyle/>
          <a:p>
            <a:r>
              <a:rPr lang="en-US" smtClean="0"/>
              <a:t>By: Dr A.Khosravi, Epidemiologist</a:t>
            </a:r>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8" y="1971234"/>
            <a:ext cx="1602997" cy="144270"/>
          </a:xfrm>
          <a:prstGeom prst="rect">
            <a:avLst/>
          </a:prstGeom>
        </p:spPr>
      </p:pic>
      <p:sp>
        <p:nvSpPr>
          <p:cNvPr id="10" name="Rectangle 9"/>
          <p:cNvSpPr/>
          <p:nvPr/>
        </p:nvSpPr>
        <p:spPr>
          <a:xfrm>
            <a:off x="3"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8"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48" y="753228"/>
            <a:ext cx="9613857" cy="1080938"/>
          </a:xfrm>
        </p:spPr>
        <p:txBody>
          <a:bodyPr anchor="ctr">
            <a:normAutofit/>
          </a:bodyPr>
          <a:lstStyle>
            <a:lvl1pPr>
              <a:defRPr sz="36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4868357" y="2336874"/>
            <a:ext cx="5425849" cy="3599312"/>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680323" y="2336879"/>
            <a:ext cx="3876256" cy="3599315"/>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a:xfrm>
            <a:off x="7550981" y="5936223"/>
            <a:ext cx="2743200" cy="365125"/>
          </a:xfrm>
          <a:prstGeom prst="rect">
            <a:avLst/>
          </a:prstGeom>
        </p:spPr>
        <p:txBody>
          <a:bodyPr/>
          <a:lstStyle/>
          <a:p>
            <a:r>
              <a:rPr lang="en-US" smtClean="0"/>
              <a:t>9/26/2025</a:t>
            </a:r>
            <a:endParaRPr lang="en-US" dirty="0"/>
          </a:p>
        </p:txBody>
      </p:sp>
      <p:sp>
        <p:nvSpPr>
          <p:cNvPr id="6" name="Footer Placeholder 5"/>
          <p:cNvSpPr>
            <a:spLocks noGrp="1"/>
          </p:cNvSpPr>
          <p:nvPr>
            <p:ph type="ftr" sz="quarter" idx="11"/>
          </p:nvPr>
        </p:nvSpPr>
        <p:spPr>
          <a:xfrm>
            <a:off x="680323" y="5936224"/>
            <a:ext cx="6870660" cy="365125"/>
          </a:xfrm>
          <a:prstGeom prst="rect">
            <a:avLst/>
          </a:prstGeom>
        </p:spPr>
        <p:txBody>
          <a:bodyPr/>
          <a:lstStyle/>
          <a:p>
            <a:r>
              <a:rPr lang="en-US" smtClean="0"/>
              <a:t>By: Dr A.Khosravi, Epidemiologist</a:t>
            </a:r>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2.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5.xml"/><Relationship Id="rId13" Type="http://schemas.openxmlformats.org/officeDocument/2006/relationships/slideLayout" Target="../slideLayouts/slideLayout30.xml"/><Relationship Id="rId18" Type="http://schemas.openxmlformats.org/officeDocument/2006/relationships/theme" Target="../theme/theme2.xml"/><Relationship Id="rId3" Type="http://schemas.openxmlformats.org/officeDocument/2006/relationships/slideLayout" Target="../slideLayouts/slideLayout20.xml"/><Relationship Id="rId7" Type="http://schemas.openxmlformats.org/officeDocument/2006/relationships/slideLayout" Target="../slideLayouts/slideLayout24.xml"/><Relationship Id="rId12" Type="http://schemas.openxmlformats.org/officeDocument/2006/relationships/slideLayout" Target="../slideLayouts/slideLayout29.xml"/><Relationship Id="rId17" Type="http://schemas.openxmlformats.org/officeDocument/2006/relationships/slideLayout" Target="../slideLayouts/slideLayout34.xml"/><Relationship Id="rId2" Type="http://schemas.openxmlformats.org/officeDocument/2006/relationships/slideLayout" Target="../slideLayouts/slideLayout19.xml"/><Relationship Id="rId16" Type="http://schemas.openxmlformats.org/officeDocument/2006/relationships/slideLayout" Target="../slideLayouts/slideLayout33.xml"/><Relationship Id="rId20" Type="http://schemas.openxmlformats.org/officeDocument/2006/relationships/image" Target="../media/image2.png"/><Relationship Id="rId1" Type="http://schemas.openxmlformats.org/officeDocument/2006/relationships/slideLayout" Target="../slideLayouts/slideLayout18.xml"/><Relationship Id="rId6" Type="http://schemas.openxmlformats.org/officeDocument/2006/relationships/slideLayout" Target="../slideLayouts/slideLayout23.xml"/><Relationship Id="rId11" Type="http://schemas.openxmlformats.org/officeDocument/2006/relationships/slideLayout" Target="../slideLayouts/slideLayout28.xml"/><Relationship Id="rId5" Type="http://schemas.openxmlformats.org/officeDocument/2006/relationships/slideLayout" Target="../slideLayouts/slideLayout22.xml"/><Relationship Id="rId15" Type="http://schemas.openxmlformats.org/officeDocument/2006/relationships/slideLayout" Target="../slideLayouts/slideLayout32.xml"/><Relationship Id="rId10" Type="http://schemas.openxmlformats.org/officeDocument/2006/relationships/slideLayout" Target="../slideLayouts/slideLayout27.xml"/><Relationship Id="rId19" Type="http://schemas.openxmlformats.org/officeDocument/2006/relationships/image" Target="../media/image1.png"/><Relationship Id="rId4" Type="http://schemas.openxmlformats.org/officeDocument/2006/relationships/slideLayout" Target="../slideLayouts/slideLayout21.xml"/><Relationship Id="rId9" Type="http://schemas.openxmlformats.org/officeDocument/2006/relationships/slideLayout" Target="../slideLayouts/slideLayout26.xml"/><Relationship Id="rId14"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1"/>
            </a:gs>
            <a:gs pos="100000">
              <a:schemeClr val="bg2">
                <a:shade val="100000"/>
                <a:hueMod val="100000"/>
                <a:satMod val="110000"/>
                <a:lumMod val="130000"/>
              </a:schemeClr>
            </a:gs>
            <a:gs pos="32000">
              <a:schemeClr val="bg2">
                <a:shade val="78000"/>
                <a:hueMod val="44000"/>
                <a:satMod val="200000"/>
                <a:lumMod val="69000"/>
              </a:schemeClr>
            </a:gs>
          </a:gsLst>
          <a:lin ang="2520000" scaled="0"/>
          <a:tileRect/>
        </a:gradFill>
        <a:effectLst/>
      </p:bgPr>
    </p:bg>
    <p:spTree>
      <p:nvGrpSpPr>
        <p:cNvPr id="1" name=""/>
        <p:cNvGrpSpPr/>
        <p:nvPr/>
      </p:nvGrpSpPr>
      <p:grpSpPr>
        <a:xfrm>
          <a:off x="0" y="0"/>
          <a:ext cx="0" cy="0"/>
          <a:chOff x="0" y="0"/>
          <a:chExt cx="0" cy="0"/>
        </a:xfrm>
      </p:grpSpPr>
      <p:pic>
        <p:nvPicPr>
          <p:cNvPr id="7" name="Picture 6" descr="hashOverlay-FullResolve.png"/>
          <p:cNvPicPr>
            <a:picLocks noChangeAspect="1"/>
          </p:cNvPicPr>
          <p:nvPr/>
        </p:nvPicPr>
        <p:blipFill>
          <a:blip r:embed="rId19">
            <a:alphaModFix amt="10000"/>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Placeholder 1"/>
          <p:cNvSpPr>
            <a:spLocks noGrp="1"/>
          </p:cNvSpPr>
          <p:nvPr>
            <p:ph type="title"/>
          </p:nvPr>
        </p:nvSpPr>
        <p:spPr>
          <a:xfrm>
            <a:off x="680324" y="753228"/>
            <a:ext cx="9613861" cy="1080938"/>
          </a:xfrm>
          <a:prstGeom prst="rect">
            <a:avLst/>
          </a:prstGeom>
        </p:spPr>
        <p:txBody>
          <a:bodyPr vert="horz" lIns="91440" tIns="45720" rIns="91440" bIns="45720" rtlCol="0" anchor="ctr">
            <a:norm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680324" y="2336873"/>
            <a:ext cx="9613861" cy="3599316"/>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Slide Number Placeholder 5"/>
          <p:cNvSpPr>
            <a:spLocks noGrp="1"/>
          </p:cNvSpPr>
          <p:nvPr>
            <p:ph type="sldNum" sz="quarter" idx="4"/>
          </p:nvPr>
        </p:nvSpPr>
        <p:spPr>
          <a:xfrm>
            <a:off x="10729479" y="753263"/>
            <a:ext cx="1154151" cy="1090789"/>
          </a:xfrm>
          <a:prstGeom prst="rect">
            <a:avLst/>
          </a:prstGeom>
        </p:spPr>
        <p:txBody>
          <a:bodyPr vert="horz" lIns="91440" tIns="45720" rIns="91440" bIns="45720" rtlCol="0" anchor="ctr"/>
          <a:lstStyle>
            <a:lvl1pPr algn="l">
              <a:defRPr sz="3600">
                <a:solidFill>
                  <a:schemeClr val="tx1">
                    <a:tint val="75000"/>
                  </a:schemeClr>
                </a:solidFill>
              </a:defRPr>
            </a:lvl1pPr>
          </a:lstStyle>
          <a:p>
            <a:fld id="{6D22F896-40B5-4ADD-8801-0D06FADFA095}" type="slidenum">
              <a:rPr lang="en-US" dirty="0"/>
              <a:pPr/>
              <a:t>‹#›</a:t>
            </a:fld>
            <a:endParaRPr lang="en-US" dirty="0"/>
          </a:p>
        </p:txBody>
      </p:sp>
      <p:pic>
        <p:nvPicPr>
          <p:cNvPr id="1026" name="Picture 2"/>
          <p:cNvPicPr>
            <a:picLocks noChangeAspect="1" noChangeArrowheads="1"/>
          </p:cNvPicPr>
          <p:nvPr userDrawn="1"/>
        </p:nvPicPr>
        <p:blipFill>
          <a:blip r:embed="rId20">
            <a:extLst>
              <a:ext uri="{28A0092B-C50C-407E-A947-70E740481C1C}">
                <a14:useLocalDpi xmlns:a14="http://schemas.microsoft.com/office/drawing/2010/main" val="0"/>
              </a:ext>
            </a:extLst>
          </a:blip>
          <a:srcRect/>
          <a:stretch>
            <a:fillRect/>
          </a:stretch>
        </p:blipFill>
        <p:spPr bwMode="auto">
          <a:xfrm>
            <a:off x="1438275" y="6059942"/>
            <a:ext cx="9315450" cy="493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6" r:id="rId12"/>
    <p:sldLayoutId id="2147483663" r:id="rId13"/>
    <p:sldLayoutId id="2147483667" r:id="rId14"/>
    <p:sldLayoutId id="2147483668" r:id="rId15"/>
    <p:sldLayoutId id="2147483658" r:id="rId16"/>
    <p:sldLayoutId id="2147483659" r:id="rId17"/>
  </p:sldLayoutIdLst>
  <p:timing>
    <p:tnLst>
      <p:par>
        <p:cTn id="1" dur="indefinite" restart="never" nodeType="tmRoot"/>
      </p:par>
    </p:tnLst>
  </p:timing>
  <p:hf hdr="0" dt="0"/>
  <p:txStyles>
    <p:titleStyle>
      <a:lvl1pPr algn="r" defTabSz="914400" rtl="1" eaLnBrk="1" latinLnBrk="0" hangingPunct="1">
        <a:lnSpc>
          <a:spcPct val="90000"/>
        </a:lnSpc>
        <a:spcBef>
          <a:spcPct val="0"/>
        </a:spcBef>
        <a:buNone/>
        <a:defRPr sz="3600" kern="1200">
          <a:solidFill>
            <a:schemeClr val="tx1"/>
          </a:solidFill>
          <a:latin typeface="+mj-lt"/>
          <a:ea typeface="+mj-ea"/>
          <a:cs typeface="B Titr" pitchFamily="2" charset="-78"/>
        </a:defRPr>
      </a:lvl1pPr>
    </p:titleStyle>
    <p:bodyStyle>
      <a:lvl1pPr marL="228600" indent="-228600" algn="r" defTabSz="914400" rtl="1" eaLnBrk="1" latinLnBrk="0" hangingPunct="1">
        <a:lnSpc>
          <a:spcPct val="90000"/>
        </a:lnSpc>
        <a:spcBef>
          <a:spcPts val="1000"/>
        </a:spcBef>
        <a:buFont typeface="Arial" panose="020B0604020202020204" pitchFamily="34" charset="0"/>
        <a:buChar char="•"/>
        <a:defRPr sz="3600" kern="1200">
          <a:solidFill>
            <a:schemeClr val="tx1"/>
          </a:solidFill>
          <a:latin typeface="+mn-lt"/>
          <a:ea typeface="+mn-ea"/>
          <a:cs typeface="B Nazanin" pitchFamily="2" charset="-78"/>
        </a:defRPr>
      </a:lvl1pPr>
      <a:lvl2pPr marL="685800" indent="-228600" algn="r" defTabSz="914400" rtl="1" eaLnBrk="1" latinLnBrk="0" hangingPunct="1">
        <a:lnSpc>
          <a:spcPct val="90000"/>
        </a:lnSpc>
        <a:spcBef>
          <a:spcPts val="500"/>
        </a:spcBef>
        <a:buFont typeface="Arial" panose="020B0604020202020204" pitchFamily="34" charset="0"/>
        <a:buChar char="•"/>
        <a:defRPr sz="3200" kern="1200">
          <a:solidFill>
            <a:schemeClr val="tx1"/>
          </a:solidFill>
          <a:latin typeface="+mn-lt"/>
          <a:ea typeface="+mn-ea"/>
          <a:cs typeface="B Nazanin" pitchFamily="2" charset="-78"/>
        </a:defRPr>
      </a:lvl2pPr>
      <a:lvl3pPr marL="1143000" indent="-228600" algn="r" defTabSz="914400" rtl="1" eaLnBrk="1" latinLnBrk="0" hangingPunct="1">
        <a:lnSpc>
          <a:spcPct val="90000"/>
        </a:lnSpc>
        <a:spcBef>
          <a:spcPts val="500"/>
        </a:spcBef>
        <a:buFont typeface="Arial" panose="020B0604020202020204" pitchFamily="34" charset="0"/>
        <a:buChar char="•"/>
        <a:defRPr sz="2800" kern="1200">
          <a:solidFill>
            <a:schemeClr val="tx1"/>
          </a:solidFill>
          <a:latin typeface="+mn-lt"/>
          <a:ea typeface="+mn-ea"/>
          <a:cs typeface="B Nazanin" pitchFamily="2" charset="-78"/>
        </a:defRPr>
      </a:lvl3pPr>
      <a:lvl4pPr marL="1600200" indent="-228600" algn="r" defTabSz="914400" rtl="1"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B Nazanin" pitchFamily="2" charset="-78"/>
        </a:defRPr>
      </a:lvl4pPr>
      <a:lvl5pPr marL="2057400" indent="-228600" algn="r" defTabSz="914400" rtl="1"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B Nazanin" pitchFamily="2" charset="-78"/>
        </a:defRPr>
      </a:lvl5pPr>
      <a:lvl6pPr marL="25146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1"/>
            </a:gs>
            <a:gs pos="100000">
              <a:schemeClr val="bg2">
                <a:shade val="100000"/>
                <a:hueMod val="100000"/>
                <a:satMod val="110000"/>
                <a:lumMod val="130000"/>
              </a:schemeClr>
            </a:gs>
            <a:gs pos="32000">
              <a:schemeClr val="bg2">
                <a:shade val="78000"/>
                <a:hueMod val="44000"/>
                <a:satMod val="200000"/>
                <a:lumMod val="69000"/>
              </a:schemeClr>
            </a:gs>
          </a:gsLst>
          <a:lin ang="2520000" scaled="0"/>
          <a:tileRect/>
        </a:gradFill>
        <a:effectLst/>
      </p:bgPr>
    </p:bg>
    <p:spTree>
      <p:nvGrpSpPr>
        <p:cNvPr id="1" name=""/>
        <p:cNvGrpSpPr/>
        <p:nvPr/>
      </p:nvGrpSpPr>
      <p:grpSpPr>
        <a:xfrm>
          <a:off x="0" y="0"/>
          <a:ext cx="0" cy="0"/>
          <a:chOff x="0" y="0"/>
          <a:chExt cx="0" cy="0"/>
        </a:xfrm>
      </p:grpSpPr>
      <p:pic>
        <p:nvPicPr>
          <p:cNvPr id="7" name="Picture 6" descr="hashOverlay-FullResolve.png"/>
          <p:cNvPicPr>
            <a:picLocks noChangeAspect="1"/>
          </p:cNvPicPr>
          <p:nvPr/>
        </p:nvPicPr>
        <p:blipFill>
          <a:blip r:embed="rId19">
            <a:alphaModFix amt="10000"/>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Placeholder 1"/>
          <p:cNvSpPr>
            <a:spLocks noGrp="1"/>
          </p:cNvSpPr>
          <p:nvPr>
            <p:ph type="title"/>
          </p:nvPr>
        </p:nvSpPr>
        <p:spPr>
          <a:xfrm>
            <a:off x="680324" y="753228"/>
            <a:ext cx="9613861" cy="1080938"/>
          </a:xfrm>
          <a:prstGeom prst="rect">
            <a:avLst/>
          </a:prstGeom>
        </p:spPr>
        <p:txBody>
          <a:bodyPr vert="horz" lIns="91440" tIns="45720" rIns="91440" bIns="45720" rtlCol="0" anchor="ctr">
            <a:norm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680324" y="2336873"/>
            <a:ext cx="9613861" cy="3599316"/>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Slide Number Placeholder 5"/>
          <p:cNvSpPr>
            <a:spLocks noGrp="1"/>
          </p:cNvSpPr>
          <p:nvPr>
            <p:ph type="sldNum" sz="quarter" idx="4"/>
          </p:nvPr>
        </p:nvSpPr>
        <p:spPr>
          <a:xfrm>
            <a:off x="10729479" y="753263"/>
            <a:ext cx="1154151" cy="1090789"/>
          </a:xfrm>
          <a:prstGeom prst="rect">
            <a:avLst/>
          </a:prstGeom>
        </p:spPr>
        <p:txBody>
          <a:bodyPr vert="horz" lIns="91440" tIns="45720" rIns="91440" bIns="45720" rtlCol="0" anchor="ctr"/>
          <a:lstStyle>
            <a:lvl1pPr algn="l">
              <a:defRPr sz="3600">
                <a:solidFill>
                  <a:schemeClr val="tx1">
                    <a:tint val="75000"/>
                  </a:schemeClr>
                </a:solidFill>
              </a:defRPr>
            </a:lvl1pPr>
          </a:lstStyle>
          <a:p>
            <a:fld id="{6D22F896-40B5-4ADD-8801-0D06FADFA095}" type="slidenum">
              <a:rPr lang="en-US" dirty="0">
                <a:solidFill>
                  <a:prstClr val="white">
                    <a:tint val="75000"/>
                  </a:prstClr>
                </a:solidFill>
              </a:rPr>
              <a:pPr/>
              <a:t>‹#›</a:t>
            </a:fld>
            <a:endParaRPr lang="en-US" dirty="0">
              <a:solidFill>
                <a:prstClr val="white">
                  <a:tint val="75000"/>
                </a:prstClr>
              </a:solidFill>
            </a:endParaRPr>
          </a:p>
        </p:txBody>
      </p:sp>
      <p:pic>
        <p:nvPicPr>
          <p:cNvPr id="1026" name="Picture 2"/>
          <p:cNvPicPr>
            <a:picLocks noChangeAspect="1" noChangeArrowheads="1"/>
          </p:cNvPicPr>
          <p:nvPr userDrawn="1"/>
        </p:nvPicPr>
        <p:blipFill>
          <a:blip r:embed="rId20">
            <a:extLst>
              <a:ext uri="{28A0092B-C50C-407E-A947-70E740481C1C}">
                <a14:useLocalDpi xmlns:a14="http://schemas.microsoft.com/office/drawing/2010/main" val="0"/>
              </a:ext>
            </a:extLst>
          </a:blip>
          <a:srcRect/>
          <a:stretch>
            <a:fillRect/>
          </a:stretch>
        </p:blipFill>
        <p:spPr bwMode="auto">
          <a:xfrm>
            <a:off x="1438275" y="6059942"/>
            <a:ext cx="9315450" cy="493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760785034"/>
      </p:ext>
    </p:extLst>
  </p:cSld>
  <p:clrMap bg1="dk1" tx1="lt1" bg2="dk2" tx2="lt2" accent1="accent1" accent2="accent2" accent3="accent3" accent4="accent4" accent5="accent5" accent6="accent6" hlink="hlink" folHlink="folHlink"/>
  <p:sldLayoutIdLst>
    <p:sldLayoutId id="2147483670" r:id="rId1"/>
    <p:sldLayoutId id="2147483671" r:id="rId2"/>
    <p:sldLayoutId id="2147483672" r:id="rId3"/>
    <p:sldLayoutId id="2147483673" r:id="rId4"/>
    <p:sldLayoutId id="2147483674" r:id="rId5"/>
    <p:sldLayoutId id="2147483675" r:id="rId6"/>
    <p:sldLayoutId id="2147483676" r:id="rId7"/>
    <p:sldLayoutId id="2147483677" r:id="rId8"/>
    <p:sldLayoutId id="2147483678" r:id="rId9"/>
    <p:sldLayoutId id="2147483679" r:id="rId10"/>
    <p:sldLayoutId id="2147483680" r:id="rId11"/>
    <p:sldLayoutId id="2147483681" r:id="rId12"/>
    <p:sldLayoutId id="2147483682" r:id="rId13"/>
    <p:sldLayoutId id="2147483683" r:id="rId14"/>
    <p:sldLayoutId id="2147483684" r:id="rId15"/>
    <p:sldLayoutId id="2147483685" r:id="rId16"/>
    <p:sldLayoutId id="2147483686" r:id="rId17"/>
  </p:sldLayoutIdLst>
  <p:timing>
    <p:tnLst>
      <p:par>
        <p:cTn id="1" dur="indefinite" restart="never" nodeType="tmRoot"/>
      </p:par>
    </p:tnLst>
  </p:timing>
  <p:hf hdr="0" dt="0"/>
  <p:txStyles>
    <p:titleStyle>
      <a:lvl1pPr algn="r" defTabSz="914400" rtl="1" eaLnBrk="1" latinLnBrk="0" hangingPunct="1">
        <a:lnSpc>
          <a:spcPct val="90000"/>
        </a:lnSpc>
        <a:spcBef>
          <a:spcPct val="0"/>
        </a:spcBef>
        <a:buNone/>
        <a:defRPr sz="3600" kern="1200">
          <a:solidFill>
            <a:schemeClr val="tx1"/>
          </a:solidFill>
          <a:latin typeface="+mj-lt"/>
          <a:ea typeface="+mj-ea"/>
          <a:cs typeface="B Titr" pitchFamily="2" charset="-78"/>
        </a:defRPr>
      </a:lvl1pPr>
    </p:titleStyle>
    <p:bodyStyle>
      <a:lvl1pPr marL="228600" indent="-228600" algn="r" defTabSz="914400" rtl="1" eaLnBrk="1" latinLnBrk="0" hangingPunct="1">
        <a:lnSpc>
          <a:spcPct val="90000"/>
        </a:lnSpc>
        <a:spcBef>
          <a:spcPts val="1000"/>
        </a:spcBef>
        <a:buFont typeface="Arial" panose="020B0604020202020204" pitchFamily="34" charset="0"/>
        <a:buChar char="•"/>
        <a:defRPr sz="3600" kern="1200">
          <a:solidFill>
            <a:schemeClr val="tx1"/>
          </a:solidFill>
          <a:latin typeface="+mn-lt"/>
          <a:ea typeface="+mn-ea"/>
          <a:cs typeface="B Nazanin" pitchFamily="2" charset="-78"/>
        </a:defRPr>
      </a:lvl1pPr>
      <a:lvl2pPr marL="685800" indent="-228600" algn="r" defTabSz="914400" rtl="1" eaLnBrk="1" latinLnBrk="0" hangingPunct="1">
        <a:lnSpc>
          <a:spcPct val="90000"/>
        </a:lnSpc>
        <a:spcBef>
          <a:spcPts val="500"/>
        </a:spcBef>
        <a:buFont typeface="Arial" panose="020B0604020202020204" pitchFamily="34" charset="0"/>
        <a:buChar char="•"/>
        <a:defRPr sz="3200" kern="1200">
          <a:solidFill>
            <a:schemeClr val="tx1"/>
          </a:solidFill>
          <a:latin typeface="+mn-lt"/>
          <a:ea typeface="+mn-ea"/>
          <a:cs typeface="B Nazanin" pitchFamily="2" charset="-78"/>
        </a:defRPr>
      </a:lvl2pPr>
      <a:lvl3pPr marL="1143000" indent="-228600" algn="r" defTabSz="914400" rtl="1" eaLnBrk="1" latinLnBrk="0" hangingPunct="1">
        <a:lnSpc>
          <a:spcPct val="90000"/>
        </a:lnSpc>
        <a:spcBef>
          <a:spcPts val="500"/>
        </a:spcBef>
        <a:buFont typeface="Arial" panose="020B0604020202020204" pitchFamily="34" charset="0"/>
        <a:buChar char="•"/>
        <a:defRPr sz="2800" kern="1200">
          <a:solidFill>
            <a:schemeClr val="tx1"/>
          </a:solidFill>
          <a:latin typeface="+mn-lt"/>
          <a:ea typeface="+mn-ea"/>
          <a:cs typeface="B Nazanin" pitchFamily="2" charset="-78"/>
        </a:defRPr>
      </a:lvl3pPr>
      <a:lvl4pPr marL="1600200" indent="-228600" algn="r" defTabSz="914400" rtl="1"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B Nazanin" pitchFamily="2" charset="-78"/>
        </a:defRPr>
      </a:lvl4pPr>
      <a:lvl5pPr marL="2057400" indent="-228600" algn="r" defTabSz="914400" rtl="1"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B Nazanin" pitchFamily="2" charset="-78"/>
        </a:defRPr>
      </a:lvl5pPr>
      <a:lvl6pPr marL="25146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20.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488919" y="2647145"/>
            <a:ext cx="7271451" cy="1416856"/>
          </a:xfrm>
        </p:spPr>
        <p:txBody>
          <a:bodyPr/>
          <a:lstStyle/>
          <a:p>
            <a:pPr algn="l" rtl="0"/>
            <a:r>
              <a:rPr lang="en-US" sz="4000" dirty="0" smtClean="0"/>
              <a:t>03- Abnormality</a:t>
            </a:r>
            <a:br>
              <a:rPr lang="en-US" sz="4000" dirty="0" smtClean="0"/>
            </a:br>
            <a:endParaRPr lang="en-US" sz="4000" dirty="0"/>
          </a:p>
        </p:txBody>
      </p:sp>
      <p:sp>
        <p:nvSpPr>
          <p:cNvPr id="4" name="Slide Number Placeholder 3"/>
          <p:cNvSpPr>
            <a:spLocks noGrp="1"/>
          </p:cNvSpPr>
          <p:nvPr>
            <p:ph type="sldNum" sz="quarter" idx="12"/>
          </p:nvPr>
        </p:nvSpPr>
        <p:spPr>
          <a:xfrm>
            <a:off x="9255348" y="2750337"/>
            <a:ext cx="2427137" cy="1356442"/>
          </a:xfrm>
        </p:spPr>
        <p:txBody>
          <a:bodyPr/>
          <a:lstStyle/>
          <a:p>
            <a:r>
              <a:rPr lang="en-US" b="1" dirty="0" smtClean="0">
                <a:cs typeface="B Homa" pitchFamily="2" charset="-78"/>
              </a:rPr>
              <a:t>1</a:t>
            </a:r>
            <a:endParaRPr lang="en-US" b="1" dirty="0">
              <a:cs typeface="B Homa" pitchFamily="2" charset="-78"/>
            </a:endParaRPr>
          </a:p>
          <a:p>
            <a:endParaRPr lang="en-US"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01795" y="2647145"/>
            <a:ext cx="841375" cy="792162"/>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a:extLst/>
        </p:spPr>
      </p:pic>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433039" y="150128"/>
            <a:ext cx="5383212" cy="2273758"/>
          </a:xfrm>
          <a:prstGeom prst="rect">
            <a:avLst/>
          </a:prstGeom>
          <a:solidFill>
            <a:srgbClr val="FFFFFF">
              <a:shade val="85000"/>
            </a:srgbClr>
          </a:solidFill>
          <a:ln w="190500" cap="rnd">
            <a:solidFill>
              <a:srgbClr val="FFFFFF"/>
            </a:solidFill>
          </a:ln>
          <a:effectLst>
            <a:outerShdw blurRad="50000" algn="tl" rotWithShape="0">
              <a:srgbClr val="000000">
                <a:alpha val="41000"/>
              </a:srgbClr>
            </a:outerShdw>
          </a:effectLst>
          <a:scene3d>
            <a:camera prst="orthographicFront"/>
            <a:lightRig rig="twoPt" dir="t">
              <a:rot lat="0" lon="0" rev="7800000"/>
            </a:lightRig>
          </a:scene3d>
          <a:sp3d contourW="6350">
            <a:bevelT w="50800" h="16510"/>
            <a:contourClr>
              <a:srgbClr val="C0C0C0"/>
            </a:contourClr>
          </a:sp3d>
          <a:extLst/>
        </p:spPr>
      </p:pic>
    </p:spTree>
    <p:extLst>
      <p:ext uri="{BB962C8B-B14F-4D97-AF65-F5344CB8AC3E}">
        <p14:creationId xmlns:p14="http://schemas.microsoft.com/office/powerpoint/2010/main" val="221185655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dirty="0"/>
              <a:t>سنجش اعتبار یک  مقیاس</a:t>
            </a:r>
            <a:endParaRPr lang="en-US" dirty="0"/>
          </a:p>
        </p:txBody>
      </p:sp>
      <p:sp>
        <p:nvSpPr>
          <p:cNvPr id="3" name="Content Placeholder 2"/>
          <p:cNvSpPr>
            <a:spLocks noGrp="1"/>
          </p:cNvSpPr>
          <p:nvPr>
            <p:ph idx="1"/>
          </p:nvPr>
        </p:nvSpPr>
        <p:spPr>
          <a:xfrm>
            <a:off x="406400" y="2336872"/>
            <a:ext cx="10813143" cy="4121985"/>
          </a:xfrm>
        </p:spPr>
        <p:txBody>
          <a:bodyPr/>
          <a:lstStyle/>
          <a:p>
            <a:r>
              <a:rPr lang="fa-IR" dirty="0" smtClean="0">
                <a:solidFill>
                  <a:srgbClr val="C00000"/>
                </a:solidFill>
              </a:rPr>
              <a:t>اعتبار معیار </a:t>
            </a:r>
            <a:r>
              <a:rPr lang="fa-IR" dirty="0" smtClean="0"/>
              <a:t>شامل </a:t>
            </a:r>
          </a:p>
          <a:p>
            <a:r>
              <a:rPr lang="fa-IR" dirty="0" smtClean="0">
                <a:solidFill>
                  <a:srgbClr val="002060"/>
                </a:solidFill>
              </a:rPr>
              <a:t>1- اعتبار پیش‌گویی کنندگی </a:t>
            </a:r>
            <a:r>
              <a:rPr lang="en-US" dirty="0" smtClean="0"/>
              <a:t>(predictive V)</a:t>
            </a:r>
            <a:r>
              <a:rPr lang="fa-IR" dirty="0" smtClean="0"/>
              <a:t>: رابطه نمره با آنچه ادعای پیش‌بینی آن را داریم</a:t>
            </a:r>
          </a:p>
          <a:p>
            <a:r>
              <a:rPr lang="fa-IR" dirty="0" smtClean="0">
                <a:solidFill>
                  <a:srgbClr val="002060"/>
                </a:solidFill>
              </a:rPr>
              <a:t>2- اعتبار همزمان</a:t>
            </a:r>
            <a:r>
              <a:rPr lang="en-US" dirty="0" smtClean="0"/>
              <a:t>(Concurrent V) </a:t>
            </a:r>
            <a:r>
              <a:rPr lang="fa-IR" dirty="0" smtClean="0"/>
              <a:t>: درجه همخوانی با سایر معیارهای مرتبط با ساختار مثلا همخوانی نمره درد با نمره بی قراری یا </a:t>
            </a:r>
            <a:r>
              <a:rPr lang="fa-IR" dirty="0" smtClean="0">
                <a:solidFill>
                  <a:srgbClr val="FF0000"/>
                </a:solidFill>
              </a:rPr>
              <a:t>نمره افسردگی با نمره سلامت عمومی </a:t>
            </a:r>
            <a:endParaRPr lang="en-US" dirty="0">
              <a:solidFill>
                <a:srgbClr val="FF0000"/>
              </a:solidFill>
            </a:endParaRPr>
          </a:p>
        </p:txBody>
      </p:sp>
      <p:sp>
        <p:nvSpPr>
          <p:cNvPr id="4" name="Footer Placeholder 3"/>
          <p:cNvSpPr>
            <a:spLocks noGrp="1"/>
          </p:cNvSpPr>
          <p:nvPr>
            <p:ph type="ftr" sz="quarter" idx="11"/>
          </p:nvPr>
        </p:nvSpPr>
        <p:spPr/>
        <p:txBody>
          <a:bodyPr/>
          <a:lstStyle/>
          <a:p>
            <a:r>
              <a:rPr lang="en-US" smtClean="0"/>
              <a:t>By: Dr A.Khosravi, Epidemiologist</a:t>
            </a:r>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pPr/>
              <a:t>10</a:t>
            </a:fld>
            <a:endParaRPr lang="en-US" dirty="0"/>
          </a:p>
        </p:txBody>
      </p:sp>
    </p:spTree>
    <p:extLst>
      <p:ext uri="{BB962C8B-B14F-4D97-AF65-F5344CB8AC3E}">
        <p14:creationId xmlns:p14="http://schemas.microsoft.com/office/powerpoint/2010/main" val="351698382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dirty="0"/>
              <a:t>سنجش اعتبار یک  مقیاس</a:t>
            </a:r>
            <a:endParaRPr lang="en-US" dirty="0"/>
          </a:p>
        </p:txBody>
      </p:sp>
      <p:sp>
        <p:nvSpPr>
          <p:cNvPr id="3" name="Content Placeholder 2"/>
          <p:cNvSpPr>
            <a:spLocks noGrp="1"/>
          </p:cNvSpPr>
          <p:nvPr>
            <p:ph idx="1"/>
          </p:nvPr>
        </p:nvSpPr>
        <p:spPr>
          <a:xfrm>
            <a:off x="406400" y="2162630"/>
            <a:ext cx="11190514" cy="4426856"/>
          </a:xfrm>
        </p:spPr>
        <p:txBody>
          <a:bodyPr>
            <a:normAutofit/>
          </a:bodyPr>
          <a:lstStyle/>
          <a:p>
            <a:r>
              <a:rPr lang="fa-IR" dirty="0" smtClean="0">
                <a:solidFill>
                  <a:srgbClr val="C00000"/>
                </a:solidFill>
              </a:rPr>
              <a:t>3- اعتبار ساختار </a:t>
            </a:r>
            <a:r>
              <a:rPr lang="en-US" dirty="0" smtClean="0">
                <a:solidFill>
                  <a:srgbClr val="C00000"/>
                </a:solidFill>
              </a:rPr>
              <a:t>(Construct V)</a:t>
            </a:r>
            <a:r>
              <a:rPr lang="fa-IR" dirty="0" smtClean="0">
                <a:solidFill>
                  <a:srgbClr val="C00000"/>
                </a:solidFill>
              </a:rPr>
              <a:t>: </a:t>
            </a:r>
            <a:r>
              <a:rPr lang="fa-IR" dirty="0" smtClean="0"/>
              <a:t>به بررسی اعتبار ابزار در سنجش مفهوم اصلی (ساختار) است. به تعمیم پذیری ابزار می‌پردازد.</a:t>
            </a:r>
          </a:p>
          <a:p>
            <a:r>
              <a:rPr lang="fa-IR" dirty="0" smtClean="0"/>
              <a:t>مقایسه با سایر ابزارهای معتبر در اندازه‌گیری ساختار= </a:t>
            </a:r>
            <a:r>
              <a:rPr lang="fa-IR" dirty="0" smtClean="0">
                <a:solidFill>
                  <a:srgbClr val="C00000"/>
                </a:solidFill>
              </a:rPr>
              <a:t>اعتبار همگرا </a:t>
            </a:r>
            <a:r>
              <a:rPr lang="en-US" dirty="0" smtClean="0">
                <a:solidFill>
                  <a:srgbClr val="C00000"/>
                </a:solidFill>
              </a:rPr>
              <a:t>(Convergent V)</a:t>
            </a:r>
            <a:endParaRPr lang="fa-IR" dirty="0" smtClean="0">
              <a:solidFill>
                <a:srgbClr val="C00000"/>
              </a:solidFill>
            </a:endParaRPr>
          </a:p>
          <a:p>
            <a:r>
              <a:rPr lang="fa-IR" dirty="0" smtClean="0"/>
              <a:t>مثال: مقایسه نمره افسردگی بک با نمره افسردگی پرسشنامه سلامت عمومی</a:t>
            </a:r>
          </a:p>
          <a:p>
            <a:r>
              <a:rPr lang="fa-IR" dirty="0" smtClean="0">
                <a:solidFill>
                  <a:srgbClr val="C00000"/>
                </a:solidFill>
              </a:rPr>
              <a:t>اعتبار تشخیصی </a:t>
            </a:r>
            <a:r>
              <a:rPr lang="en-US" dirty="0" smtClean="0">
                <a:solidFill>
                  <a:srgbClr val="C00000"/>
                </a:solidFill>
              </a:rPr>
              <a:t>(Discriminant V)</a:t>
            </a:r>
            <a:r>
              <a:rPr lang="fa-IR" dirty="0" smtClean="0">
                <a:solidFill>
                  <a:srgbClr val="C00000"/>
                </a:solidFill>
              </a:rPr>
              <a:t>: </a:t>
            </a:r>
            <a:r>
              <a:rPr lang="fa-IR" dirty="0" smtClean="0"/>
              <a:t>بررسی نمرات افسردگی در بین زن و مرد (زنان نمره افسردگی بالاتری دارند)</a:t>
            </a:r>
            <a:endParaRPr lang="en-US" dirty="0"/>
          </a:p>
        </p:txBody>
      </p:sp>
      <p:sp>
        <p:nvSpPr>
          <p:cNvPr id="4" name="Footer Placeholder 3"/>
          <p:cNvSpPr>
            <a:spLocks noGrp="1"/>
          </p:cNvSpPr>
          <p:nvPr>
            <p:ph type="ftr" sz="quarter" idx="11"/>
          </p:nvPr>
        </p:nvSpPr>
        <p:spPr/>
        <p:txBody>
          <a:bodyPr/>
          <a:lstStyle/>
          <a:p>
            <a:r>
              <a:rPr lang="en-US" smtClean="0"/>
              <a:t>By: Dr A.Khosravi, Epidemiologist</a:t>
            </a:r>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pPr/>
              <a:t>11</a:t>
            </a:fld>
            <a:endParaRPr lang="en-US" dirty="0"/>
          </a:p>
        </p:txBody>
      </p:sp>
    </p:spTree>
    <p:extLst>
      <p:ext uri="{BB962C8B-B14F-4D97-AF65-F5344CB8AC3E}">
        <p14:creationId xmlns:p14="http://schemas.microsoft.com/office/powerpoint/2010/main" val="363821177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dirty="0" smtClean="0"/>
              <a:t>شاخص های روایی محتوا</a:t>
            </a:r>
            <a:endParaRPr lang="en-US" dirty="0"/>
          </a:p>
        </p:txBody>
      </p:sp>
      <p:sp>
        <p:nvSpPr>
          <p:cNvPr id="3" name="Content Placeholder 2"/>
          <p:cNvSpPr>
            <a:spLocks noGrp="1"/>
          </p:cNvSpPr>
          <p:nvPr>
            <p:ph idx="1"/>
          </p:nvPr>
        </p:nvSpPr>
        <p:spPr>
          <a:xfrm>
            <a:off x="420914" y="2104571"/>
            <a:ext cx="11480800" cy="4513943"/>
          </a:xfrm>
        </p:spPr>
        <p:txBody>
          <a:bodyPr>
            <a:normAutofit fontScale="92500" lnSpcReduction="10000"/>
          </a:bodyPr>
          <a:lstStyle/>
          <a:p>
            <a:r>
              <a:rPr lang="fa-IR" dirty="0" smtClean="0">
                <a:solidFill>
                  <a:srgbClr val="FF0000"/>
                </a:solidFill>
              </a:rPr>
              <a:t>درجه توافق کلی </a:t>
            </a:r>
            <a:r>
              <a:rPr lang="en-US" dirty="0" smtClean="0">
                <a:solidFill>
                  <a:srgbClr val="FF0000"/>
                </a:solidFill>
              </a:rPr>
              <a:t>(inter rater agreement)</a:t>
            </a:r>
            <a:endParaRPr lang="fa-IR" dirty="0" smtClean="0">
              <a:solidFill>
                <a:srgbClr val="FF0000"/>
              </a:solidFill>
            </a:endParaRPr>
          </a:p>
          <a:p>
            <a:r>
              <a:rPr lang="fa-IR" dirty="0" smtClean="0"/>
              <a:t>در مورد مناسبت سوالات با موضوع از افراد خبره سوال بپرسیم- درجه مناسبت مطلوب و کاملا مطلوب به کل سوالات که بیش از 70 درصد مدنظر است.</a:t>
            </a:r>
          </a:p>
          <a:p>
            <a:r>
              <a:rPr lang="fa-IR" dirty="0">
                <a:solidFill>
                  <a:srgbClr val="0070C0"/>
                </a:solidFill>
              </a:rPr>
              <a:t>م</a:t>
            </a:r>
            <a:r>
              <a:rPr lang="fa-IR" dirty="0" smtClean="0">
                <a:solidFill>
                  <a:srgbClr val="0070C0"/>
                </a:solidFill>
              </a:rPr>
              <a:t>ناسبت سوال</a:t>
            </a:r>
            <a:r>
              <a:rPr lang="fa-IR" dirty="0" smtClean="0"/>
              <a:t>: درجه توانایی سوال در انعکاس ویژگیهای محتوای مورد بررسی</a:t>
            </a:r>
          </a:p>
          <a:p>
            <a:r>
              <a:rPr lang="fa-IR" dirty="0" smtClean="0">
                <a:solidFill>
                  <a:srgbClr val="0070C0"/>
                </a:solidFill>
              </a:rPr>
              <a:t>شفافیت سوال</a:t>
            </a:r>
            <a:r>
              <a:rPr lang="fa-IR" dirty="0" smtClean="0"/>
              <a:t>: مناسب بودن از نظر نگارش و قابل فهم بودن</a:t>
            </a:r>
          </a:p>
          <a:p>
            <a:r>
              <a:rPr lang="fa-IR" dirty="0" smtClean="0">
                <a:solidFill>
                  <a:srgbClr val="0070C0"/>
                </a:solidFill>
              </a:rPr>
              <a:t>ضرورت سوال</a:t>
            </a:r>
            <a:r>
              <a:rPr lang="fa-IR" dirty="0" smtClean="0"/>
              <a:t>: ضروری نیست- مفید اما غیرضروری- ضروری</a:t>
            </a:r>
          </a:p>
          <a:p>
            <a:r>
              <a:rPr lang="fa-IR" dirty="0">
                <a:solidFill>
                  <a:srgbClr val="FF0000"/>
                </a:solidFill>
              </a:rPr>
              <a:t>شاخص نسبت روایی </a:t>
            </a:r>
            <a:r>
              <a:rPr lang="fa-IR" dirty="0" smtClean="0">
                <a:solidFill>
                  <a:srgbClr val="FF0000"/>
                </a:solidFill>
              </a:rPr>
              <a:t>محتوایی</a:t>
            </a:r>
            <a:r>
              <a:rPr lang="en-US" sz="3000" dirty="0" smtClean="0"/>
              <a:t>(CVR)</a:t>
            </a:r>
            <a:r>
              <a:rPr lang="fa-IR" dirty="0" smtClean="0"/>
              <a:t>:به ضرورت سوال در ساختار اط نظر متخصصان اشاره دارد. تعداد گزینه ضروری بودن منهای نصف تعداد متخصصین تقسیم بر نصف تعداد متخصصین – برای 15 متخصص بالای 50 درصد خوب است.</a:t>
            </a:r>
          </a:p>
          <a:p>
            <a:endParaRPr lang="en-US" dirty="0"/>
          </a:p>
        </p:txBody>
      </p:sp>
      <p:sp>
        <p:nvSpPr>
          <p:cNvPr id="4" name="Footer Placeholder 3"/>
          <p:cNvSpPr>
            <a:spLocks noGrp="1"/>
          </p:cNvSpPr>
          <p:nvPr>
            <p:ph type="ftr" sz="quarter" idx="11"/>
          </p:nvPr>
        </p:nvSpPr>
        <p:spPr/>
        <p:txBody>
          <a:bodyPr/>
          <a:lstStyle/>
          <a:p>
            <a:r>
              <a:rPr lang="en-US" smtClean="0"/>
              <a:t>By: Dr A.Khosravi, Epidemiologist</a:t>
            </a:r>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pPr/>
              <a:t>12</a:t>
            </a:fld>
            <a:endParaRPr lang="en-US" dirty="0"/>
          </a:p>
        </p:txBody>
      </p:sp>
    </p:spTree>
    <p:extLst>
      <p:ext uri="{BB962C8B-B14F-4D97-AF65-F5344CB8AC3E}">
        <p14:creationId xmlns:p14="http://schemas.microsoft.com/office/powerpoint/2010/main" val="247095953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dirty="0"/>
              <a:t>شاخص های روایی محتوا</a:t>
            </a:r>
            <a:endParaRPr lang="en-US" dirty="0"/>
          </a:p>
        </p:txBody>
      </p:sp>
      <p:sp>
        <p:nvSpPr>
          <p:cNvPr id="3" name="Content Placeholder 2"/>
          <p:cNvSpPr>
            <a:spLocks noGrp="1"/>
          </p:cNvSpPr>
          <p:nvPr>
            <p:ph idx="1"/>
          </p:nvPr>
        </p:nvSpPr>
        <p:spPr>
          <a:xfrm>
            <a:off x="680324" y="2075543"/>
            <a:ext cx="10989162" cy="3860646"/>
          </a:xfrm>
        </p:spPr>
        <p:txBody>
          <a:bodyPr/>
          <a:lstStyle/>
          <a:p>
            <a:r>
              <a:rPr lang="fa-IR" dirty="0">
                <a:solidFill>
                  <a:srgbClr val="FF0000"/>
                </a:solidFill>
              </a:rPr>
              <a:t>شاخص روایی </a:t>
            </a:r>
            <a:r>
              <a:rPr lang="fa-IR" dirty="0" smtClean="0">
                <a:solidFill>
                  <a:srgbClr val="FF0000"/>
                </a:solidFill>
              </a:rPr>
              <a:t>محتوایی </a:t>
            </a:r>
            <a:r>
              <a:rPr lang="en-US" dirty="0" smtClean="0">
                <a:solidFill>
                  <a:srgbClr val="FF0000"/>
                </a:solidFill>
              </a:rPr>
              <a:t>(CVI)</a:t>
            </a:r>
            <a:r>
              <a:rPr lang="fa-IR" dirty="0" smtClean="0">
                <a:solidFill>
                  <a:srgbClr val="FF0000"/>
                </a:solidFill>
              </a:rPr>
              <a:t>: </a:t>
            </a:r>
            <a:r>
              <a:rPr lang="fa-IR" dirty="0" smtClean="0"/>
              <a:t>به سوالات ساده بودن، مرتبط بودن، واضح بودن در یک طیف 4 درجه ای نمردهی می شود و جمع گزینه های 3 و 4 به تعداد متخصصان و بیش از 80 درصد مطلوب است. </a:t>
            </a:r>
          </a:p>
          <a:p>
            <a:r>
              <a:rPr lang="fa-IR" dirty="0" smtClean="0"/>
              <a:t>این شاخص برای </a:t>
            </a:r>
            <a:r>
              <a:rPr lang="fa-IR" dirty="0" smtClean="0">
                <a:solidFill>
                  <a:srgbClr val="FF0000"/>
                </a:solidFill>
              </a:rPr>
              <a:t>هر سوال </a:t>
            </a:r>
            <a:r>
              <a:rPr lang="fa-IR" dirty="0" smtClean="0"/>
              <a:t>و </a:t>
            </a:r>
            <a:r>
              <a:rPr lang="fa-IR" dirty="0" smtClean="0">
                <a:solidFill>
                  <a:srgbClr val="FF0000"/>
                </a:solidFill>
              </a:rPr>
              <a:t>کل مقیاس </a:t>
            </a:r>
            <a:r>
              <a:rPr lang="fa-IR" dirty="0" smtClean="0"/>
              <a:t>محاسبه می شود</a:t>
            </a:r>
            <a:r>
              <a:rPr lang="en-US" dirty="0" smtClean="0"/>
              <a:t> I-CVI, S-CVI</a:t>
            </a:r>
            <a:r>
              <a:rPr lang="fa-IR" dirty="0" smtClean="0"/>
              <a:t> </a:t>
            </a:r>
            <a:endParaRPr lang="en-US" dirty="0"/>
          </a:p>
        </p:txBody>
      </p:sp>
      <p:sp>
        <p:nvSpPr>
          <p:cNvPr id="4" name="Footer Placeholder 3"/>
          <p:cNvSpPr>
            <a:spLocks noGrp="1"/>
          </p:cNvSpPr>
          <p:nvPr>
            <p:ph type="ftr" sz="quarter" idx="11"/>
          </p:nvPr>
        </p:nvSpPr>
        <p:spPr/>
        <p:txBody>
          <a:bodyPr/>
          <a:lstStyle/>
          <a:p>
            <a:r>
              <a:rPr lang="en-US" smtClean="0"/>
              <a:t>By: Dr A.Khosravi, Epidemiologist</a:t>
            </a:r>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pPr/>
              <a:t>13</a:t>
            </a:fld>
            <a:endParaRPr lang="en-US" dirty="0"/>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32053" y="4308022"/>
            <a:ext cx="10790690" cy="24120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69933602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dirty="0" smtClean="0"/>
              <a:t>داده</a:t>
            </a:r>
            <a:endParaRPr lang="en-US" dirty="0"/>
          </a:p>
        </p:txBody>
      </p:sp>
      <p:sp>
        <p:nvSpPr>
          <p:cNvPr id="3" name="Content Placeholder 2"/>
          <p:cNvSpPr>
            <a:spLocks noGrp="1"/>
          </p:cNvSpPr>
          <p:nvPr>
            <p:ph idx="1"/>
          </p:nvPr>
        </p:nvSpPr>
        <p:spPr>
          <a:xfrm>
            <a:off x="680324" y="2336873"/>
            <a:ext cx="10553733" cy="3599316"/>
          </a:xfrm>
        </p:spPr>
        <p:txBody>
          <a:bodyPr/>
          <a:lstStyle/>
          <a:p>
            <a:r>
              <a:rPr lang="fa-IR" dirty="0" smtClean="0">
                <a:solidFill>
                  <a:srgbClr val="FF0000"/>
                </a:solidFill>
              </a:rPr>
              <a:t>داده سخت</a:t>
            </a:r>
            <a:r>
              <a:rPr lang="fa-IR" dirty="0" smtClean="0"/>
              <a:t>: قابل اندازه‌گیری و مطمئن هستند مثل داده‌های آزمایشگاهی و فاقد احساسات انسانی هستند مثل مقدار کلسترول 230 میلی‌گرم در دسی‌لیتر</a:t>
            </a:r>
          </a:p>
          <a:p>
            <a:r>
              <a:rPr lang="fa-IR" dirty="0" smtClean="0">
                <a:solidFill>
                  <a:srgbClr val="FF0000"/>
                </a:solidFill>
              </a:rPr>
              <a:t>داده نرم</a:t>
            </a:r>
            <a:r>
              <a:rPr lang="fa-IR" dirty="0" smtClean="0"/>
              <a:t>: داده‌های ذهنی مثل احساسات، داده‌های بالینی که با کلمات بیان می‌شوند</a:t>
            </a:r>
            <a:endParaRPr lang="en-US" dirty="0"/>
          </a:p>
        </p:txBody>
      </p:sp>
      <p:sp>
        <p:nvSpPr>
          <p:cNvPr id="4" name="Footer Placeholder 3"/>
          <p:cNvSpPr>
            <a:spLocks noGrp="1"/>
          </p:cNvSpPr>
          <p:nvPr>
            <p:ph type="ftr" sz="quarter" idx="11"/>
          </p:nvPr>
        </p:nvSpPr>
        <p:spPr/>
        <p:txBody>
          <a:bodyPr/>
          <a:lstStyle/>
          <a:p>
            <a:r>
              <a:rPr lang="en-US" smtClean="0"/>
              <a:t>By: Dr A.Khosravi, Epidemiologist</a:t>
            </a:r>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pPr/>
              <a:t>14</a:t>
            </a:fld>
            <a:endParaRPr lang="en-US" dirty="0"/>
          </a:p>
        </p:txBody>
      </p:sp>
    </p:spTree>
    <p:extLst>
      <p:ext uri="{BB962C8B-B14F-4D97-AF65-F5344CB8AC3E}">
        <p14:creationId xmlns:p14="http://schemas.microsoft.com/office/powerpoint/2010/main" val="240406524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0324" y="753227"/>
            <a:ext cx="9613861" cy="1148143"/>
          </a:xfrm>
        </p:spPr>
        <p:txBody>
          <a:bodyPr>
            <a:normAutofit/>
          </a:bodyPr>
          <a:lstStyle/>
          <a:p>
            <a:r>
              <a:rPr lang="fa-IR" dirty="0" smtClean="0"/>
              <a:t>پایایی (قابلیت اطمینان- تکرارپذیری)</a:t>
            </a:r>
            <a:r>
              <a:rPr lang="en-US" dirty="0" smtClean="0"/>
              <a:t/>
            </a:r>
            <a:br>
              <a:rPr lang="en-US" dirty="0" smtClean="0"/>
            </a:br>
            <a:r>
              <a:rPr lang="fa-IR" dirty="0" smtClean="0"/>
              <a:t> </a:t>
            </a:r>
            <a:r>
              <a:rPr lang="en-US" dirty="0" smtClean="0"/>
              <a:t>(Reliability-reproducibility- precision)</a:t>
            </a:r>
            <a:endParaRPr lang="en-US" dirty="0"/>
          </a:p>
        </p:txBody>
      </p:sp>
      <p:sp>
        <p:nvSpPr>
          <p:cNvPr id="3" name="Content Placeholder 2"/>
          <p:cNvSpPr>
            <a:spLocks noGrp="1"/>
          </p:cNvSpPr>
          <p:nvPr>
            <p:ph idx="1"/>
          </p:nvPr>
        </p:nvSpPr>
        <p:spPr>
          <a:xfrm>
            <a:off x="6821714" y="2336872"/>
            <a:ext cx="4992915" cy="4180041"/>
          </a:xfrm>
        </p:spPr>
        <p:txBody>
          <a:bodyPr>
            <a:normAutofit lnSpcReduction="10000"/>
          </a:bodyPr>
          <a:lstStyle/>
          <a:p>
            <a:r>
              <a:rPr lang="fa-IR" dirty="0" smtClean="0">
                <a:solidFill>
                  <a:srgbClr val="FF0000"/>
                </a:solidFill>
              </a:rPr>
              <a:t>اندازه‌گیری مکرر </a:t>
            </a:r>
            <a:r>
              <a:rPr lang="fa-IR" dirty="0" smtClean="0"/>
              <a:t>از یک پدیده به وسیله </a:t>
            </a:r>
            <a:r>
              <a:rPr lang="fa-IR" dirty="0" smtClean="0">
                <a:solidFill>
                  <a:srgbClr val="FF0000"/>
                </a:solidFill>
              </a:rPr>
              <a:t>افراد</a:t>
            </a:r>
            <a:r>
              <a:rPr lang="fa-IR" dirty="0" smtClean="0"/>
              <a:t> متفاوت، </a:t>
            </a:r>
            <a:r>
              <a:rPr lang="fa-IR" dirty="0" smtClean="0">
                <a:solidFill>
                  <a:srgbClr val="FF0000"/>
                </a:solidFill>
              </a:rPr>
              <a:t>ابزار</a:t>
            </a:r>
            <a:r>
              <a:rPr lang="fa-IR" dirty="0" smtClean="0"/>
              <a:t> متفاوت، </a:t>
            </a:r>
            <a:r>
              <a:rPr lang="fa-IR" dirty="0" smtClean="0">
                <a:solidFill>
                  <a:srgbClr val="FF0000"/>
                </a:solidFill>
              </a:rPr>
              <a:t>زمان</a:t>
            </a:r>
            <a:r>
              <a:rPr lang="fa-IR" dirty="0" smtClean="0"/>
              <a:t> و </a:t>
            </a:r>
            <a:r>
              <a:rPr lang="fa-IR" dirty="0" smtClean="0">
                <a:solidFill>
                  <a:srgbClr val="FF0000"/>
                </a:solidFill>
              </a:rPr>
              <a:t>مکان</a:t>
            </a:r>
            <a:r>
              <a:rPr lang="fa-IR" dirty="0" smtClean="0"/>
              <a:t> مختلف </a:t>
            </a:r>
            <a:r>
              <a:rPr lang="fa-IR" dirty="0" smtClean="0">
                <a:solidFill>
                  <a:srgbClr val="FF0000"/>
                </a:solidFill>
              </a:rPr>
              <a:t>نتیجه یکسانی </a:t>
            </a:r>
            <a:r>
              <a:rPr lang="fa-IR" dirty="0" smtClean="0"/>
              <a:t>داشته باشد.</a:t>
            </a:r>
          </a:p>
          <a:p>
            <a:r>
              <a:rPr lang="fa-IR" dirty="0" smtClean="0"/>
              <a:t>رابطه صحت و دقت</a:t>
            </a:r>
          </a:p>
          <a:p>
            <a:r>
              <a:rPr lang="fa-IR" dirty="0" smtClean="0"/>
              <a:t>دور بودن منظم از واقعیت= </a:t>
            </a:r>
            <a:r>
              <a:rPr lang="en-US" dirty="0" smtClean="0"/>
              <a:t>B</a:t>
            </a:r>
            <a:r>
              <a:rPr lang="fa-IR" dirty="0" smtClean="0"/>
              <a:t> </a:t>
            </a:r>
          </a:p>
          <a:p>
            <a:r>
              <a:rPr lang="fa-IR" dirty="0" smtClean="0"/>
              <a:t>به‌طور متوسط اندازه‌گیری معتبر= </a:t>
            </a:r>
            <a:r>
              <a:rPr lang="en-US" dirty="0" smtClean="0"/>
              <a:t>C</a:t>
            </a:r>
            <a:endParaRPr lang="fa-IR" dirty="0" smtClean="0"/>
          </a:p>
          <a:p>
            <a:endParaRPr lang="en-US" dirty="0"/>
          </a:p>
        </p:txBody>
      </p:sp>
      <p:sp>
        <p:nvSpPr>
          <p:cNvPr id="4" name="Footer Placeholder 3"/>
          <p:cNvSpPr>
            <a:spLocks noGrp="1"/>
          </p:cNvSpPr>
          <p:nvPr>
            <p:ph type="ftr" sz="quarter" idx="11"/>
          </p:nvPr>
        </p:nvSpPr>
        <p:spPr/>
        <p:txBody>
          <a:bodyPr/>
          <a:lstStyle/>
          <a:p>
            <a:r>
              <a:rPr lang="en-US" smtClean="0"/>
              <a:t>By: Dr A.Khosravi, Epidemiologist</a:t>
            </a:r>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pPr/>
              <a:t>15</a:t>
            </a:fld>
            <a:endParaRPr lang="en-US" dirty="0"/>
          </a:p>
        </p:txBody>
      </p:sp>
      <p:pic>
        <p:nvPicPr>
          <p:cNvPr id="30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06400" y="1926970"/>
            <a:ext cx="6270171" cy="49310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97924118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dirty="0" smtClean="0"/>
              <a:t>دامنه اندازه گیری </a:t>
            </a:r>
            <a:r>
              <a:rPr lang="en-US" dirty="0" smtClean="0"/>
              <a:t>(Range)</a:t>
            </a:r>
            <a:endParaRPr lang="en-US" dirty="0"/>
          </a:p>
        </p:txBody>
      </p:sp>
      <p:sp>
        <p:nvSpPr>
          <p:cNvPr id="3" name="Content Placeholder 2"/>
          <p:cNvSpPr>
            <a:spLocks noGrp="1"/>
          </p:cNvSpPr>
          <p:nvPr>
            <p:ph idx="1"/>
          </p:nvPr>
        </p:nvSpPr>
        <p:spPr>
          <a:xfrm>
            <a:off x="752895" y="2336873"/>
            <a:ext cx="10553734" cy="3599316"/>
          </a:xfrm>
        </p:spPr>
        <p:txBody>
          <a:bodyPr/>
          <a:lstStyle/>
          <a:p>
            <a:r>
              <a:rPr lang="fa-IR" dirty="0" smtClean="0"/>
              <a:t>محدود بودن دامنه اندازه‌گیری خیلی از ابزارها</a:t>
            </a:r>
          </a:p>
          <a:p>
            <a:r>
              <a:rPr lang="fa-IR" dirty="0" smtClean="0">
                <a:solidFill>
                  <a:srgbClr val="00B0F0"/>
                </a:solidFill>
              </a:rPr>
              <a:t>مثال</a:t>
            </a:r>
            <a:r>
              <a:rPr lang="fa-IR" dirty="0" smtClean="0"/>
              <a:t>: ابزارفعالیت های زندگی روزانه </a:t>
            </a:r>
            <a:r>
              <a:rPr lang="en-US" dirty="0" smtClean="0"/>
              <a:t>(ADLS)</a:t>
            </a:r>
            <a:r>
              <a:rPr lang="fa-IR" dirty="0" smtClean="0"/>
              <a:t> فقط بعضی از فعالیت‌های روزانه فرد مثل لباس پوشیدن، راه رفتن و.. را اندازه‌گیری می‌کند و نوشتن، مطالعه و.. را اندازه‌گیری نمی‌کند</a:t>
            </a:r>
            <a:endParaRPr lang="en-US" dirty="0"/>
          </a:p>
        </p:txBody>
      </p:sp>
      <p:sp>
        <p:nvSpPr>
          <p:cNvPr id="4" name="Footer Placeholder 3"/>
          <p:cNvSpPr>
            <a:spLocks noGrp="1"/>
          </p:cNvSpPr>
          <p:nvPr>
            <p:ph type="ftr" sz="quarter" idx="11"/>
          </p:nvPr>
        </p:nvSpPr>
        <p:spPr/>
        <p:txBody>
          <a:bodyPr/>
          <a:lstStyle/>
          <a:p>
            <a:r>
              <a:rPr lang="en-US" smtClean="0"/>
              <a:t>By: Dr A.Khosravi, Epidemiologist</a:t>
            </a:r>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pPr/>
              <a:t>16</a:t>
            </a:fld>
            <a:endParaRPr lang="en-US" dirty="0"/>
          </a:p>
        </p:txBody>
      </p:sp>
    </p:spTree>
    <p:extLst>
      <p:ext uri="{BB962C8B-B14F-4D97-AF65-F5344CB8AC3E}">
        <p14:creationId xmlns:p14="http://schemas.microsoft.com/office/powerpoint/2010/main" val="245687865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dirty="0" smtClean="0"/>
              <a:t>پاسخگویی ابزار </a:t>
            </a:r>
            <a:r>
              <a:rPr lang="en-US" dirty="0" smtClean="0"/>
              <a:t>Responsiveness</a:t>
            </a:r>
            <a:endParaRPr lang="en-US" dirty="0"/>
          </a:p>
        </p:txBody>
      </p:sp>
      <p:sp>
        <p:nvSpPr>
          <p:cNvPr id="3" name="Content Placeholder 2"/>
          <p:cNvSpPr>
            <a:spLocks noGrp="1"/>
          </p:cNvSpPr>
          <p:nvPr>
            <p:ph idx="1"/>
          </p:nvPr>
        </p:nvSpPr>
        <p:spPr>
          <a:xfrm>
            <a:off x="680324" y="2336873"/>
            <a:ext cx="10350533" cy="3817184"/>
          </a:xfrm>
        </p:spPr>
        <p:txBody>
          <a:bodyPr/>
          <a:lstStyle/>
          <a:p>
            <a:r>
              <a:rPr lang="fa-IR" dirty="0" smtClean="0"/>
              <a:t>یعنی ابزار در </a:t>
            </a:r>
            <a:r>
              <a:rPr lang="fa-IR" dirty="0" smtClean="0">
                <a:solidFill>
                  <a:srgbClr val="7030A0"/>
                </a:solidFill>
              </a:rPr>
              <a:t>همه شرایط و سطوح بیماری </a:t>
            </a:r>
            <a:r>
              <a:rPr lang="fa-IR" dirty="0" smtClean="0">
                <a:solidFill>
                  <a:srgbClr val="FF0000"/>
                </a:solidFill>
              </a:rPr>
              <a:t>ارزش تشخیصی </a:t>
            </a:r>
            <a:r>
              <a:rPr lang="fa-IR" dirty="0" smtClean="0"/>
              <a:t>مناسبی داشته باشد. </a:t>
            </a:r>
          </a:p>
          <a:p>
            <a:r>
              <a:rPr lang="fa-IR" dirty="0" smtClean="0">
                <a:solidFill>
                  <a:srgbClr val="00B0F0"/>
                </a:solidFill>
              </a:rPr>
              <a:t>مثال</a:t>
            </a:r>
            <a:r>
              <a:rPr lang="fa-IR" dirty="0" smtClean="0"/>
              <a:t> مقیاس ناتوانی قلبی به تغییرات کم بیماری و وضعیت سلامتی حساس نیست درمقایسه </a:t>
            </a:r>
            <a:r>
              <a:rPr lang="fa-IR" dirty="0" smtClean="0">
                <a:solidFill>
                  <a:srgbClr val="7030A0"/>
                </a:solidFill>
              </a:rPr>
              <a:t>اکوکاردیوگرافی</a:t>
            </a:r>
            <a:r>
              <a:rPr lang="fa-IR" dirty="0" smtClean="0"/>
              <a:t> قلبی تغییرات اندک بیماری را نشان می‌دهد</a:t>
            </a:r>
            <a:endParaRPr lang="en-US" dirty="0"/>
          </a:p>
        </p:txBody>
      </p:sp>
      <p:sp>
        <p:nvSpPr>
          <p:cNvPr id="4" name="Footer Placeholder 3"/>
          <p:cNvSpPr>
            <a:spLocks noGrp="1"/>
          </p:cNvSpPr>
          <p:nvPr>
            <p:ph type="ftr" sz="quarter" idx="11"/>
          </p:nvPr>
        </p:nvSpPr>
        <p:spPr/>
        <p:txBody>
          <a:bodyPr/>
          <a:lstStyle/>
          <a:p>
            <a:r>
              <a:rPr lang="en-US" smtClean="0"/>
              <a:t>By: Dr A.Khosravi, Epidemiologist</a:t>
            </a:r>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pPr/>
              <a:t>17</a:t>
            </a:fld>
            <a:endParaRPr lang="en-US" dirty="0"/>
          </a:p>
        </p:txBody>
      </p:sp>
    </p:spTree>
    <p:extLst>
      <p:ext uri="{BB962C8B-B14F-4D97-AF65-F5344CB8AC3E}">
        <p14:creationId xmlns:p14="http://schemas.microsoft.com/office/powerpoint/2010/main" val="4267591828"/>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dirty="0" smtClean="0"/>
              <a:t>قابلیت تفسیر ابزار </a:t>
            </a:r>
            <a:r>
              <a:rPr lang="en-US" dirty="0" smtClean="0"/>
              <a:t>Interpretability</a:t>
            </a:r>
            <a:endParaRPr lang="en-US" dirty="0"/>
          </a:p>
        </p:txBody>
      </p:sp>
      <p:sp>
        <p:nvSpPr>
          <p:cNvPr id="3" name="Content Placeholder 2"/>
          <p:cNvSpPr>
            <a:spLocks noGrp="1"/>
          </p:cNvSpPr>
          <p:nvPr>
            <p:ph idx="1"/>
          </p:nvPr>
        </p:nvSpPr>
        <p:spPr>
          <a:xfrm>
            <a:off x="680324" y="2336872"/>
            <a:ext cx="10423105" cy="4063927"/>
          </a:xfrm>
        </p:spPr>
        <p:txBody>
          <a:bodyPr>
            <a:normAutofit/>
          </a:bodyPr>
          <a:lstStyle/>
          <a:p>
            <a:pPr marL="0" indent="0">
              <a:buNone/>
            </a:pPr>
            <a:r>
              <a:rPr lang="fa-IR" dirty="0" smtClean="0"/>
              <a:t>برای درک بهتر وضعیت بیماری بهتر است </a:t>
            </a:r>
            <a:r>
              <a:rPr lang="fa-IR" dirty="0" smtClean="0">
                <a:solidFill>
                  <a:srgbClr val="FF0000"/>
                </a:solidFill>
              </a:rPr>
              <a:t>اعداد</a:t>
            </a:r>
            <a:r>
              <a:rPr lang="fa-IR" dirty="0" smtClean="0"/>
              <a:t> به معیار </a:t>
            </a:r>
            <a:r>
              <a:rPr lang="fa-IR" dirty="0" smtClean="0">
                <a:solidFill>
                  <a:srgbClr val="7030A0"/>
                </a:solidFill>
              </a:rPr>
              <a:t>توصیف کننده بیماری</a:t>
            </a:r>
            <a:r>
              <a:rPr lang="fa-IR" dirty="0" smtClean="0"/>
              <a:t> تبدیل شود</a:t>
            </a:r>
          </a:p>
          <a:p>
            <a:pPr marL="0" indent="0">
              <a:buNone/>
            </a:pPr>
            <a:r>
              <a:rPr lang="fa-IR" dirty="0" smtClean="0">
                <a:solidFill>
                  <a:srgbClr val="00B0F0"/>
                </a:solidFill>
              </a:rPr>
              <a:t>مثال</a:t>
            </a:r>
            <a:r>
              <a:rPr lang="fa-IR" dirty="0" smtClean="0"/>
              <a:t> نمره ظرفیت عملکردی در بیماران تحت شیمی درمانی با دامنه 0 تا 100 که بهتر است مشخص شود هرنمره چه مقدار بیمار نیاز به کمک دارد. </a:t>
            </a:r>
          </a:p>
          <a:p>
            <a:pPr marL="0" indent="0">
              <a:buNone/>
            </a:pPr>
            <a:r>
              <a:rPr lang="fa-IR" dirty="0" smtClean="0"/>
              <a:t>نمره 60 یعنی فرد برای فعالیت‌های شخصی توانایی دارد ولی برای سایر فعالیت‌ها نیاز به کمک دارد.</a:t>
            </a:r>
          </a:p>
          <a:p>
            <a:pPr marL="0" indent="0">
              <a:buNone/>
            </a:pPr>
            <a:r>
              <a:rPr lang="fa-IR" dirty="0" smtClean="0">
                <a:solidFill>
                  <a:srgbClr val="FF0000"/>
                </a:solidFill>
              </a:rPr>
              <a:t>نقطه برش </a:t>
            </a:r>
            <a:r>
              <a:rPr lang="fa-IR" dirty="0" smtClean="0"/>
              <a:t>برای پرسشنامه </a:t>
            </a:r>
            <a:r>
              <a:rPr lang="fa-IR" dirty="0" smtClean="0">
                <a:solidFill>
                  <a:srgbClr val="FF0000"/>
                </a:solidFill>
              </a:rPr>
              <a:t>قابلیت تفسیرپذری </a:t>
            </a:r>
            <a:r>
              <a:rPr lang="fa-IR" dirty="0" smtClean="0"/>
              <a:t>را افزایش می‌دهد</a:t>
            </a:r>
            <a:endParaRPr lang="en-US" dirty="0"/>
          </a:p>
        </p:txBody>
      </p:sp>
      <p:sp>
        <p:nvSpPr>
          <p:cNvPr id="4" name="Footer Placeholder 3"/>
          <p:cNvSpPr>
            <a:spLocks noGrp="1"/>
          </p:cNvSpPr>
          <p:nvPr>
            <p:ph type="ftr" sz="quarter" idx="11"/>
          </p:nvPr>
        </p:nvSpPr>
        <p:spPr/>
        <p:txBody>
          <a:bodyPr/>
          <a:lstStyle/>
          <a:p>
            <a:r>
              <a:rPr lang="en-US" smtClean="0"/>
              <a:t>By: Dr A.Khosravi, Epidemiologist</a:t>
            </a:r>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pPr/>
              <a:t>18</a:t>
            </a:fld>
            <a:endParaRPr lang="en-US" dirty="0"/>
          </a:p>
        </p:txBody>
      </p:sp>
    </p:spTree>
    <p:extLst>
      <p:ext uri="{BB962C8B-B14F-4D97-AF65-F5344CB8AC3E}">
        <p14:creationId xmlns:p14="http://schemas.microsoft.com/office/powerpoint/2010/main" val="3486978471"/>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dirty="0" smtClean="0"/>
              <a:t>تغییرات (بی ثباتی) پدیده ها</a:t>
            </a:r>
            <a:endParaRPr lang="en-US" dirty="0"/>
          </a:p>
        </p:txBody>
      </p:sp>
      <p:sp>
        <p:nvSpPr>
          <p:cNvPr id="3" name="Content Placeholder 2"/>
          <p:cNvSpPr>
            <a:spLocks noGrp="1"/>
          </p:cNvSpPr>
          <p:nvPr>
            <p:ph idx="1"/>
          </p:nvPr>
        </p:nvSpPr>
        <p:spPr>
          <a:xfrm>
            <a:off x="680324" y="2336873"/>
            <a:ext cx="10336019" cy="4092956"/>
          </a:xfrm>
        </p:spPr>
        <p:txBody>
          <a:bodyPr/>
          <a:lstStyle/>
          <a:p>
            <a:r>
              <a:rPr lang="fa-IR" dirty="0" smtClean="0"/>
              <a:t>ناشی از تفاوت در روش اندازه‌گیری (</a:t>
            </a:r>
            <a:r>
              <a:rPr lang="fa-IR" dirty="0" smtClean="0">
                <a:solidFill>
                  <a:srgbClr val="FF0000"/>
                </a:solidFill>
              </a:rPr>
              <a:t>ابزار</a:t>
            </a:r>
            <a:r>
              <a:rPr lang="fa-IR" dirty="0" smtClean="0"/>
              <a:t> = پروتکل استاندارد و انجام دقیق اندازه گیری و </a:t>
            </a:r>
            <a:r>
              <a:rPr lang="fa-IR" dirty="0" smtClean="0">
                <a:solidFill>
                  <a:srgbClr val="FF0000"/>
                </a:solidFill>
              </a:rPr>
              <a:t>مشاهده‌گر</a:t>
            </a:r>
            <a:r>
              <a:rPr lang="fa-IR" dirty="0" smtClean="0"/>
              <a:t>= آموزش) </a:t>
            </a:r>
          </a:p>
          <a:p>
            <a:r>
              <a:rPr lang="fa-IR" dirty="0" smtClean="0"/>
              <a:t>تفاوت زیست‌شناختی در هر فرد در زمان‌های مختلف (</a:t>
            </a:r>
            <a:r>
              <a:rPr lang="fa-IR" dirty="0" smtClean="0">
                <a:solidFill>
                  <a:srgbClr val="FF0000"/>
                </a:solidFill>
              </a:rPr>
              <a:t>درون فرد</a:t>
            </a:r>
            <a:r>
              <a:rPr lang="fa-IR" dirty="0" smtClean="0"/>
              <a:t>)</a:t>
            </a:r>
          </a:p>
          <a:p>
            <a:r>
              <a:rPr lang="fa-IR" dirty="0" smtClean="0"/>
              <a:t>مثال ضربانات نابجای بطنی در یک فرد در طول روز و روزهای متوالی </a:t>
            </a:r>
          </a:p>
          <a:p>
            <a:r>
              <a:rPr lang="fa-IR" dirty="0" smtClean="0"/>
              <a:t>تفاوت زیست شناختی بین افراد (</a:t>
            </a:r>
            <a:r>
              <a:rPr lang="fa-IR" dirty="0" smtClean="0">
                <a:solidFill>
                  <a:srgbClr val="FF0000"/>
                </a:solidFill>
              </a:rPr>
              <a:t>بین افراد</a:t>
            </a:r>
            <a:r>
              <a:rPr lang="fa-IR" dirty="0" smtClean="0"/>
              <a:t>) </a:t>
            </a:r>
          </a:p>
          <a:p>
            <a:endParaRPr lang="en-US" dirty="0"/>
          </a:p>
        </p:txBody>
      </p:sp>
      <p:sp>
        <p:nvSpPr>
          <p:cNvPr id="4" name="Footer Placeholder 3"/>
          <p:cNvSpPr>
            <a:spLocks noGrp="1"/>
          </p:cNvSpPr>
          <p:nvPr>
            <p:ph type="ftr" sz="quarter" idx="11"/>
          </p:nvPr>
        </p:nvSpPr>
        <p:spPr/>
        <p:txBody>
          <a:bodyPr/>
          <a:lstStyle/>
          <a:p>
            <a:r>
              <a:rPr lang="en-US" smtClean="0"/>
              <a:t>By: Dr A.Khosravi, Epidemiologist</a:t>
            </a:r>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pPr/>
              <a:t>19</a:t>
            </a:fld>
            <a:endParaRPr lang="en-US" dirty="0"/>
          </a:p>
        </p:txBody>
      </p:sp>
    </p:spTree>
    <p:extLst>
      <p:ext uri="{BB962C8B-B14F-4D97-AF65-F5344CB8AC3E}">
        <p14:creationId xmlns:p14="http://schemas.microsoft.com/office/powerpoint/2010/main" val="412899488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dirty="0" smtClean="0"/>
              <a:t>یادداشت</a:t>
            </a:r>
            <a:endParaRPr lang="en-US" dirty="0"/>
          </a:p>
        </p:txBody>
      </p:sp>
      <p:sp>
        <p:nvSpPr>
          <p:cNvPr id="3" name="Content Placeholder 2"/>
          <p:cNvSpPr>
            <a:spLocks noGrp="1"/>
          </p:cNvSpPr>
          <p:nvPr>
            <p:ph idx="1"/>
          </p:nvPr>
        </p:nvSpPr>
        <p:spPr>
          <a:xfrm>
            <a:off x="680324" y="2336873"/>
            <a:ext cx="10089276" cy="3599316"/>
          </a:xfrm>
        </p:spPr>
        <p:txBody>
          <a:bodyPr>
            <a:normAutofit lnSpcReduction="10000"/>
          </a:bodyPr>
          <a:lstStyle/>
          <a:p>
            <a:r>
              <a:rPr lang="fa-IR" dirty="0" smtClean="0"/>
              <a:t>این اسلایدها براساس متن کتاب اصول اپیدمیولوژی بالینی فلچر- ویراست پنجم ترجمه فارسی آقای دکتر جانقربانی و همکاران تهیه شده و استفاده از آن برای عموم دانشجویان و همکاران بلامانع است.</a:t>
            </a:r>
          </a:p>
          <a:p>
            <a:r>
              <a:rPr lang="fa-IR" dirty="0" smtClean="0"/>
              <a:t>برای آموزش </a:t>
            </a:r>
            <a:r>
              <a:rPr lang="fa-IR" dirty="0" smtClean="0"/>
              <a:t>می توانید </a:t>
            </a:r>
            <a:r>
              <a:rPr lang="fa-IR" dirty="0" smtClean="0"/>
              <a:t>به متن کتاب هم مراجعه نمایید</a:t>
            </a:r>
          </a:p>
          <a:p>
            <a:r>
              <a:rPr lang="fa-IR" dirty="0" smtClean="0"/>
              <a:t>در صورت اشتباه و پیشنهاد می‌توانید با آدرس ایمیل زیر </a:t>
            </a:r>
            <a:r>
              <a:rPr lang="fa-IR" dirty="0" smtClean="0"/>
              <a:t>اطلاع‌رسانی </a:t>
            </a:r>
            <a:r>
              <a:rPr lang="fa-IR" dirty="0" smtClean="0"/>
              <a:t>نمایید</a:t>
            </a:r>
          </a:p>
          <a:p>
            <a:r>
              <a:rPr lang="fa-IR" dirty="0" smtClean="0"/>
              <a:t>با </a:t>
            </a:r>
            <a:r>
              <a:rPr lang="fa-IR" dirty="0" smtClean="0"/>
              <a:t>تشکر- دکتر احمد خسروی</a:t>
            </a:r>
            <a:endParaRPr lang="en-US" dirty="0"/>
          </a:p>
        </p:txBody>
      </p:sp>
      <p:sp>
        <p:nvSpPr>
          <p:cNvPr id="4" name="Footer Placeholder 3"/>
          <p:cNvSpPr>
            <a:spLocks noGrp="1"/>
          </p:cNvSpPr>
          <p:nvPr>
            <p:ph type="ftr" sz="quarter" idx="11"/>
          </p:nvPr>
        </p:nvSpPr>
        <p:spPr/>
        <p:txBody>
          <a:bodyPr/>
          <a:lstStyle/>
          <a:p>
            <a:r>
              <a:rPr lang="en-US" smtClean="0">
                <a:solidFill>
                  <a:prstClr val="black"/>
                </a:solidFill>
              </a:rPr>
              <a:t>By: Dr A.Khosravi, Epidemiologist</a:t>
            </a:r>
            <a:endParaRPr lang="en-US" dirty="0">
              <a:solidFill>
                <a:prstClr val="black"/>
              </a:solidFill>
            </a:endParaRPr>
          </a:p>
        </p:txBody>
      </p:sp>
      <p:sp>
        <p:nvSpPr>
          <p:cNvPr id="5" name="Slide Number Placeholder 4"/>
          <p:cNvSpPr>
            <a:spLocks noGrp="1"/>
          </p:cNvSpPr>
          <p:nvPr>
            <p:ph type="sldNum" sz="quarter" idx="12"/>
          </p:nvPr>
        </p:nvSpPr>
        <p:spPr/>
        <p:txBody>
          <a:bodyPr/>
          <a:lstStyle/>
          <a:p>
            <a:fld id="{6D22F896-40B5-4ADD-8801-0D06FADFA095}" type="slidenum">
              <a:rPr lang="en-US" smtClean="0">
                <a:solidFill>
                  <a:prstClr val="black">
                    <a:tint val="75000"/>
                  </a:prstClr>
                </a:solidFill>
              </a:rPr>
              <a:pPr/>
              <a:t>2</a:t>
            </a:fld>
            <a:endParaRPr lang="en-US" dirty="0">
              <a:solidFill>
                <a:prstClr val="black">
                  <a:tint val="75000"/>
                </a:prstClr>
              </a:solidFill>
            </a:endParaRPr>
          </a:p>
        </p:txBody>
      </p:sp>
    </p:spTree>
    <p:extLst>
      <p:ext uri="{BB962C8B-B14F-4D97-AF65-F5344CB8AC3E}">
        <p14:creationId xmlns:p14="http://schemas.microsoft.com/office/powerpoint/2010/main" val="3184805109"/>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7561942" y="2336873"/>
            <a:ext cx="4064001" cy="3599316"/>
          </a:xfrm>
        </p:spPr>
        <p:txBody>
          <a:bodyPr>
            <a:normAutofit/>
          </a:bodyPr>
          <a:lstStyle/>
          <a:p>
            <a:r>
              <a:rPr lang="fa-IR" dirty="0" smtClean="0"/>
              <a:t>21 متخصص تعداد 28 گرافی ریه را به منظور آسیب ریه بررسی کردند و درصد مثبت از 31 تا 71 درصد متغیر بود</a:t>
            </a:r>
            <a:endParaRPr lang="en-US" dirty="0"/>
          </a:p>
        </p:txBody>
      </p:sp>
      <p:sp>
        <p:nvSpPr>
          <p:cNvPr id="4" name="Footer Placeholder 3"/>
          <p:cNvSpPr>
            <a:spLocks noGrp="1"/>
          </p:cNvSpPr>
          <p:nvPr>
            <p:ph type="ftr" sz="quarter" idx="11"/>
          </p:nvPr>
        </p:nvSpPr>
        <p:spPr/>
        <p:txBody>
          <a:bodyPr/>
          <a:lstStyle/>
          <a:p>
            <a:r>
              <a:rPr lang="en-US" smtClean="0"/>
              <a:t>By: Dr A.Khosravi, Epidemiologist</a:t>
            </a:r>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pPr/>
              <a:t>20</a:t>
            </a:fld>
            <a:endParaRPr lang="en-US" dirty="0"/>
          </a:p>
        </p:txBody>
      </p:sp>
      <p:pic>
        <p:nvPicPr>
          <p:cNvPr id="409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90286" y="638460"/>
            <a:ext cx="6923314" cy="60985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898656144"/>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dirty="0" smtClean="0"/>
              <a:t>تغییرات کل</a:t>
            </a:r>
            <a:endParaRPr lang="en-US" dirty="0"/>
          </a:p>
        </p:txBody>
      </p:sp>
      <p:sp>
        <p:nvSpPr>
          <p:cNvPr id="3" name="Content Placeholder 2"/>
          <p:cNvSpPr>
            <a:spLocks noGrp="1"/>
          </p:cNvSpPr>
          <p:nvPr>
            <p:ph idx="1"/>
          </p:nvPr>
        </p:nvSpPr>
        <p:spPr>
          <a:xfrm>
            <a:off x="6981372" y="2336873"/>
            <a:ext cx="4310742" cy="3599316"/>
          </a:xfrm>
        </p:spPr>
        <p:txBody>
          <a:bodyPr>
            <a:normAutofit/>
          </a:bodyPr>
          <a:lstStyle/>
          <a:p>
            <a:r>
              <a:rPr lang="fa-IR" dirty="0" smtClean="0"/>
              <a:t>تاثیر منابع متعدد بی‎ثباتی </a:t>
            </a:r>
            <a:r>
              <a:rPr lang="fa-IR" dirty="0" smtClean="0">
                <a:solidFill>
                  <a:srgbClr val="FF0000"/>
                </a:solidFill>
              </a:rPr>
              <a:t>تجمعی</a:t>
            </a:r>
            <a:r>
              <a:rPr lang="fa-IR" dirty="0" smtClean="0"/>
              <a:t> هستند.</a:t>
            </a:r>
          </a:p>
          <a:p>
            <a:r>
              <a:rPr lang="fa-IR" dirty="0" smtClean="0"/>
              <a:t>دلیل اصلی تغییرات فشار خون </a:t>
            </a:r>
            <a:r>
              <a:rPr lang="fa-IR" dirty="0" smtClean="0">
                <a:solidFill>
                  <a:srgbClr val="FF0000"/>
                </a:solidFill>
              </a:rPr>
              <a:t>تفاوت بیولوژیک بین افراد </a:t>
            </a:r>
            <a:r>
              <a:rPr lang="fa-IR" dirty="0" smtClean="0"/>
              <a:t>است</a:t>
            </a:r>
          </a:p>
          <a:p>
            <a:endParaRPr lang="en-US" dirty="0"/>
          </a:p>
        </p:txBody>
      </p:sp>
      <p:sp>
        <p:nvSpPr>
          <p:cNvPr id="4" name="Footer Placeholder 3"/>
          <p:cNvSpPr>
            <a:spLocks noGrp="1"/>
          </p:cNvSpPr>
          <p:nvPr>
            <p:ph type="ftr" sz="quarter" idx="11"/>
          </p:nvPr>
        </p:nvSpPr>
        <p:spPr/>
        <p:txBody>
          <a:bodyPr/>
          <a:lstStyle/>
          <a:p>
            <a:r>
              <a:rPr lang="en-US" smtClean="0"/>
              <a:t>By: Dr A.Khosravi, Epidemiologist</a:t>
            </a:r>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pPr/>
              <a:t>21</a:t>
            </a:fld>
            <a:endParaRPr lang="en-US" dirty="0"/>
          </a:p>
        </p:txBody>
      </p:sp>
      <p:pic>
        <p:nvPicPr>
          <p:cNvPr id="512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72646" y="686027"/>
            <a:ext cx="6308725" cy="604278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118651362"/>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dirty="0" smtClean="0"/>
              <a:t>اثر بی ثباتی یا تغییرات در اندازه‌گیری</a:t>
            </a:r>
            <a:endParaRPr lang="en-US" dirty="0"/>
          </a:p>
        </p:txBody>
      </p:sp>
      <p:sp>
        <p:nvSpPr>
          <p:cNvPr id="3" name="Content Placeholder 2"/>
          <p:cNvSpPr>
            <a:spLocks noGrp="1"/>
          </p:cNvSpPr>
          <p:nvPr>
            <p:ph idx="1"/>
          </p:nvPr>
        </p:nvSpPr>
        <p:spPr>
          <a:xfrm>
            <a:off x="680324" y="2336872"/>
            <a:ext cx="10466647" cy="4078441"/>
          </a:xfrm>
        </p:spPr>
        <p:txBody>
          <a:bodyPr>
            <a:normAutofit/>
          </a:bodyPr>
          <a:lstStyle/>
          <a:p>
            <a:r>
              <a:rPr lang="fa-IR" dirty="0" smtClean="0">
                <a:solidFill>
                  <a:srgbClr val="FF0000"/>
                </a:solidFill>
              </a:rPr>
              <a:t>1- تغییرات تصادفی</a:t>
            </a:r>
            <a:r>
              <a:rPr lang="fa-IR" dirty="0" smtClean="0"/>
              <a:t>: بدلیل تعدد مشاده‌گر یا ابزار غیردقیق ایجاد می‌شوند و تمایل به خنثی کردن یکدیگر دارند و هرچند خود اندازه‌گیری ممکن است اشتباه باشد ولی نتایج به‌طور متوسط با واقعیت تفاوت چندانی ندارند. </a:t>
            </a:r>
          </a:p>
          <a:p>
            <a:r>
              <a:rPr lang="fa-IR" dirty="0" smtClean="0"/>
              <a:t>راه حل: </a:t>
            </a:r>
            <a:r>
              <a:rPr lang="fa-IR" dirty="0" smtClean="0">
                <a:solidFill>
                  <a:srgbClr val="FF0000"/>
                </a:solidFill>
              </a:rPr>
              <a:t>افزایش تعداد نمونه </a:t>
            </a:r>
            <a:r>
              <a:rPr lang="fa-IR" dirty="0" smtClean="0"/>
              <a:t>مثلا افزایش تعداد نمونه ادرار یا افراد برای فشارخون</a:t>
            </a:r>
            <a:endParaRPr lang="fa-IR" dirty="0"/>
          </a:p>
          <a:p>
            <a:r>
              <a:rPr lang="fa-IR" dirty="0" smtClean="0">
                <a:solidFill>
                  <a:srgbClr val="FF0000"/>
                </a:solidFill>
              </a:rPr>
              <a:t>2-سوءگرایی</a:t>
            </a:r>
            <a:r>
              <a:rPr lang="fa-IR" dirty="0" smtClean="0"/>
              <a:t>: با افزایش تکرار حل نمی‌شود</a:t>
            </a:r>
            <a:endParaRPr lang="en-US" dirty="0"/>
          </a:p>
        </p:txBody>
      </p:sp>
      <p:sp>
        <p:nvSpPr>
          <p:cNvPr id="4" name="Footer Placeholder 3"/>
          <p:cNvSpPr>
            <a:spLocks noGrp="1"/>
          </p:cNvSpPr>
          <p:nvPr>
            <p:ph type="ftr" sz="quarter" idx="11"/>
          </p:nvPr>
        </p:nvSpPr>
        <p:spPr/>
        <p:txBody>
          <a:bodyPr/>
          <a:lstStyle/>
          <a:p>
            <a:r>
              <a:rPr lang="en-US" smtClean="0"/>
              <a:t>By: Dr A.Khosravi, Epidemiologist</a:t>
            </a:r>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pPr/>
              <a:t>22</a:t>
            </a:fld>
            <a:endParaRPr lang="en-US" dirty="0"/>
          </a:p>
        </p:txBody>
      </p:sp>
    </p:spTree>
    <p:extLst>
      <p:ext uri="{BB962C8B-B14F-4D97-AF65-F5344CB8AC3E}">
        <p14:creationId xmlns:p14="http://schemas.microsoft.com/office/powerpoint/2010/main" val="2278911810"/>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dirty="0" smtClean="0">
                <a:solidFill>
                  <a:srgbClr val="00B0F0"/>
                </a:solidFill>
              </a:rPr>
              <a:t>توصیف توزیع ها</a:t>
            </a:r>
            <a:endParaRPr lang="en-US" dirty="0">
              <a:solidFill>
                <a:srgbClr val="00B0F0"/>
              </a:solidFill>
            </a:endParaRPr>
          </a:p>
        </p:txBody>
      </p:sp>
      <p:sp>
        <p:nvSpPr>
          <p:cNvPr id="3" name="Content Placeholder 2"/>
          <p:cNvSpPr>
            <a:spLocks noGrp="1"/>
          </p:cNvSpPr>
          <p:nvPr>
            <p:ph idx="1"/>
          </p:nvPr>
        </p:nvSpPr>
        <p:spPr/>
        <p:txBody>
          <a:bodyPr/>
          <a:lstStyle/>
          <a:p>
            <a:r>
              <a:rPr lang="fa-IR" dirty="0" smtClean="0">
                <a:solidFill>
                  <a:srgbClr val="00B0F0"/>
                </a:solidFill>
              </a:rPr>
              <a:t>گرایش مرکزی</a:t>
            </a:r>
            <a:r>
              <a:rPr lang="fa-IR" dirty="0" smtClean="0"/>
              <a:t>: میانگین- میانه- نما</a:t>
            </a:r>
          </a:p>
          <a:p>
            <a:r>
              <a:rPr lang="fa-IR" dirty="0" smtClean="0">
                <a:solidFill>
                  <a:srgbClr val="00B0F0"/>
                </a:solidFill>
              </a:rPr>
              <a:t>پراکندگی</a:t>
            </a:r>
            <a:r>
              <a:rPr lang="fa-IR" dirty="0" smtClean="0"/>
              <a:t>: دامنه- انحراف معیار- چندک‌ها (صدک- دهک-چارک)</a:t>
            </a:r>
            <a:endParaRPr lang="en-US" dirty="0"/>
          </a:p>
        </p:txBody>
      </p:sp>
      <p:sp>
        <p:nvSpPr>
          <p:cNvPr id="4" name="Footer Placeholder 3"/>
          <p:cNvSpPr>
            <a:spLocks noGrp="1"/>
          </p:cNvSpPr>
          <p:nvPr>
            <p:ph type="ftr" sz="quarter" idx="11"/>
          </p:nvPr>
        </p:nvSpPr>
        <p:spPr/>
        <p:txBody>
          <a:bodyPr/>
          <a:lstStyle/>
          <a:p>
            <a:r>
              <a:rPr lang="en-US" smtClean="0"/>
              <a:t>By: Dr A.Khosravi, Epidemiologist</a:t>
            </a:r>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pPr/>
              <a:t>23</a:t>
            </a:fld>
            <a:endParaRPr lang="en-US" dirty="0"/>
          </a:p>
        </p:txBody>
      </p:sp>
    </p:spTree>
    <p:extLst>
      <p:ext uri="{BB962C8B-B14F-4D97-AF65-F5344CB8AC3E}">
        <p14:creationId xmlns:p14="http://schemas.microsoft.com/office/powerpoint/2010/main" val="535119064"/>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dirty="0" smtClean="0"/>
              <a:t>توزیع های واقعی</a:t>
            </a:r>
            <a:endParaRPr lang="en-US" dirty="0"/>
          </a:p>
        </p:txBody>
      </p:sp>
      <p:sp>
        <p:nvSpPr>
          <p:cNvPr id="3" name="Content Placeholder 2"/>
          <p:cNvSpPr>
            <a:spLocks noGrp="1"/>
          </p:cNvSpPr>
          <p:nvPr>
            <p:ph idx="1"/>
          </p:nvPr>
        </p:nvSpPr>
        <p:spPr>
          <a:xfrm>
            <a:off x="680324" y="2336872"/>
            <a:ext cx="10611790" cy="4078441"/>
          </a:xfrm>
        </p:spPr>
        <p:txBody>
          <a:bodyPr>
            <a:normAutofit fontScale="92500"/>
          </a:bodyPr>
          <a:lstStyle/>
          <a:p>
            <a:r>
              <a:rPr lang="fa-IR" dirty="0" smtClean="0">
                <a:solidFill>
                  <a:srgbClr val="FF0000"/>
                </a:solidFill>
              </a:rPr>
              <a:t>1- تک نمایی- </a:t>
            </a:r>
            <a:r>
              <a:rPr lang="fa-IR" dirty="0" smtClean="0"/>
              <a:t>قند خون-</a:t>
            </a:r>
          </a:p>
          <a:p>
            <a:r>
              <a:rPr lang="fa-IR" dirty="0" smtClean="0"/>
              <a:t> اغلب مقادیر وسط توزیع هستند و دارای یک برآمدگی است</a:t>
            </a:r>
          </a:p>
          <a:p>
            <a:r>
              <a:rPr lang="fa-IR" dirty="0" smtClean="0">
                <a:solidFill>
                  <a:srgbClr val="FF0000"/>
                </a:solidFill>
              </a:rPr>
              <a:t>2- توزیع چوله</a:t>
            </a:r>
            <a:r>
              <a:rPr lang="fa-IR" dirty="0" smtClean="0"/>
              <a:t>: کشیدگی به یک سمت توزیع ( میانگین به سمت کشیدگی) </a:t>
            </a:r>
          </a:p>
          <a:p>
            <a:r>
              <a:rPr lang="fa-IR" dirty="0" smtClean="0">
                <a:solidFill>
                  <a:srgbClr val="FF0000"/>
                </a:solidFill>
              </a:rPr>
              <a:t>3- توزیع متقارن: </a:t>
            </a:r>
          </a:p>
          <a:p>
            <a:r>
              <a:rPr lang="fa-IR" dirty="0" smtClean="0"/>
              <a:t>با تغییر خصوصیات بیماران شکل توزیع ممکن است تغییر کند مثل اوره خون که با سن تغییر می‌کند</a:t>
            </a:r>
          </a:p>
          <a:p>
            <a:r>
              <a:rPr lang="fa-IR" dirty="0" smtClean="0"/>
              <a:t>اکثر توزیع متغیرهای بالینی یکنواخت، تک نمایی و چوله هستند</a:t>
            </a:r>
          </a:p>
        </p:txBody>
      </p:sp>
      <p:sp>
        <p:nvSpPr>
          <p:cNvPr id="4" name="Footer Placeholder 3"/>
          <p:cNvSpPr>
            <a:spLocks noGrp="1"/>
          </p:cNvSpPr>
          <p:nvPr>
            <p:ph type="ftr" sz="quarter" idx="11"/>
          </p:nvPr>
        </p:nvSpPr>
        <p:spPr/>
        <p:txBody>
          <a:bodyPr/>
          <a:lstStyle/>
          <a:p>
            <a:r>
              <a:rPr lang="en-US" smtClean="0"/>
              <a:t>By: Dr A.Khosravi, Epidemiologist</a:t>
            </a:r>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pPr/>
              <a:t>24</a:t>
            </a:fld>
            <a:endParaRPr lang="en-US" dirty="0"/>
          </a:p>
        </p:txBody>
      </p:sp>
    </p:spTree>
    <p:extLst>
      <p:ext uri="{BB962C8B-B14F-4D97-AF65-F5344CB8AC3E}">
        <p14:creationId xmlns:p14="http://schemas.microsoft.com/office/powerpoint/2010/main" val="4251000350"/>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dirty="0" smtClean="0"/>
              <a:t>معیارهای  ناهنجاری (غیرنرمال)</a:t>
            </a:r>
            <a:endParaRPr lang="en-US" dirty="0"/>
          </a:p>
        </p:txBody>
      </p:sp>
      <p:sp>
        <p:nvSpPr>
          <p:cNvPr id="3" name="Content Placeholder 2"/>
          <p:cNvSpPr>
            <a:spLocks noGrp="1"/>
          </p:cNvSpPr>
          <p:nvPr>
            <p:ph idx="1"/>
          </p:nvPr>
        </p:nvSpPr>
        <p:spPr>
          <a:xfrm>
            <a:off x="348343" y="2104571"/>
            <a:ext cx="11117943" cy="4572000"/>
          </a:xfrm>
        </p:spPr>
        <p:txBody>
          <a:bodyPr>
            <a:normAutofit/>
          </a:bodyPr>
          <a:lstStyle/>
          <a:p>
            <a:r>
              <a:rPr lang="fa-IR" dirty="0" smtClean="0">
                <a:solidFill>
                  <a:srgbClr val="FF0000"/>
                </a:solidFill>
              </a:rPr>
              <a:t>توزیع فراوانی </a:t>
            </a:r>
            <a:r>
              <a:rPr lang="fa-IR" dirty="0" smtClean="0"/>
              <a:t>اندازه‌گیری بالینی برای بیمار و غیربیمار </a:t>
            </a:r>
            <a:r>
              <a:rPr lang="fa-IR" dirty="0" smtClean="0">
                <a:solidFill>
                  <a:srgbClr val="FF0000"/>
                </a:solidFill>
              </a:rPr>
              <a:t>قابل افتراق </a:t>
            </a:r>
            <a:r>
              <a:rPr lang="fa-IR" dirty="0" smtClean="0"/>
              <a:t>باشد = </a:t>
            </a:r>
            <a:r>
              <a:rPr lang="fa-IR" dirty="0" smtClean="0">
                <a:solidFill>
                  <a:srgbClr val="002060"/>
                </a:solidFill>
              </a:rPr>
              <a:t>بهترین حالت برای افتراق</a:t>
            </a:r>
          </a:p>
          <a:p>
            <a:r>
              <a:rPr lang="fa-IR" dirty="0" smtClean="0"/>
              <a:t>مثال- افراد دارای </a:t>
            </a:r>
            <a:r>
              <a:rPr lang="fa-IR" dirty="0" smtClean="0">
                <a:solidFill>
                  <a:srgbClr val="FF0000"/>
                </a:solidFill>
              </a:rPr>
              <a:t>پولیپ آدنوماتوی فامیلی </a:t>
            </a:r>
            <a:r>
              <a:rPr lang="fa-IR" dirty="0" smtClean="0"/>
              <a:t>دارای صدها پولیپ در روده هستند در مقابل افراد بدون ژن غیرطبیعی به‌ندرت بیش از چند پولیپ دارند.</a:t>
            </a:r>
          </a:p>
          <a:p>
            <a:r>
              <a:rPr lang="fa-IR" dirty="0" smtClean="0"/>
              <a:t>بیشتر اندازه‌گیری‌های بالینی </a:t>
            </a:r>
            <a:r>
              <a:rPr lang="fa-IR" dirty="0" smtClean="0">
                <a:solidFill>
                  <a:srgbClr val="FF0000"/>
                </a:solidFill>
              </a:rPr>
              <a:t>دو قله‌ای </a:t>
            </a:r>
            <a:r>
              <a:rPr lang="fa-IR" dirty="0" smtClean="0"/>
              <a:t>نیستند و </a:t>
            </a:r>
            <a:r>
              <a:rPr lang="fa-IR" dirty="0" smtClean="0">
                <a:solidFill>
                  <a:srgbClr val="FF0000"/>
                </a:solidFill>
              </a:rPr>
              <a:t>هم‌پوشانی</a:t>
            </a:r>
            <a:r>
              <a:rPr lang="fa-IR" dirty="0" smtClean="0"/>
              <a:t> توزیع وجود دارد.</a:t>
            </a:r>
          </a:p>
          <a:p>
            <a:r>
              <a:rPr lang="fa-IR" dirty="0" smtClean="0"/>
              <a:t>ذاتی دوقله‌ای نیستند و مرز مشخصی بین هنجار و ناهنجار وجود ندارد زیرا بیماری به آرامی حرکت می‌کند و با افزایش بیماری مقادیر تغییر می‌کنند.</a:t>
            </a:r>
          </a:p>
          <a:p>
            <a:endParaRPr lang="fa-IR" dirty="0" smtClean="0"/>
          </a:p>
          <a:p>
            <a:endParaRPr lang="en-US" dirty="0"/>
          </a:p>
        </p:txBody>
      </p:sp>
      <p:sp>
        <p:nvSpPr>
          <p:cNvPr id="4" name="Footer Placeholder 3"/>
          <p:cNvSpPr>
            <a:spLocks noGrp="1"/>
          </p:cNvSpPr>
          <p:nvPr>
            <p:ph type="ftr" sz="quarter" idx="11"/>
          </p:nvPr>
        </p:nvSpPr>
        <p:spPr/>
        <p:txBody>
          <a:bodyPr/>
          <a:lstStyle/>
          <a:p>
            <a:r>
              <a:rPr lang="en-US" smtClean="0"/>
              <a:t>By: Dr A.Khosravi, Epidemiologist</a:t>
            </a:r>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pPr/>
              <a:t>25</a:t>
            </a:fld>
            <a:endParaRPr lang="en-US" dirty="0"/>
          </a:p>
        </p:txBody>
      </p:sp>
    </p:spTree>
    <p:extLst>
      <p:ext uri="{BB962C8B-B14F-4D97-AF65-F5344CB8AC3E}">
        <p14:creationId xmlns:p14="http://schemas.microsoft.com/office/powerpoint/2010/main" val="2471406630"/>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dirty="0" smtClean="0"/>
              <a:t>تعریف نرمال و غیرنرمال= ناهنجاری</a:t>
            </a:r>
            <a:endParaRPr lang="en-US" dirty="0"/>
          </a:p>
        </p:txBody>
      </p:sp>
      <p:sp>
        <p:nvSpPr>
          <p:cNvPr id="3" name="Content Placeholder 2"/>
          <p:cNvSpPr>
            <a:spLocks noGrp="1"/>
          </p:cNvSpPr>
          <p:nvPr>
            <p:ph idx="1"/>
          </p:nvPr>
        </p:nvSpPr>
        <p:spPr>
          <a:xfrm>
            <a:off x="362858" y="2336873"/>
            <a:ext cx="11408228" cy="4209070"/>
          </a:xfrm>
        </p:spPr>
        <p:txBody>
          <a:bodyPr>
            <a:normAutofit fontScale="92500" lnSpcReduction="10000"/>
          </a:bodyPr>
          <a:lstStyle/>
          <a:p>
            <a:r>
              <a:rPr lang="fa-IR" dirty="0" smtClean="0"/>
              <a:t>آنچه که معمولاً رخ  می‌دهد نرمال و آنچه که به‌ندرت رخ می‌دهد غیرنرمال تعریف می‌شود.</a:t>
            </a:r>
          </a:p>
          <a:p>
            <a:r>
              <a:rPr lang="fa-IR" dirty="0" smtClean="0"/>
              <a:t>با این تعریف در بیماران درد بعد از جراحی نرمال است.؟؟؟؟؟؟؟؟</a:t>
            </a:r>
          </a:p>
          <a:p>
            <a:r>
              <a:rPr lang="fa-IR" dirty="0" smtClean="0"/>
              <a:t>مقادیر خارج از دو انحراف معیار از میانگین= </a:t>
            </a:r>
            <a:r>
              <a:rPr lang="fa-IR" dirty="0" smtClean="0">
                <a:solidFill>
                  <a:srgbClr val="00B0F0"/>
                </a:solidFill>
              </a:rPr>
              <a:t>غیرنرمال </a:t>
            </a:r>
          </a:p>
          <a:p>
            <a:r>
              <a:rPr lang="fa-IR" dirty="0" smtClean="0">
                <a:solidFill>
                  <a:srgbClr val="FF0000"/>
                </a:solidFill>
              </a:rPr>
              <a:t>با فرض نرمال بودن توزیع</a:t>
            </a:r>
            <a:r>
              <a:rPr lang="fa-IR" dirty="0" smtClean="0">
                <a:solidFill>
                  <a:srgbClr val="00B0F0"/>
                </a:solidFill>
              </a:rPr>
              <a:t>: 2/5 درصد مشاهدات دو انتهای توزیع،  </a:t>
            </a:r>
            <a:r>
              <a:rPr lang="fa-IR" dirty="0" smtClean="0">
                <a:solidFill>
                  <a:srgbClr val="FF0000"/>
                </a:solidFill>
              </a:rPr>
              <a:t>غیرطبیعی بالا و پایین </a:t>
            </a:r>
          </a:p>
          <a:p>
            <a:r>
              <a:rPr lang="fa-IR" dirty="0" smtClean="0">
                <a:solidFill>
                  <a:srgbClr val="FF0000"/>
                </a:solidFill>
              </a:rPr>
              <a:t>با توجه به اینکه اکثر اندازه‌گیری‌های بیولوژیک توزیع نرمال دقیق ندارند: بهتر است جزئی از توزیع اصلی و به‌صورت صدک توصیف شوند (نیازی به فرض توزیع نرمال ندارد)</a:t>
            </a:r>
          </a:p>
          <a:p>
            <a:endParaRPr lang="fa-IR" dirty="0" smtClean="0">
              <a:solidFill>
                <a:srgbClr val="00B0F0"/>
              </a:solidFill>
            </a:endParaRPr>
          </a:p>
          <a:p>
            <a:endParaRPr lang="en-US" dirty="0"/>
          </a:p>
        </p:txBody>
      </p:sp>
      <p:sp>
        <p:nvSpPr>
          <p:cNvPr id="4" name="Footer Placeholder 3"/>
          <p:cNvSpPr>
            <a:spLocks noGrp="1"/>
          </p:cNvSpPr>
          <p:nvPr>
            <p:ph type="ftr" sz="quarter" idx="11"/>
          </p:nvPr>
        </p:nvSpPr>
        <p:spPr/>
        <p:txBody>
          <a:bodyPr/>
          <a:lstStyle/>
          <a:p>
            <a:r>
              <a:rPr lang="en-US" smtClean="0"/>
              <a:t>By: Dr A.Khosravi, Epidemiologist</a:t>
            </a:r>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pPr/>
              <a:t>26</a:t>
            </a:fld>
            <a:endParaRPr lang="en-US" dirty="0"/>
          </a:p>
        </p:txBody>
      </p:sp>
    </p:spTree>
    <p:extLst>
      <p:ext uri="{BB962C8B-B14F-4D97-AF65-F5344CB8AC3E}">
        <p14:creationId xmlns:p14="http://schemas.microsoft.com/office/powerpoint/2010/main" val="4181253476"/>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dirty="0" smtClean="0"/>
              <a:t>اشکالات روش دو انحراف معیار برای غیرطبیعی بودن</a:t>
            </a:r>
            <a:endParaRPr lang="en-US" dirty="0"/>
          </a:p>
        </p:txBody>
      </p:sp>
      <p:sp>
        <p:nvSpPr>
          <p:cNvPr id="3" name="Content Placeholder 2"/>
          <p:cNvSpPr>
            <a:spLocks noGrp="1"/>
          </p:cNvSpPr>
          <p:nvPr>
            <p:ph idx="1"/>
          </p:nvPr>
        </p:nvSpPr>
        <p:spPr>
          <a:xfrm>
            <a:off x="304800" y="2336872"/>
            <a:ext cx="11219543" cy="4209071"/>
          </a:xfrm>
        </p:spPr>
        <p:txBody>
          <a:bodyPr>
            <a:normAutofit fontScale="92500"/>
          </a:bodyPr>
          <a:lstStyle/>
          <a:p>
            <a:r>
              <a:rPr lang="fa-IR" dirty="0" smtClean="0"/>
              <a:t>1- شیوع تمام بیماری‌ها با این تعریف شبیه هم خواهد بود</a:t>
            </a:r>
          </a:p>
          <a:p>
            <a:r>
              <a:rPr lang="fa-IR" dirty="0" smtClean="0"/>
              <a:t>2- بین درجه </a:t>
            </a:r>
            <a:r>
              <a:rPr lang="fa-IR" dirty="0" smtClean="0">
                <a:solidFill>
                  <a:srgbClr val="FF0000"/>
                </a:solidFill>
              </a:rPr>
              <a:t>غیرمعمول بودن از نظر آماری </a:t>
            </a:r>
            <a:r>
              <a:rPr lang="fa-IR" dirty="0" smtClean="0"/>
              <a:t>و </a:t>
            </a:r>
            <a:r>
              <a:rPr lang="fa-IR" dirty="0" smtClean="0">
                <a:solidFill>
                  <a:srgbClr val="FF0000"/>
                </a:solidFill>
              </a:rPr>
              <a:t>بیماری بالینی </a:t>
            </a:r>
            <a:r>
              <a:rPr lang="fa-IR" dirty="0" smtClean="0"/>
              <a:t>هیچ ارتباطی وجود ندارد.</a:t>
            </a:r>
          </a:p>
          <a:p>
            <a:r>
              <a:rPr lang="fa-IR" dirty="0" smtClean="0"/>
              <a:t>این ارتباط به نوع بیماری و محیط وابسته است. مثل: چاقی در کشورهای مختلف</a:t>
            </a:r>
          </a:p>
          <a:p>
            <a:r>
              <a:rPr lang="fa-IR" dirty="0" smtClean="0"/>
              <a:t>3- گاهی مقادیر انتهایی واقعا مفید هستند. مثل فشارخون خیلی پایین نسبت به افراد دارای فشارخون نرمال کمتر در معرض بیماری قلبی هستند</a:t>
            </a:r>
          </a:p>
          <a:p>
            <a:r>
              <a:rPr lang="fa-IR" dirty="0" smtClean="0"/>
              <a:t>4- بسیاری از سنجه‌ها در دامنه وسیعی از مقادیر با بیماری ارتباط دارند. </a:t>
            </a:r>
            <a:r>
              <a:rPr lang="fa-IR" dirty="0" smtClean="0">
                <a:solidFill>
                  <a:srgbClr val="FF0000"/>
                </a:solidFill>
              </a:rPr>
              <a:t>فشارخون</a:t>
            </a:r>
            <a:endParaRPr lang="en-US" dirty="0">
              <a:solidFill>
                <a:srgbClr val="FF0000"/>
              </a:solidFill>
            </a:endParaRPr>
          </a:p>
        </p:txBody>
      </p:sp>
      <p:sp>
        <p:nvSpPr>
          <p:cNvPr id="4" name="Footer Placeholder 3"/>
          <p:cNvSpPr>
            <a:spLocks noGrp="1"/>
          </p:cNvSpPr>
          <p:nvPr>
            <p:ph type="ftr" sz="quarter" idx="11"/>
          </p:nvPr>
        </p:nvSpPr>
        <p:spPr/>
        <p:txBody>
          <a:bodyPr/>
          <a:lstStyle/>
          <a:p>
            <a:r>
              <a:rPr lang="en-US" smtClean="0"/>
              <a:t>By: Dr A.Khosravi, Epidemiologist</a:t>
            </a:r>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pPr/>
              <a:t>27</a:t>
            </a:fld>
            <a:endParaRPr lang="en-US" dirty="0"/>
          </a:p>
        </p:txBody>
      </p:sp>
    </p:spTree>
    <p:extLst>
      <p:ext uri="{BB962C8B-B14F-4D97-AF65-F5344CB8AC3E}">
        <p14:creationId xmlns:p14="http://schemas.microsoft.com/office/powerpoint/2010/main" val="1652597495"/>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dirty="0" smtClean="0"/>
              <a:t>غیرطبیعی= همراهی بیماری</a:t>
            </a:r>
            <a:endParaRPr lang="en-US" dirty="0"/>
          </a:p>
        </p:txBody>
      </p:sp>
      <p:sp>
        <p:nvSpPr>
          <p:cNvPr id="3" name="Content Placeholder 2"/>
          <p:cNvSpPr>
            <a:spLocks noGrp="1"/>
          </p:cNvSpPr>
          <p:nvPr>
            <p:ph idx="1"/>
          </p:nvPr>
        </p:nvSpPr>
        <p:spPr>
          <a:xfrm>
            <a:off x="680324" y="2336873"/>
            <a:ext cx="10277962" cy="3599316"/>
          </a:xfrm>
        </p:spPr>
        <p:txBody>
          <a:bodyPr/>
          <a:lstStyle/>
          <a:p>
            <a:r>
              <a:rPr lang="fa-IR" dirty="0" smtClean="0"/>
              <a:t>مشاهداتی که با </a:t>
            </a:r>
            <a:r>
              <a:rPr lang="fa-IR" dirty="0" smtClean="0">
                <a:solidFill>
                  <a:srgbClr val="00B050"/>
                </a:solidFill>
              </a:rPr>
              <a:t>خطر قابل توجه </a:t>
            </a:r>
            <a:r>
              <a:rPr lang="fa-IR" dirty="0" smtClean="0">
                <a:solidFill>
                  <a:srgbClr val="FF0000"/>
                </a:solidFill>
              </a:rPr>
              <a:t>بیماری، ناتوانی و مرگ </a:t>
            </a:r>
            <a:r>
              <a:rPr lang="fa-IR" dirty="0" smtClean="0"/>
              <a:t>همراه هستند را </a:t>
            </a:r>
            <a:r>
              <a:rPr lang="fa-IR" dirty="0" smtClean="0">
                <a:solidFill>
                  <a:srgbClr val="00B0F0"/>
                </a:solidFill>
              </a:rPr>
              <a:t>غیرطبیعی</a:t>
            </a:r>
            <a:r>
              <a:rPr lang="fa-IR" dirty="0" smtClean="0"/>
              <a:t> بنامیم</a:t>
            </a:r>
          </a:p>
          <a:p>
            <a:r>
              <a:rPr lang="fa-IR" dirty="0" smtClean="0"/>
              <a:t>مزیت آن تعیین </a:t>
            </a:r>
            <a:r>
              <a:rPr lang="fa-IR" dirty="0" smtClean="0">
                <a:solidFill>
                  <a:srgbClr val="FF0000"/>
                </a:solidFill>
              </a:rPr>
              <a:t>سطوح متفاوت</a:t>
            </a:r>
            <a:r>
              <a:rPr lang="fa-IR" dirty="0" smtClean="0"/>
              <a:t> برای </a:t>
            </a:r>
            <a:r>
              <a:rPr lang="fa-IR" dirty="0" smtClean="0">
                <a:solidFill>
                  <a:srgbClr val="FF0000"/>
                </a:solidFill>
              </a:rPr>
              <a:t>غیرطبیعی</a:t>
            </a:r>
            <a:r>
              <a:rPr lang="fa-IR" dirty="0" smtClean="0"/>
              <a:t> بودن برای پیامدهای مختلف</a:t>
            </a:r>
          </a:p>
          <a:p>
            <a:r>
              <a:rPr lang="fa-IR" dirty="0" smtClean="0"/>
              <a:t>مثال: ربطه نمایه توده بدنی با خطر مرگ در مردان  و کاهش عملکرد </a:t>
            </a:r>
          </a:p>
          <a:p>
            <a:endParaRPr lang="fa-IR" dirty="0" smtClean="0"/>
          </a:p>
          <a:p>
            <a:endParaRPr lang="en-US" dirty="0"/>
          </a:p>
        </p:txBody>
      </p:sp>
      <p:sp>
        <p:nvSpPr>
          <p:cNvPr id="4" name="Footer Placeholder 3"/>
          <p:cNvSpPr>
            <a:spLocks noGrp="1"/>
          </p:cNvSpPr>
          <p:nvPr>
            <p:ph type="ftr" sz="quarter" idx="11"/>
          </p:nvPr>
        </p:nvSpPr>
        <p:spPr/>
        <p:txBody>
          <a:bodyPr/>
          <a:lstStyle/>
          <a:p>
            <a:r>
              <a:rPr lang="en-US" smtClean="0"/>
              <a:t>By: Dr A.Khosravi, Epidemiologist</a:t>
            </a:r>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pPr/>
              <a:t>28</a:t>
            </a:fld>
            <a:endParaRPr lang="en-US" dirty="0"/>
          </a:p>
        </p:txBody>
      </p:sp>
    </p:spTree>
    <p:extLst>
      <p:ext uri="{BB962C8B-B14F-4D97-AF65-F5344CB8AC3E}">
        <p14:creationId xmlns:p14="http://schemas.microsoft.com/office/powerpoint/2010/main" val="3039632225"/>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dirty="0" smtClean="0"/>
              <a:t>رابطه نمایه توده بدنی با مرگ و کاهش عملکرد بدنی</a:t>
            </a:r>
            <a:endParaRPr lang="en-US" dirty="0"/>
          </a:p>
        </p:txBody>
      </p:sp>
      <p:sp>
        <p:nvSpPr>
          <p:cNvPr id="3" name="Content Placeholder 2"/>
          <p:cNvSpPr>
            <a:spLocks noGrp="1"/>
          </p:cNvSpPr>
          <p:nvPr>
            <p:ph idx="1"/>
          </p:nvPr>
        </p:nvSpPr>
        <p:spPr/>
        <p:txBody>
          <a:bodyPr/>
          <a:lstStyle/>
          <a:p>
            <a:endParaRPr lang="en-US" dirty="0"/>
          </a:p>
        </p:txBody>
      </p:sp>
      <p:sp>
        <p:nvSpPr>
          <p:cNvPr id="4" name="Footer Placeholder 3"/>
          <p:cNvSpPr>
            <a:spLocks noGrp="1"/>
          </p:cNvSpPr>
          <p:nvPr>
            <p:ph type="ftr" sz="quarter" idx="11"/>
          </p:nvPr>
        </p:nvSpPr>
        <p:spPr/>
        <p:txBody>
          <a:bodyPr/>
          <a:lstStyle/>
          <a:p>
            <a:r>
              <a:rPr lang="en-US" smtClean="0"/>
              <a:t>By: Dr A.Khosravi, Epidemiologist</a:t>
            </a:r>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pPr/>
              <a:t>29</a:t>
            </a:fld>
            <a:endParaRPr lang="en-US"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6114" y="1944915"/>
            <a:ext cx="6311610" cy="463005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249988" y="2054906"/>
            <a:ext cx="5820220" cy="480309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6823607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dirty="0" smtClean="0"/>
              <a:t>مقدمه</a:t>
            </a:r>
            <a:endParaRPr lang="en-US" dirty="0"/>
          </a:p>
        </p:txBody>
      </p:sp>
      <p:sp>
        <p:nvSpPr>
          <p:cNvPr id="3" name="Content Placeholder 2"/>
          <p:cNvSpPr>
            <a:spLocks noGrp="1"/>
          </p:cNvSpPr>
          <p:nvPr>
            <p:ph idx="1"/>
          </p:nvPr>
        </p:nvSpPr>
        <p:spPr>
          <a:xfrm>
            <a:off x="464458" y="2336872"/>
            <a:ext cx="11103428" cy="4151013"/>
          </a:xfrm>
        </p:spPr>
        <p:txBody>
          <a:bodyPr>
            <a:normAutofit fontScale="92500" lnSpcReduction="10000"/>
          </a:bodyPr>
          <a:lstStyle/>
          <a:p>
            <a:r>
              <a:rPr lang="fa-IR" dirty="0" smtClean="0"/>
              <a:t>مرز بین طبیعی و غیرطبیعی در بسیاری از داده‌های پزشکی مبهم و سخت است.</a:t>
            </a:r>
          </a:p>
          <a:p>
            <a:r>
              <a:rPr lang="fa-IR" dirty="0" smtClean="0"/>
              <a:t>سوفل قلبی آیا نشانه‌ای از ابتلا به بیماری قلبی است؟</a:t>
            </a:r>
          </a:p>
          <a:p>
            <a:r>
              <a:rPr lang="fa-IR" dirty="0"/>
              <a:t>ا</a:t>
            </a:r>
            <a:r>
              <a:rPr lang="fa-IR" dirty="0" smtClean="0"/>
              <a:t>فزایش آلکالان فسفاتاز نشانه‌ای از بیماری کبدی است یا خیر؟</a:t>
            </a:r>
          </a:p>
          <a:p>
            <a:r>
              <a:rPr lang="fa-IR" dirty="0" smtClean="0"/>
              <a:t>در مورد افرادی که علایم بیماری را دارند، معمولاً قضاوت آسانتر است تا افراد بدون علامت. </a:t>
            </a:r>
          </a:p>
          <a:p>
            <a:r>
              <a:rPr lang="fa-IR" dirty="0" smtClean="0"/>
              <a:t>طبقه‌بندی تستها و داده‎ها باعث کاهش دقت می‌شود ولی درک موضوع را برای پزشک ساده‌تر می‌کند.</a:t>
            </a:r>
          </a:p>
          <a:p>
            <a:r>
              <a:rPr lang="fa-IR" dirty="0" smtClean="0"/>
              <a:t>این طبقه‌بندی به تصمیم‌گیری و درمان کمک می‌کند</a:t>
            </a:r>
          </a:p>
          <a:p>
            <a:endParaRPr lang="en-US" dirty="0"/>
          </a:p>
        </p:txBody>
      </p:sp>
      <p:sp>
        <p:nvSpPr>
          <p:cNvPr id="4" name="Footer Placeholder 3"/>
          <p:cNvSpPr>
            <a:spLocks noGrp="1"/>
          </p:cNvSpPr>
          <p:nvPr>
            <p:ph type="ftr" sz="quarter" idx="11"/>
          </p:nvPr>
        </p:nvSpPr>
        <p:spPr/>
        <p:txBody>
          <a:bodyPr/>
          <a:lstStyle/>
          <a:p>
            <a:r>
              <a:rPr lang="en-US" smtClean="0"/>
              <a:t>By: Dr A.Khosravi, Epidemiologist</a:t>
            </a:r>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pPr/>
              <a:t>3</a:t>
            </a:fld>
            <a:endParaRPr lang="en-US" dirty="0"/>
          </a:p>
        </p:txBody>
      </p:sp>
    </p:spTree>
    <p:extLst>
      <p:ext uri="{BB962C8B-B14F-4D97-AF65-F5344CB8AC3E}">
        <p14:creationId xmlns:p14="http://schemas.microsoft.com/office/powerpoint/2010/main" val="983200695"/>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dirty="0" smtClean="0"/>
              <a:t>غیرطبیعی= وقتی درمان منجر به بهبود پیامد بالینی شود</a:t>
            </a:r>
            <a:endParaRPr lang="en-US" dirty="0"/>
          </a:p>
        </p:txBody>
      </p:sp>
      <p:sp>
        <p:nvSpPr>
          <p:cNvPr id="3" name="Content Placeholder 2"/>
          <p:cNvSpPr>
            <a:spLocks noGrp="1"/>
          </p:cNvSpPr>
          <p:nvPr>
            <p:ph idx="1"/>
          </p:nvPr>
        </p:nvSpPr>
        <p:spPr>
          <a:xfrm>
            <a:off x="333830" y="2119086"/>
            <a:ext cx="11219542" cy="4426857"/>
          </a:xfrm>
        </p:spPr>
        <p:txBody>
          <a:bodyPr>
            <a:normAutofit fontScale="92500" lnSpcReduction="10000"/>
          </a:bodyPr>
          <a:lstStyle/>
          <a:p>
            <a:r>
              <a:rPr lang="fa-IR" dirty="0" smtClean="0"/>
              <a:t>زمانی یک یافته بالینی بعنوان غیرطبیعی لحاظ می‌شود که درمان آن باعث بهبود پیامد شود. </a:t>
            </a:r>
          </a:p>
          <a:p>
            <a:r>
              <a:rPr lang="fa-IR" dirty="0" smtClean="0"/>
              <a:t>این رویکرد برای موارد بدون علامت مناسب است.</a:t>
            </a:r>
          </a:p>
          <a:p>
            <a:r>
              <a:rPr lang="fa-IR" dirty="0" smtClean="0"/>
              <a:t>مثال: انجام ام.آر.آی زانو در بین افراد مسن</a:t>
            </a:r>
          </a:p>
          <a:p>
            <a:r>
              <a:rPr lang="fa-IR" dirty="0" smtClean="0"/>
              <a:t>در بین افرادی که </a:t>
            </a:r>
            <a:r>
              <a:rPr lang="fa-IR" dirty="0" smtClean="0">
                <a:solidFill>
                  <a:srgbClr val="FF0000"/>
                </a:solidFill>
              </a:rPr>
              <a:t>استئوآرتریت همراه با درد</a:t>
            </a:r>
            <a:r>
              <a:rPr lang="fa-IR" dirty="0" smtClean="0"/>
              <a:t> داشتند</a:t>
            </a:r>
            <a:r>
              <a:rPr lang="fa-IR" dirty="0" smtClean="0">
                <a:solidFill>
                  <a:srgbClr val="FF0000"/>
                </a:solidFill>
              </a:rPr>
              <a:t> 63 درصد </a:t>
            </a:r>
            <a:r>
              <a:rPr lang="fa-IR" dirty="0" smtClean="0"/>
              <a:t>هم نوعی از پارگی منیسک وجود داشت. در بین افراد </a:t>
            </a:r>
            <a:r>
              <a:rPr lang="fa-IR" dirty="0" smtClean="0">
                <a:solidFill>
                  <a:srgbClr val="FF0000"/>
                </a:solidFill>
              </a:rPr>
              <a:t>بدون سابقه درد زانو و استئوآرتریت </a:t>
            </a:r>
            <a:r>
              <a:rPr lang="fa-IR" dirty="0" smtClean="0"/>
              <a:t>هم </a:t>
            </a:r>
            <a:r>
              <a:rPr lang="fa-IR" dirty="0" smtClean="0">
                <a:solidFill>
                  <a:srgbClr val="FF0000"/>
                </a:solidFill>
              </a:rPr>
              <a:t>60 درصد </a:t>
            </a:r>
            <a:r>
              <a:rPr lang="fa-IR" dirty="0" smtClean="0"/>
              <a:t>این آسیب منیسک وجود داشت. </a:t>
            </a:r>
          </a:p>
          <a:p>
            <a:r>
              <a:rPr lang="fa-IR" dirty="0" smtClean="0"/>
              <a:t>استفاده از ام.آر.آی در موارد درد زانو ممکن است منجر به </a:t>
            </a:r>
            <a:r>
              <a:rPr lang="fa-IR" dirty="0" smtClean="0">
                <a:solidFill>
                  <a:srgbClr val="FF0000"/>
                </a:solidFill>
              </a:rPr>
              <a:t>اشتباه و تشخیص پارگی منیسک </a:t>
            </a:r>
            <a:r>
              <a:rPr lang="fa-IR" dirty="0" smtClean="0"/>
              <a:t>شود  </a:t>
            </a:r>
          </a:p>
          <a:p>
            <a:endParaRPr lang="en-US" dirty="0"/>
          </a:p>
        </p:txBody>
      </p:sp>
      <p:sp>
        <p:nvSpPr>
          <p:cNvPr id="4" name="Footer Placeholder 3"/>
          <p:cNvSpPr>
            <a:spLocks noGrp="1"/>
          </p:cNvSpPr>
          <p:nvPr>
            <p:ph type="ftr" sz="quarter" idx="11"/>
          </p:nvPr>
        </p:nvSpPr>
        <p:spPr/>
        <p:txBody>
          <a:bodyPr/>
          <a:lstStyle/>
          <a:p>
            <a:r>
              <a:rPr lang="en-US" smtClean="0"/>
              <a:t>By: Dr A.Khosravi, Epidemiologist</a:t>
            </a:r>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pPr/>
              <a:t>30</a:t>
            </a:fld>
            <a:endParaRPr lang="en-US" dirty="0"/>
          </a:p>
        </p:txBody>
      </p:sp>
    </p:spTree>
    <p:extLst>
      <p:ext uri="{BB962C8B-B14F-4D97-AF65-F5344CB8AC3E}">
        <p14:creationId xmlns:p14="http://schemas.microsoft.com/office/powerpoint/2010/main" val="1932414511"/>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dirty="0" smtClean="0"/>
              <a:t>ادامه</a:t>
            </a:r>
            <a:endParaRPr lang="en-US" dirty="0"/>
          </a:p>
        </p:txBody>
      </p:sp>
      <p:sp>
        <p:nvSpPr>
          <p:cNvPr id="3" name="Content Placeholder 2"/>
          <p:cNvSpPr>
            <a:spLocks noGrp="1"/>
          </p:cNvSpPr>
          <p:nvPr>
            <p:ph idx="1"/>
          </p:nvPr>
        </p:nvSpPr>
        <p:spPr>
          <a:xfrm>
            <a:off x="508000" y="2336873"/>
            <a:ext cx="11161486" cy="3599316"/>
          </a:xfrm>
        </p:spPr>
        <p:txBody>
          <a:bodyPr>
            <a:normAutofit/>
          </a:bodyPr>
          <a:lstStyle/>
          <a:p>
            <a:r>
              <a:rPr lang="fa-IR" dirty="0" smtClean="0">
                <a:solidFill>
                  <a:srgbClr val="FF0000"/>
                </a:solidFill>
              </a:rPr>
              <a:t>محدودیت</a:t>
            </a:r>
            <a:r>
              <a:rPr lang="fa-IR" dirty="0" smtClean="0"/>
              <a:t>: تمام عوامل افزایش‌دهنده خطر را نمی‌توان با موفقیت درمان کرد</a:t>
            </a:r>
          </a:p>
          <a:p>
            <a:r>
              <a:rPr lang="fa-IR" dirty="0" smtClean="0"/>
              <a:t>مثال: اسید فولیک و پیشگیری از آنمی و نقایص عصبی</a:t>
            </a:r>
          </a:p>
          <a:p>
            <a:r>
              <a:rPr lang="fa-IR" dirty="0" smtClean="0"/>
              <a:t>دریافت کافی اسید فولیک در رژیم غذایی= پیشگیری از آنمی</a:t>
            </a:r>
          </a:p>
          <a:p>
            <a:r>
              <a:rPr lang="fa-IR" dirty="0" smtClean="0"/>
              <a:t>ولی برای پیشگیری از نقایص عصبی در جنین نتایج مطالعات جدیدتر نشان داد که مقادیر خیلی بیشتر از دریافت غذایی به اسید فولیک نیاز است. (مکمل)</a:t>
            </a:r>
            <a:endParaRPr lang="en-US" dirty="0"/>
          </a:p>
        </p:txBody>
      </p:sp>
      <p:sp>
        <p:nvSpPr>
          <p:cNvPr id="4" name="Footer Placeholder 3"/>
          <p:cNvSpPr>
            <a:spLocks noGrp="1"/>
          </p:cNvSpPr>
          <p:nvPr>
            <p:ph type="ftr" sz="quarter" idx="11"/>
          </p:nvPr>
        </p:nvSpPr>
        <p:spPr/>
        <p:txBody>
          <a:bodyPr/>
          <a:lstStyle/>
          <a:p>
            <a:r>
              <a:rPr lang="en-US" smtClean="0"/>
              <a:t>By: Dr A.Khosravi, Epidemiologist</a:t>
            </a:r>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pPr/>
              <a:t>31</a:t>
            </a:fld>
            <a:endParaRPr lang="en-US" dirty="0"/>
          </a:p>
        </p:txBody>
      </p:sp>
    </p:spTree>
    <p:extLst>
      <p:ext uri="{BB962C8B-B14F-4D97-AF65-F5344CB8AC3E}">
        <p14:creationId xmlns:p14="http://schemas.microsoft.com/office/powerpoint/2010/main" val="2420560633"/>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dirty="0" smtClean="0"/>
              <a:t>برگشت به میانگین</a:t>
            </a:r>
            <a:endParaRPr lang="en-US" dirty="0"/>
          </a:p>
        </p:txBody>
      </p:sp>
      <p:sp>
        <p:nvSpPr>
          <p:cNvPr id="3" name="Content Placeholder 2"/>
          <p:cNvSpPr>
            <a:spLocks noGrp="1"/>
          </p:cNvSpPr>
          <p:nvPr>
            <p:ph idx="1"/>
          </p:nvPr>
        </p:nvSpPr>
        <p:spPr>
          <a:xfrm>
            <a:off x="680324" y="2336873"/>
            <a:ext cx="10452133" cy="3599316"/>
          </a:xfrm>
        </p:spPr>
        <p:txBody>
          <a:bodyPr/>
          <a:lstStyle/>
          <a:p>
            <a:r>
              <a:rPr lang="fa-IR" dirty="0" smtClean="0"/>
              <a:t>در موارد آزمون غیرطبیعی= تکرار آزمایش </a:t>
            </a:r>
          </a:p>
          <a:p>
            <a:r>
              <a:rPr lang="fa-IR" dirty="0" smtClean="0"/>
              <a:t>آزمایش دوم گاهی به طبیعی نزدیکتر است؟</a:t>
            </a:r>
          </a:p>
          <a:p>
            <a:r>
              <a:rPr lang="fa-IR" dirty="0" smtClean="0">
                <a:solidFill>
                  <a:srgbClr val="FF0000"/>
                </a:solidFill>
              </a:rPr>
              <a:t>دلیل آماری</a:t>
            </a:r>
            <a:r>
              <a:rPr lang="fa-IR" dirty="0" smtClean="0"/>
              <a:t>: افرادی که دارای مقادیر نزدیک به انتهای توزیع هستند در اندازه‌گیری مجدد به‌طور متوسط به میانگین نزدیکتر می‌شوند.</a:t>
            </a:r>
          </a:p>
          <a:p>
            <a:r>
              <a:rPr lang="fa-IR" dirty="0" smtClean="0"/>
              <a:t> </a:t>
            </a:r>
            <a:endParaRPr lang="en-US" dirty="0"/>
          </a:p>
        </p:txBody>
      </p:sp>
      <p:sp>
        <p:nvSpPr>
          <p:cNvPr id="4" name="Footer Placeholder 3"/>
          <p:cNvSpPr>
            <a:spLocks noGrp="1"/>
          </p:cNvSpPr>
          <p:nvPr>
            <p:ph type="ftr" sz="quarter" idx="11"/>
          </p:nvPr>
        </p:nvSpPr>
        <p:spPr/>
        <p:txBody>
          <a:bodyPr/>
          <a:lstStyle/>
          <a:p>
            <a:r>
              <a:rPr lang="en-US" smtClean="0"/>
              <a:t>By: Dr A.Khosravi, Epidemiologist</a:t>
            </a:r>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pPr/>
              <a:t>32</a:t>
            </a:fld>
            <a:endParaRPr lang="en-US" dirty="0"/>
          </a:p>
        </p:txBody>
      </p:sp>
    </p:spTree>
    <p:extLst>
      <p:ext uri="{BB962C8B-B14F-4D97-AF65-F5344CB8AC3E}">
        <p14:creationId xmlns:p14="http://schemas.microsoft.com/office/powerpoint/2010/main" val="2729522458"/>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6110514" y="2336872"/>
            <a:ext cx="5718629" cy="4354213"/>
          </a:xfrm>
        </p:spPr>
        <p:txBody>
          <a:bodyPr>
            <a:normAutofit fontScale="92500" lnSpcReduction="10000"/>
          </a:bodyPr>
          <a:lstStyle/>
          <a:p>
            <a:r>
              <a:rPr lang="fa-IR" dirty="0" smtClean="0">
                <a:solidFill>
                  <a:srgbClr val="FF0000"/>
                </a:solidFill>
              </a:rPr>
              <a:t>تکرار یک آزمون </a:t>
            </a:r>
            <a:r>
              <a:rPr lang="fa-IR" dirty="0" smtClean="0"/>
              <a:t>و لحاظ کردن نتیجه دوم بعنوان نتیجه صحیح = درست </a:t>
            </a:r>
          </a:p>
          <a:p>
            <a:r>
              <a:rPr lang="fa-IR" dirty="0" smtClean="0"/>
              <a:t>دریک مطالعه در آمریکا </a:t>
            </a:r>
            <a:r>
              <a:rPr lang="fa-IR" dirty="0" smtClean="0">
                <a:solidFill>
                  <a:srgbClr val="FF0000"/>
                </a:solidFill>
              </a:rPr>
              <a:t>12 تا 38 درصد</a:t>
            </a:r>
            <a:r>
              <a:rPr lang="fa-IR" dirty="0" smtClean="0"/>
              <a:t> افرادی که در تست اول آزمون‌های کبدی نتایج غیرطبیعی داشتند در تست دوم نتیجه طبیعی داشتند.</a:t>
            </a:r>
          </a:p>
          <a:p>
            <a:r>
              <a:rPr lang="fa-IR" dirty="0" smtClean="0"/>
              <a:t>هرچه آزمون اول غیرطبیعی‌تر باشد احتمال غیرطبیعی‌تر بودن بیشتر است در تکرار</a:t>
            </a:r>
            <a:endParaRPr lang="en-US" dirty="0"/>
          </a:p>
        </p:txBody>
      </p:sp>
      <p:sp>
        <p:nvSpPr>
          <p:cNvPr id="4" name="Footer Placeholder 3"/>
          <p:cNvSpPr>
            <a:spLocks noGrp="1"/>
          </p:cNvSpPr>
          <p:nvPr>
            <p:ph type="ftr" sz="quarter" idx="11"/>
          </p:nvPr>
        </p:nvSpPr>
        <p:spPr/>
        <p:txBody>
          <a:bodyPr/>
          <a:lstStyle/>
          <a:p>
            <a:r>
              <a:rPr lang="en-US" smtClean="0"/>
              <a:t>By: Dr A.Khosravi, Epidemiologist</a:t>
            </a:r>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pPr/>
              <a:t>33</a:t>
            </a:fld>
            <a:endParaRPr lang="en-US" dirty="0"/>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90285" y="582558"/>
            <a:ext cx="5820229" cy="627544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056258403"/>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sp>
        <p:nvSpPr>
          <p:cNvPr id="4" name="Footer Placeholder 3"/>
          <p:cNvSpPr>
            <a:spLocks noGrp="1"/>
          </p:cNvSpPr>
          <p:nvPr>
            <p:ph type="ftr" sz="quarter" idx="11"/>
          </p:nvPr>
        </p:nvSpPr>
        <p:spPr/>
        <p:txBody>
          <a:bodyPr/>
          <a:lstStyle/>
          <a:p>
            <a:r>
              <a:rPr lang="en-US" smtClean="0"/>
              <a:t>By: Dr A.Khosravi, Epidemiologist</a:t>
            </a:r>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pPr/>
              <a:t>34</a:t>
            </a:fld>
            <a:endParaRPr lang="en-US" dirty="0"/>
          </a:p>
        </p:txBody>
      </p:sp>
    </p:spTree>
    <p:extLst>
      <p:ext uri="{BB962C8B-B14F-4D97-AF65-F5344CB8AC3E}">
        <p14:creationId xmlns:p14="http://schemas.microsoft.com/office/powerpoint/2010/main" val="41280650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dirty="0" smtClean="0"/>
              <a:t>هدف این فصل</a:t>
            </a:r>
            <a:endParaRPr lang="en-US" dirty="0"/>
          </a:p>
        </p:txBody>
      </p:sp>
      <p:sp>
        <p:nvSpPr>
          <p:cNvPr id="3" name="Content Placeholder 2"/>
          <p:cNvSpPr>
            <a:spLocks noGrp="1"/>
          </p:cNvSpPr>
          <p:nvPr>
            <p:ph idx="1"/>
          </p:nvPr>
        </p:nvSpPr>
        <p:spPr>
          <a:xfrm>
            <a:off x="493486" y="2032000"/>
            <a:ext cx="11248571" cy="4659086"/>
          </a:xfrm>
        </p:spPr>
        <p:txBody>
          <a:bodyPr>
            <a:normAutofit lnSpcReduction="10000"/>
          </a:bodyPr>
          <a:lstStyle/>
          <a:p>
            <a:r>
              <a:rPr lang="fa-IR" dirty="0" smtClean="0"/>
              <a:t>نتیجه‌گیری براساس داده‌های خام بدون جنجال نیست و معمولاً همراه با ملاحظات خاصی است</a:t>
            </a:r>
          </a:p>
          <a:p>
            <a:r>
              <a:rPr lang="fa-IR" dirty="0" smtClean="0"/>
              <a:t>مثلاً برای پرفشاری خون ممکن است میانگین </a:t>
            </a:r>
            <a:r>
              <a:rPr lang="fa-IR" dirty="0" smtClean="0">
                <a:solidFill>
                  <a:srgbClr val="FF0000"/>
                </a:solidFill>
              </a:rPr>
              <a:t>چندبار اندازه‌گیری </a:t>
            </a:r>
            <a:r>
              <a:rPr lang="fa-IR" dirty="0" smtClean="0"/>
              <a:t>ملاک باشد.</a:t>
            </a:r>
          </a:p>
          <a:p>
            <a:r>
              <a:rPr lang="fa-IR" dirty="0" smtClean="0"/>
              <a:t>سطحی از فشارخون که آنقدر بالا است که </a:t>
            </a:r>
            <a:r>
              <a:rPr lang="fa-IR" dirty="0" smtClean="0">
                <a:solidFill>
                  <a:srgbClr val="FF0000"/>
                </a:solidFill>
              </a:rPr>
              <a:t>نیاز است درمان شروع </a:t>
            </a:r>
            <a:r>
              <a:rPr lang="fa-IR" dirty="0" smtClean="0"/>
              <a:t>شود، زیرا با </a:t>
            </a:r>
            <a:r>
              <a:rPr lang="fa-IR" dirty="0" smtClean="0">
                <a:solidFill>
                  <a:srgbClr val="FF0000"/>
                </a:solidFill>
              </a:rPr>
              <a:t>افزایش خطر بیماری قلبی </a:t>
            </a:r>
            <a:r>
              <a:rPr lang="fa-IR" dirty="0" smtClean="0"/>
              <a:t>همراه است و درمان خطر بیماری قلبی را کاهش می‌دهد.</a:t>
            </a:r>
          </a:p>
          <a:p>
            <a:r>
              <a:rPr lang="fa-IR" dirty="0" smtClean="0"/>
              <a:t>بعضی با این تعریف موافق نیستند و برچسب بیمار بودن را لازم نمی‌دانند.</a:t>
            </a:r>
          </a:p>
          <a:p>
            <a:r>
              <a:rPr lang="fa-IR" dirty="0" smtClean="0">
                <a:solidFill>
                  <a:srgbClr val="FF0000"/>
                </a:solidFill>
              </a:rPr>
              <a:t>هدف</a:t>
            </a:r>
            <a:r>
              <a:rPr lang="fa-IR" dirty="0" smtClean="0"/>
              <a:t>: شاسایی راه های مختلف تمیز طبیعی از غیرطبیعی (</a:t>
            </a:r>
            <a:r>
              <a:rPr lang="fa-IR" dirty="0" smtClean="0">
                <a:solidFill>
                  <a:srgbClr val="FF0000"/>
                </a:solidFill>
              </a:rPr>
              <a:t>نحوه اندازه‌گیری</a:t>
            </a:r>
            <a:r>
              <a:rPr lang="fa-IR" dirty="0" smtClean="0"/>
              <a:t>، </a:t>
            </a:r>
            <a:r>
              <a:rPr lang="fa-IR" dirty="0" smtClean="0">
                <a:solidFill>
                  <a:srgbClr val="00B050"/>
                </a:solidFill>
              </a:rPr>
              <a:t>تغییر پدیده‌ها </a:t>
            </a:r>
            <a:r>
              <a:rPr lang="fa-IR" dirty="0" smtClean="0"/>
              <a:t>و </a:t>
            </a:r>
            <a:r>
              <a:rPr lang="fa-IR" dirty="0" smtClean="0">
                <a:solidFill>
                  <a:srgbClr val="00B0F0"/>
                </a:solidFill>
              </a:rPr>
              <a:t>خلاصه کردن و توصیف </a:t>
            </a:r>
            <a:r>
              <a:rPr lang="fa-IR" dirty="0" smtClean="0"/>
              <a:t>آنها) </a:t>
            </a:r>
            <a:endParaRPr lang="en-US" dirty="0"/>
          </a:p>
        </p:txBody>
      </p:sp>
      <p:sp>
        <p:nvSpPr>
          <p:cNvPr id="4" name="Footer Placeholder 3"/>
          <p:cNvSpPr>
            <a:spLocks noGrp="1"/>
          </p:cNvSpPr>
          <p:nvPr>
            <p:ph type="ftr" sz="quarter" idx="11"/>
          </p:nvPr>
        </p:nvSpPr>
        <p:spPr/>
        <p:txBody>
          <a:bodyPr/>
          <a:lstStyle/>
          <a:p>
            <a:r>
              <a:rPr lang="en-US" smtClean="0"/>
              <a:t>By: Dr A.Khosravi, Epidemiologist</a:t>
            </a:r>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pPr/>
              <a:t>4</a:t>
            </a:fld>
            <a:endParaRPr lang="en-US" dirty="0"/>
          </a:p>
        </p:txBody>
      </p:sp>
    </p:spTree>
    <p:extLst>
      <p:ext uri="{BB962C8B-B14F-4D97-AF65-F5344CB8AC3E}">
        <p14:creationId xmlns:p14="http://schemas.microsoft.com/office/powerpoint/2010/main" val="67256154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dirty="0" smtClean="0"/>
              <a:t>انواع داده‌ها</a:t>
            </a:r>
            <a:endParaRPr lang="en-US" dirty="0"/>
          </a:p>
        </p:txBody>
      </p:sp>
      <p:sp>
        <p:nvSpPr>
          <p:cNvPr id="3" name="Content Placeholder 2"/>
          <p:cNvSpPr>
            <a:spLocks noGrp="1"/>
          </p:cNvSpPr>
          <p:nvPr>
            <p:ph idx="1"/>
          </p:nvPr>
        </p:nvSpPr>
        <p:spPr>
          <a:xfrm>
            <a:off x="232228" y="1988458"/>
            <a:ext cx="11625943" cy="4753428"/>
          </a:xfrm>
        </p:spPr>
        <p:txBody>
          <a:bodyPr>
            <a:normAutofit fontScale="92500" lnSpcReduction="10000"/>
          </a:bodyPr>
          <a:lstStyle/>
          <a:p>
            <a:r>
              <a:rPr lang="fa-IR" dirty="0" smtClean="0">
                <a:solidFill>
                  <a:srgbClr val="FF0000"/>
                </a:solidFill>
              </a:rPr>
              <a:t>الف) اسمی</a:t>
            </a:r>
            <a:r>
              <a:rPr lang="en-US" dirty="0" smtClean="0">
                <a:solidFill>
                  <a:srgbClr val="FF0000"/>
                </a:solidFill>
              </a:rPr>
              <a:t>(nominal)</a:t>
            </a:r>
            <a:r>
              <a:rPr lang="fa-IR" dirty="0" smtClean="0"/>
              <a:t>: مرز بین طبیعی و غیرطبیعی مشخص است. بیمار و سالم- مرگ و سلامتی- گروه خونی- جنس- </a:t>
            </a:r>
          </a:p>
          <a:p>
            <a:r>
              <a:rPr lang="fa-IR" dirty="0" smtClean="0"/>
              <a:t>مواردی که می‌توان آنها را به دو دسته تقسیم کرد (دوتایی </a:t>
            </a:r>
            <a:r>
              <a:rPr lang="en-US" dirty="0" smtClean="0"/>
              <a:t>dichotomous</a:t>
            </a:r>
            <a:r>
              <a:rPr lang="fa-IR" dirty="0" smtClean="0"/>
              <a:t>) </a:t>
            </a:r>
          </a:p>
          <a:p>
            <a:r>
              <a:rPr lang="fa-IR" dirty="0" smtClean="0"/>
              <a:t>ترتیب ذاتی بین آنها نیست</a:t>
            </a:r>
          </a:p>
          <a:p>
            <a:r>
              <a:rPr lang="fa-IR" dirty="0" smtClean="0">
                <a:solidFill>
                  <a:srgbClr val="FF0000"/>
                </a:solidFill>
              </a:rPr>
              <a:t>ب) ترتیبی </a:t>
            </a:r>
            <a:r>
              <a:rPr lang="en-US" dirty="0" smtClean="0">
                <a:solidFill>
                  <a:srgbClr val="FF0000"/>
                </a:solidFill>
              </a:rPr>
              <a:t>(ordinal)</a:t>
            </a:r>
            <a:r>
              <a:rPr lang="fa-IR" dirty="0" smtClean="0">
                <a:solidFill>
                  <a:srgbClr val="FF0000"/>
                </a:solidFill>
              </a:rPr>
              <a:t>: </a:t>
            </a:r>
            <a:r>
              <a:rPr lang="fa-IR" dirty="0" smtClean="0"/>
              <a:t>دارای رتبه و ترتیب ذاتی هستند و می‌توان آنها را دسته‌بندی کرد و لزوما با فاصله یکسان تعریف نمی‌شوند. مثل شدت ادم پا از  1 تا 4 نمره‌دهی می‌شود. میزان درد - میزان رضایت-</a:t>
            </a:r>
          </a:p>
          <a:p>
            <a:r>
              <a:rPr lang="fa-IR" dirty="0" smtClean="0"/>
              <a:t>ج) </a:t>
            </a:r>
            <a:r>
              <a:rPr lang="fa-IR" dirty="0" smtClean="0">
                <a:solidFill>
                  <a:srgbClr val="FF0000"/>
                </a:solidFill>
              </a:rPr>
              <a:t>فاصله‌ای یا کمی</a:t>
            </a:r>
            <a:r>
              <a:rPr lang="en-US" dirty="0" smtClean="0">
                <a:solidFill>
                  <a:srgbClr val="FF0000"/>
                </a:solidFill>
              </a:rPr>
              <a:t>(interval)</a:t>
            </a:r>
            <a:r>
              <a:rPr lang="fa-IR" dirty="0" smtClean="0"/>
              <a:t>: ترتیب ذاتی وجود دارد و فاصله بین مقادیر با هم برابر است. دو نوع داده کمی پیوسته و گسسته داریم-  </a:t>
            </a:r>
          </a:p>
          <a:p>
            <a:r>
              <a:rPr lang="fa-IR" dirty="0"/>
              <a:t>مرز طبیعی و غیرطبیعی برای داده‌های رتبه‌ای و فاصله‌ای مطرح است</a:t>
            </a:r>
            <a:endParaRPr lang="en-US" dirty="0"/>
          </a:p>
        </p:txBody>
      </p:sp>
      <p:sp>
        <p:nvSpPr>
          <p:cNvPr id="4" name="Footer Placeholder 3"/>
          <p:cNvSpPr>
            <a:spLocks noGrp="1"/>
          </p:cNvSpPr>
          <p:nvPr>
            <p:ph type="ftr" sz="quarter" idx="11"/>
          </p:nvPr>
        </p:nvSpPr>
        <p:spPr/>
        <p:txBody>
          <a:bodyPr/>
          <a:lstStyle/>
          <a:p>
            <a:r>
              <a:rPr lang="en-US" smtClean="0"/>
              <a:t>By: Dr A.Khosravi, Epidemiologist</a:t>
            </a:r>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pPr/>
              <a:t>5</a:t>
            </a:fld>
            <a:endParaRPr lang="en-US" dirty="0"/>
          </a:p>
        </p:txBody>
      </p:sp>
    </p:spTree>
    <p:extLst>
      <p:ext uri="{BB962C8B-B14F-4D97-AF65-F5344CB8AC3E}">
        <p14:creationId xmlns:p14="http://schemas.microsoft.com/office/powerpoint/2010/main" val="74015877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fa-IR" sz="2800" dirty="0" smtClean="0"/>
              <a:t>کیفیت سنجش  (جدا از روش سنجش و اندازه گیری است)</a:t>
            </a:r>
            <a:endParaRPr lang="en-US" sz="2800" dirty="0"/>
          </a:p>
        </p:txBody>
      </p:sp>
      <p:sp>
        <p:nvSpPr>
          <p:cNvPr id="3" name="Content Placeholder 2"/>
          <p:cNvSpPr>
            <a:spLocks noGrp="1"/>
          </p:cNvSpPr>
          <p:nvPr>
            <p:ph idx="1"/>
          </p:nvPr>
        </p:nvSpPr>
        <p:spPr>
          <a:xfrm>
            <a:off x="232230" y="2336872"/>
            <a:ext cx="11277600" cy="4180041"/>
          </a:xfrm>
        </p:spPr>
        <p:txBody>
          <a:bodyPr/>
          <a:lstStyle/>
          <a:p>
            <a:r>
              <a:rPr lang="fa-IR" dirty="0" smtClean="0"/>
              <a:t> </a:t>
            </a:r>
            <a:r>
              <a:rPr lang="fa-IR" dirty="0" smtClean="0">
                <a:solidFill>
                  <a:srgbClr val="FF0000"/>
                </a:solidFill>
              </a:rPr>
              <a:t>اعتبار یا روایی</a:t>
            </a:r>
            <a:r>
              <a:rPr lang="fa-IR" dirty="0" smtClean="0"/>
              <a:t>: درجه نزدیکی اندازه‌گیری به واقعیت (صحت=</a:t>
            </a:r>
            <a:r>
              <a:rPr lang="en-US" dirty="0" smtClean="0"/>
              <a:t>Accuracy</a:t>
            </a:r>
            <a:r>
              <a:rPr lang="fa-IR" dirty="0" smtClean="0"/>
              <a:t> )</a:t>
            </a:r>
          </a:p>
          <a:p>
            <a:r>
              <a:rPr lang="fa-IR" dirty="0" smtClean="0"/>
              <a:t>متغیرهایی که با </a:t>
            </a:r>
            <a:r>
              <a:rPr lang="fa-IR" dirty="0" smtClean="0">
                <a:solidFill>
                  <a:srgbClr val="FF0000"/>
                </a:solidFill>
              </a:rPr>
              <a:t>ابزار</a:t>
            </a:r>
            <a:r>
              <a:rPr lang="fa-IR" dirty="0" smtClean="0"/>
              <a:t> سنجیده می‌شوند به‌راحتی ا</a:t>
            </a:r>
            <a:r>
              <a:rPr lang="fa-IR" dirty="0" smtClean="0">
                <a:solidFill>
                  <a:srgbClr val="FF0000"/>
                </a:solidFill>
              </a:rPr>
              <a:t>عتبارسنجی</a:t>
            </a:r>
            <a:r>
              <a:rPr lang="fa-IR" dirty="0" smtClean="0"/>
              <a:t> می‌شوند.</a:t>
            </a:r>
          </a:p>
          <a:p>
            <a:r>
              <a:rPr lang="fa-IR" dirty="0" smtClean="0"/>
              <a:t>مثال: اندازه‌گیری سدیم خون با اندازه‌گیری در غلظت‌های مختلف سدیم</a:t>
            </a:r>
          </a:p>
          <a:p>
            <a:r>
              <a:rPr lang="fa-IR" dirty="0" smtClean="0"/>
              <a:t>مقایسه صحت اسکن قلبی یا آنژیوگرافی</a:t>
            </a:r>
          </a:p>
          <a:p>
            <a:r>
              <a:rPr lang="fa-IR" dirty="0" smtClean="0"/>
              <a:t>بررسی صحت معاینه بالینی با نتایج جراحی و یا رادیولوژی</a:t>
            </a:r>
          </a:p>
          <a:p>
            <a:endParaRPr lang="en-US" dirty="0"/>
          </a:p>
        </p:txBody>
      </p:sp>
      <p:sp>
        <p:nvSpPr>
          <p:cNvPr id="4" name="Footer Placeholder 3"/>
          <p:cNvSpPr>
            <a:spLocks noGrp="1"/>
          </p:cNvSpPr>
          <p:nvPr>
            <p:ph type="ftr" sz="quarter" idx="11"/>
          </p:nvPr>
        </p:nvSpPr>
        <p:spPr/>
        <p:txBody>
          <a:bodyPr/>
          <a:lstStyle/>
          <a:p>
            <a:r>
              <a:rPr lang="en-US" smtClean="0"/>
              <a:t>By: Dr A.Khosravi, Epidemiologist</a:t>
            </a:r>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pPr/>
              <a:t>6</a:t>
            </a:fld>
            <a:endParaRPr lang="en-US" dirty="0"/>
          </a:p>
        </p:txBody>
      </p:sp>
    </p:spTree>
    <p:extLst>
      <p:ext uri="{BB962C8B-B14F-4D97-AF65-F5344CB8AC3E}">
        <p14:creationId xmlns:p14="http://schemas.microsoft.com/office/powerpoint/2010/main" val="362692138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dirty="0" smtClean="0"/>
              <a:t>مقیاس </a:t>
            </a:r>
            <a:r>
              <a:rPr lang="en-US" dirty="0" smtClean="0"/>
              <a:t>(Scale)</a:t>
            </a:r>
            <a:endParaRPr lang="en-US" dirty="0"/>
          </a:p>
        </p:txBody>
      </p:sp>
      <p:sp>
        <p:nvSpPr>
          <p:cNvPr id="3" name="Content Placeholder 2"/>
          <p:cNvSpPr>
            <a:spLocks noGrp="1"/>
          </p:cNvSpPr>
          <p:nvPr>
            <p:ph idx="1"/>
          </p:nvPr>
        </p:nvSpPr>
        <p:spPr>
          <a:xfrm>
            <a:off x="680324" y="2336872"/>
            <a:ext cx="11119790" cy="4194557"/>
          </a:xfrm>
        </p:spPr>
        <p:txBody>
          <a:bodyPr/>
          <a:lstStyle/>
          <a:p>
            <a:r>
              <a:rPr lang="fa-IR" dirty="0" smtClean="0"/>
              <a:t>سنجه‌های بالینی مثل درد، افسردگی و ترس را به‌صورت فیزیکی نمی‌توان سنجید (ذهنی بودن)</a:t>
            </a:r>
          </a:p>
          <a:p>
            <a:r>
              <a:rPr lang="fa-IR" dirty="0" smtClean="0"/>
              <a:t>استفاده از یکسری سوالات خاص </a:t>
            </a:r>
            <a:r>
              <a:rPr lang="en-US" dirty="0" smtClean="0"/>
              <a:t>(items)</a:t>
            </a:r>
            <a:r>
              <a:rPr lang="fa-IR" dirty="0" smtClean="0"/>
              <a:t> برای اندازه‌گیری پدیده خاص مثل احساسات، نگرش، دانش، اعتقادات= </a:t>
            </a:r>
            <a:r>
              <a:rPr lang="fa-IR" dirty="0" smtClean="0">
                <a:solidFill>
                  <a:srgbClr val="FF0000"/>
                </a:solidFill>
              </a:rPr>
              <a:t>ساختار</a:t>
            </a:r>
            <a:r>
              <a:rPr lang="fa-IR" dirty="0" smtClean="0"/>
              <a:t> </a:t>
            </a:r>
            <a:r>
              <a:rPr lang="en-US" dirty="0" smtClean="0"/>
              <a:t>(construct)</a:t>
            </a:r>
            <a:r>
              <a:rPr lang="fa-IR" dirty="0" smtClean="0"/>
              <a:t> </a:t>
            </a:r>
          </a:p>
          <a:p>
            <a:r>
              <a:rPr lang="fa-IR" dirty="0" smtClean="0"/>
              <a:t>مجموعه آیتم‌ها با هم برای اندازه‌گیری یک پدیده را </a:t>
            </a:r>
            <a:r>
              <a:rPr lang="fa-IR" dirty="0" smtClean="0">
                <a:solidFill>
                  <a:srgbClr val="FF0000"/>
                </a:solidFill>
              </a:rPr>
              <a:t>مقیاس</a:t>
            </a:r>
            <a:r>
              <a:rPr lang="fa-IR" dirty="0" smtClean="0"/>
              <a:t> گویند.</a:t>
            </a:r>
          </a:p>
          <a:p>
            <a:r>
              <a:rPr lang="fa-IR" dirty="0" smtClean="0"/>
              <a:t>مقیاس وسیله اندازه‌گیری یک ساختار است. مثال پرسشنامه 4 سوالی برای بررسی سوءمصرف الکل</a:t>
            </a:r>
            <a:endParaRPr lang="en-US" dirty="0"/>
          </a:p>
        </p:txBody>
      </p:sp>
      <p:sp>
        <p:nvSpPr>
          <p:cNvPr id="4" name="Footer Placeholder 3"/>
          <p:cNvSpPr>
            <a:spLocks noGrp="1"/>
          </p:cNvSpPr>
          <p:nvPr>
            <p:ph type="ftr" sz="quarter" idx="11"/>
          </p:nvPr>
        </p:nvSpPr>
        <p:spPr/>
        <p:txBody>
          <a:bodyPr/>
          <a:lstStyle/>
          <a:p>
            <a:r>
              <a:rPr lang="en-US" smtClean="0"/>
              <a:t>By: Dr A.Khosravi, Epidemiologist</a:t>
            </a:r>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pPr/>
              <a:t>7</a:t>
            </a:fld>
            <a:endParaRPr lang="en-US" dirty="0"/>
          </a:p>
        </p:txBody>
      </p:sp>
    </p:spTree>
    <p:extLst>
      <p:ext uri="{BB962C8B-B14F-4D97-AF65-F5344CB8AC3E}">
        <p14:creationId xmlns:p14="http://schemas.microsoft.com/office/powerpoint/2010/main" val="317734110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dirty="0"/>
          </a:p>
        </p:txBody>
      </p:sp>
      <p:sp>
        <p:nvSpPr>
          <p:cNvPr id="4" name="Footer Placeholder 3"/>
          <p:cNvSpPr>
            <a:spLocks noGrp="1"/>
          </p:cNvSpPr>
          <p:nvPr>
            <p:ph type="ftr" sz="quarter" idx="11"/>
          </p:nvPr>
        </p:nvSpPr>
        <p:spPr/>
        <p:txBody>
          <a:bodyPr/>
          <a:lstStyle/>
          <a:p>
            <a:r>
              <a:rPr lang="en-US" smtClean="0"/>
              <a:t>By: Dr A.Khosravi, Epidemiologist</a:t>
            </a:r>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pPr/>
              <a:t>8</a:t>
            </a:fld>
            <a:endParaRPr lang="en-US"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35430" y="580572"/>
            <a:ext cx="9608456" cy="616067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79780450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dirty="0" smtClean="0"/>
              <a:t>سنجش اعتبار یک  مقیاس</a:t>
            </a:r>
            <a:endParaRPr lang="en-US" dirty="0"/>
          </a:p>
        </p:txBody>
      </p:sp>
      <p:sp>
        <p:nvSpPr>
          <p:cNvPr id="3" name="Content Placeholder 2"/>
          <p:cNvSpPr>
            <a:spLocks noGrp="1"/>
          </p:cNvSpPr>
          <p:nvPr>
            <p:ph idx="1"/>
          </p:nvPr>
        </p:nvSpPr>
        <p:spPr>
          <a:xfrm>
            <a:off x="478971" y="2177144"/>
            <a:ext cx="11103429" cy="4680856"/>
          </a:xfrm>
        </p:spPr>
        <p:txBody>
          <a:bodyPr>
            <a:normAutofit lnSpcReduction="10000"/>
          </a:bodyPr>
          <a:lstStyle/>
          <a:p>
            <a:r>
              <a:rPr lang="fa-IR" dirty="0" smtClean="0">
                <a:solidFill>
                  <a:srgbClr val="FF0000"/>
                </a:solidFill>
              </a:rPr>
              <a:t>1- اعتبار محتوا </a:t>
            </a:r>
            <a:r>
              <a:rPr lang="en-US" dirty="0" smtClean="0">
                <a:solidFill>
                  <a:srgbClr val="FF0000"/>
                </a:solidFill>
              </a:rPr>
              <a:t>(content)</a:t>
            </a:r>
            <a:r>
              <a:rPr lang="fa-IR" dirty="0" smtClean="0"/>
              <a:t>: دربرگیرنده تمام ابعاد مرتبط با ساختار مورد اندازه‌گیری</a:t>
            </a:r>
          </a:p>
          <a:p>
            <a:r>
              <a:rPr lang="fa-IR" dirty="0" smtClean="0"/>
              <a:t>برای درد سوالات مربوط به شدت درد، زق زدن، فشار، سوزش و گزگز باشد و سوال مربوط به </a:t>
            </a:r>
            <a:r>
              <a:rPr lang="fa-IR" dirty="0" smtClean="0">
                <a:solidFill>
                  <a:srgbClr val="FF0000"/>
                </a:solidFill>
              </a:rPr>
              <a:t>تهوع و خارش و</a:t>
            </a:r>
            <a:r>
              <a:rPr lang="fa-IR" dirty="0" smtClean="0"/>
              <a:t>.... نامربوط هستند.</a:t>
            </a:r>
          </a:p>
          <a:p>
            <a:r>
              <a:rPr lang="fa-IR" dirty="0" smtClean="0">
                <a:solidFill>
                  <a:srgbClr val="FF0000"/>
                </a:solidFill>
              </a:rPr>
              <a:t>2- اعتبار معیار </a:t>
            </a:r>
            <a:r>
              <a:rPr lang="en-US" dirty="0" smtClean="0">
                <a:solidFill>
                  <a:srgbClr val="FF0000"/>
                </a:solidFill>
              </a:rPr>
              <a:t>(criterion)</a:t>
            </a:r>
            <a:r>
              <a:rPr lang="fa-IR" dirty="0" smtClean="0">
                <a:solidFill>
                  <a:srgbClr val="FF0000"/>
                </a:solidFill>
              </a:rPr>
              <a:t>: </a:t>
            </a:r>
            <a:r>
              <a:rPr lang="fa-IR" dirty="0" smtClean="0"/>
              <a:t>کارامدی یک ابزار یا مقیاس در پیش‌بینی یک پدیده یا رفتار یک فرد. </a:t>
            </a:r>
          </a:p>
          <a:p>
            <a:r>
              <a:rPr lang="fa-IR" dirty="0" smtClean="0"/>
              <a:t>مثلا پیش بینی ابزار از شدت درد با منشا درد مثلا درد خفیف با زخم سطحی یا درد شدید با درد سنگ کلیه همخوانی دارد یا با علایم مشاهده شده مثل تعریق و ناله کردن و..</a:t>
            </a:r>
          </a:p>
          <a:p>
            <a:endParaRPr lang="en-US" dirty="0"/>
          </a:p>
        </p:txBody>
      </p:sp>
      <p:sp>
        <p:nvSpPr>
          <p:cNvPr id="4" name="Footer Placeholder 3"/>
          <p:cNvSpPr>
            <a:spLocks noGrp="1"/>
          </p:cNvSpPr>
          <p:nvPr>
            <p:ph type="ftr" sz="quarter" idx="11"/>
          </p:nvPr>
        </p:nvSpPr>
        <p:spPr/>
        <p:txBody>
          <a:bodyPr/>
          <a:lstStyle/>
          <a:p>
            <a:r>
              <a:rPr lang="en-US" smtClean="0"/>
              <a:t>By: Dr A.Khosravi, Epidemiologist</a:t>
            </a:r>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pPr/>
              <a:t>9</a:t>
            </a:fld>
            <a:endParaRPr lang="en-US" dirty="0"/>
          </a:p>
        </p:txBody>
      </p:sp>
    </p:spTree>
    <p:extLst>
      <p:ext uri="{BB962C8B-B14F-4D97-AF65-F5344CB8AC3E}">
        <p14:creationId xmlns:p14="http://schemas.microsoft.com/office/powerpoint/2010/main" val="2410689894"/>
      </p:ext>
    </p:extLst>
  </p:cSld>
  <p:clrMapOvr>
    <a:masterClrMapping/>
  </p:clrMapOvr>
  <p:timing>
    <p:tnLst>
      <p:par>
        <p:cTn id="1" dur="indefinite" restart="never" nodeType="tmRoot"/>
      </p:par>
    </p:tnLst>
  </p:timing>
</p:sld>
</file>

<file path=ppt/theme/theme1.xml><?xml version="1.0" encoding="utf-8"?>
<a:theme xmlns:a="http://schemas.openxmlformats.org/drawingml/2006/main" name="Berlin">
  <a:themeElements>
    <a:clrScheme name="Berlin">
      <a:dk1>
        <a:sysClr val="windowText" lastClr="000000"/>
      </a:dk1>
      <a:lt1>
        <a:sysClr val="window" lastClr="FFFFFF"/>
      </a:lt1>
      <a:dk2>
        <a:srgbClr val="9D360E"/>
      </a:dk2>
      <a:lt2>
        <a:srgbClr val="E7E6E6"/>
      </a:lt2>
      <a:accent1>
        <a:srgbClr val="F09415"/>
      </a:accent1>
      <a:accent2>
        <a:srgbClr val="C1B56B"/>
      </a:accent2>
      <a:accent3>
        <a:srgbClr val="4BAF73"/>
      </a:accent3>
      <a:accent4>
        <a:srgbClr val="5AA6C0"/>
      </a:accent4>
      <a:accent5>
        <a:srgbClr val="D17DF9"/>
      </a:accent5>
      <a:accent6>
        <a:srgbClr val="FA7E5C"/>
      </a:accent6>
      <a:hlink>
        <a:srgbClr val="FFAE3E"/>
      </a:hlink>
      <a:folHlink>
        <a:srgbClr val="FCC77E"/>
      </a:folHlink>
    </a:clrScheme>
    <a:fontScheme name="Berlin">
      <a:majorFont>
        <a:latin typeface="Trebuchet MS"/>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rebuchet MS"/>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erlin">
      <a:fillStyleLst>
        <a:solidFill>
          <a:schemeClr val="phClr"/>
        </a:solidFill>
        <a:gradFill rotWithShape="1">
          <a:gsLst>
            <a:gs pos="0">
              <a:schemeClr val="phClr">
                <a:tint val="60000"/>
                <a:satMod val="100000"/>
                <a:lumMod val="110000"/>
              </a:schemeClr>
            </a:gs>
            <a:gs pos="100000">
              <a:schemeClr val="phClr">
                <a:tint val="70000"/>
                <a:satMod val="100000"/>
                <a:lumMod val="100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6000"/>
                <a:shade val="100000"/>
                <a:hueMod val="270000"/>
                <a:satMod val="200000"/>
                <a:lumMod val="128000"/>
              </a:schemeClr>
            </a:gs>
            <a:gs pos="50000">
              <a:schemeClr val="phClr">
                <a:shade val="100000"/>
                <a:hueMod val="100000"/>
                <a:satMod val="110000"/>
                <a:lumMod val="130000"/>
              </a:schemeClr>
            </a:gs>
            <a:gs pos="100000">
              <a:schemeClr val="phClr">
                <a:shade val="78000"/>
                <a:hueMod val="44000"/>
                <a:satMod val="200000"/>
                <a:lumMod val="69000"/>
              </a:schemeClr>
            </a:gs>
          </a:gsLst>
          <a:lin ang="2520000" scaled="0"/>
        </a:gradFill>
      </a:bgFillStyleLst>
    </a:fmtScheme>
  </a:themeElements>
  <a:objectDefaults/>
  <a:extraClrSchemeLst/>
  <a:extLst>
    <a:ext uri="{05A4C25C-085E-4340-85A3-A5531E510DB2}">
      <thm15:themeFamily xmlns:thm15="http://schemas.microsoft.com/office/thememl/2012/main" xmlns="" name="Berlin" id="{7B5DBA9E-B069-418E-9360-A61BDD0615A4}" vid="{C0CBE056-4EF4-4D92-969E-947779DA7AAA}"/>
    </a:ext>
  </a:extLst>
</a:theme>
</file>

<file path=ppt/theme/theme2.xml><?xml version="1.0" encoding="utf-8"?>
<a:theme xmlns:a="http://schemas.openxmlformats.org/drawingml/2006/main" name="1_Berlin">
  <a:themeElements>
    <a:clrScheme name="Berlin">
      <a:dk1>
        <a:sysClr val="windowText" lastClr="000000"/>
      </a:dk1>
      <a:lt1>
        <a:sysClr val="window" lastClr="FFFFFF"/>
      </a:lt1>
      <a:dk2>
        <a:srgbClr val="9D360E"/>
      </a:dk2>
      <a:lt2>
        <a:srgbClr val="E7E6E6"/>
      </a:lt2>
      <a:accent1>
        <a:srgbClr val="F09415"/>
      </a:accent1>
      <a:accent2>
        <a:srgbClr val="C1B56B"/>
      </a:accent2>
      <a:accent3>
        <a:srgbClr val="4BAF73"/>
      </a:accent3>
      <a:accent4>
        <a:srgbClr val="5AA6C0"/>
      </a:accent4>
      <a:accent5>
        <a:srgbClr val="D17DF9"/>
      </a:accent5>
      <a:accent6>
        <a:srgbClr val="FA7E5C"/>
      </a:accent6>
      <a:hlink>
        <a:srgbClr val="FFAE3E"/>
      </a:hlink>
      <a:folHlink>
        <a:srgbClr val="FCC77E"/>
      </a:folHlink>
    </a:clrScheme>
    <a:fontScheme name="Berlin">
      <a:majorFont>
        <a:latin typeface="Trebuchet MS"/>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rebuchet MS"/>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erlin">
      <a:fillStyleLst>
        <a:solidFill>
          <a:schemeClr val="phClr"/>
        </a:solidFill>
        <a:gradFill rotWithShape="1">
          <a:gsLst>
            <a:gs pos="0">
              <a:schemeClr val="phClr">
                <a:tint val="60000"/>
                <a:satMod val="100000"/>
                <a:lumMod val="110000"/>
              </a:schemeClr>
            </a:gs>
            <a:gs pos="100000">
              <a:schemeClr val="phClr">
                <a:tint val="70000"/>
                <a:satMod val="100000"/>
                <a:lumMod val="100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6000"/>
                <a:shade val="100000"/>
                <a:hueMod val="270000"/>
                <a:satMod val="200000"/>
                <a:lumMod val="128000"/>
              </a:schemeClr>
            </a:gs>
            <a:gs pos="50000">
              <a:schemeClr val="phClr">
                <a:shade val="100000"/>
                <a:hueMod val="100000"/>
                <a:satMod val="110000"/>
                <a:lumMod val="130000"/>
              </a:schemeClr>
            </a:gs>
            <a:gs pos="100000">
              <a:schemeClr val="phClr">
                <a:shade val="78000"/>
                <a:hueMod val="44000"/>
                <a:satMod val="200000"/>
                <a:lumMod val="69000"/>
              </a:schemeClr>
            </a:gs>
          </a:gsLst>
          <a:lin ang="2520000" scaled="0"/>
        </a:gradFill>
      </a:bgFillStyleLst>
    </a:fmtScheme>
  </a:themeElements>
  <a:objectDefaults/>
  <a:extraClrSchemeLst/>
  <a:extLst>
    <a:ext uri="{05A4C25C-085E-4340-85A3-A5531E510DB2}">
      <thm15:themeFamily xmlns="" xmlns:thm15="http://schemas.microsoft.com/office/thememl/2012/main" name="Berlin" id="{7B5DBA9E-B069-418E-9360-A61BDD0615A4}" vid="{C0CBE056-4EF4-4D92-969E-947779DA7AA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TC104033917[[fn=Berlin]]</Template>
  <TotalTime>4459</TotalTime>
  <Words>2232</Words>
  <Application>Microsoft Office PowerPoint</Application>
  <PresentationFormat>Custom</PresentationFormat>
  <Paragraphs>212</Paragraphs>
  <Slides>34</Slides>
  <Notes>1</Notes>
  <HiddenSlides>0</HiddenSlides>
  <MMClips>0</MMClips>
  <ScaleCrop>false</ScaleCrop>
  <HeadingPairs>
    <vt:vector size="4" baseType="variant">
      <vt:variant>
        <vt:lpstr>Theme</vt:lpstr>
      </vt:variant>
      <vt:variant>
        <vt:i4>2</vt:i4>
      </vt:variant>
      <vt:variant>
        <vt:lpstr>Slide Titles</vt:lpstr>
      </vt:variant>
      <vt:variant>
        <vt:i4>34</vt:i4>
      </vt:variant>
    </vt:vector>
  </HeadingPairs>
  <TitlesOfParts>
    <vt:vector size="36" baseType="lpstr">
      <vt:lpstr>Berlin</vt:lpstr>
      <vt:lpstr>1_Berlin</vt:lpstr>
      <vt:lpstr>03- Abnormality </vt:lpstr>
      <vt:lpstr>یادداشت</vt:lpstr>
      <vt:lpstr>مقدمه</vt:lpstr>
      <vt:lpstr>هدف این فصل</vt:lpstr>
      <vt:lpstr>انواع داده‌ها</vt:lpstr>
      <vt:lpstr>کیفیت سنجش  (جدا از روش سنجش و اندازه گیری است)</vt:lpstr>
      <vt:lpstr>مقیاس (Scale)</vt:lpstr>
      <vt:lpstr>PowerPoint Presentation</vt:lpstr>
      <vt:lpstr>سنجش اعتبار یک  مقیاس</vt:lpstr>
      <vt:lpstr>سنجش اعتبار یک  مقیاس</vt:lpstr>
      <vt:lpstr>سنجش اعتبار یک  مقیاس</vt:lpstr>
      <vt:lpstr>شاخص های روایی محتوا</vt:lpstr>
      <vt:lpstr>شاخص های روایی محتوا</vt:lpstr>
      <vt:lpstr>داده</vt:lpstr>
      <vt:lpstr>پایایی (قابلیت اطمینان- تکرارپذیری)  (Reliability-reproducibility- precision)</vt:lpstr>
      <vt:lpstr>دامنه اندازه گیری (Range)</vt:lpstr>
      <vt:lpstr>پاسخگویی ابزار Responsiveness</vt:lpstr>
      <vt:lpstr>قابلیت تفسیر ابزار Interpretability</vt:lpstr>
      <vt:lpstr>تغییرات (بی ثباتی) پدیده ها</vt:lpstr>
      <vt:lpstr>PowerPoint Presentation</vt:lpstr>
      <vt:lpstr>تغییرات کل</vt:lpstr>
      <vt:lpstr>اثر بی ثباتی یا تغییرات در اندازه‌گیری</vt:lpstr>
      <vt:lpstr>توصیف توزیع ها</vt:lpstr>
      <vt:lpstr>توزیع های واقعی</vt:lpstr>
      <vt:lpstr>معیارهای  ناهنجاری (غیرنرمال)</vt:lpstr>
      <vt:lpstr>تعریف نرمال و غیرنرمال= ناهنجاری</vt:lpstr>
      <vt:lpstr>اشکالات روش دو انحراف معیار برای غیرطبیعی بودن</vt:lpstr>
      <vt:lpstr>غیرطبیعی= همراهی بیماری</vt:lpstr>
      <vt:lpstr>رابطه نمایه توده بدنی با مرگ و کاهش عملکرد بدنی</vt:lpstr>
      <vt:lpstr>غیرطبیعی= وقتی درمان منجر به بهبود پیامد بالینی شود</vt:lpstr>
      <vt:lpstr>ادامه</vt:lpstr>
      <vt:lpstr>برگشت به میانگین</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Dr.khosravi</dc:creator>
  <cp:lastModifiedBy>khosravi</cp:lastModifiedBy>
  <cp:revision>492</cp:revision>
  <dcterms:created xsi:type="dcterms:W3CDTF">2013-07-15T20:24:27Z</dcterms:created>
  <dcterms:modified xsi:type="dcterms:W3CDTF">2025-11-07T10:38:34Z</dcterms:modified>
</cp:coreProperties>
</file>