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31"/>
  </p:notesMasterIdLst>
  <p:handoutMasterIdLst>
    <p:handoutMasterId r:id="rId32"/>
  </p:handoutMasterIdLst>
  <p:sldIdLst>
    <p:sldId id="256" r:id="rId3"/>
    <p:sldId id="309"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0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DE164D3-A116-40AB-AF02-D6C8DB5921BB}">
          <p14:sldIdLst>
            <p14:sldId id="256"/>
            <p14:sldId id="309"/>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Lst>
        </p14:section>
        <p14:section name="Untitled Section" id="{E5AAA3B0-668C-411E-9517-74A521DE9E18}">
          <p14:sldIdLst/>
        </p14:section>
      </p14:sectionLst>
    </p:ex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3" autoAdjust="0"/>
    <p:restoredTop sz="88099" autoAdjust="0"/>
  </p:normalViewPr>
  <p:slideViewPr>
    <p:cSldViewPr snapToGrid="0">
      <p:cViewPr>
        <p:scale>
          <a:sx n="66" d="100"/>
          <a:sy n="66" d="100"/>
        </p:scale>
        <p:origin x="-702"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33245F-61B9-4AC7-A09E-32E668E60F72}" type="datetimeFigureOut">
              <a:rPr lang="en-US" smtClean="0"/>
              <a:t>11/7/2025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5C8169-B1DD-4D0F-8791-83932FB8218A}" type="slidenum">
              <a:rPr lang="en-US" smtClean="0"/>
              <a:t>‹#›</a:t>
            </a:fld>
            <a:endParaRPr lang="en-US"/>
          </a:p>
        </p:txBody>
      </p:sp>
    </p:spTree>
    <p:extLst>
      <p:ext uri="{BB962C8B-B14F-4D97-AF65-F5344CB8AC3E}">
        <p14:creationId xmlns:p14="http://schemas.microsoft.com/office/powerpoint/2010/main" val="417884291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509E311-1144-414D-92D0-994AE782B0AB}" type="datetimeFigureOut">
              <a:rPr lang="fa-IR" smtClean="0"/>
              <a:t>1447/05/17</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2DCCE85-3129-4BF9-AFAD-90D1CC847D18}" type="slidenum">
              <a:rPr lang="fa-IR" smtClean="0"/>
              <a:t>‹#›</a:t>
            </a:fld>
            <a:endParaRPr lang="fa-IR"/>
          </a:p>
        </p:txBody>
      </p:sp>
    </p:spTree>
    <p:extLst>
      <p:ext uri="{BB962C8B-B14F-4D97-AF65-F5344CB8AC3E}">
        <p14:creationId xmlns:p14="http://schemas.microsoft.com/office/powerpoint/2010/main" val="2462644295"/>
      </p:ext>
    </p:extLst>
  </p:cSld>
  <p:clrMap bg1="lt1" tx1="dk1" bg2="lt2" tx2="dk2" accent1="accent1" accent2="accent2" accent3="accent3" accent4="accent4" accent5="accent5" accent6="accent6" hlink="hlink" folHlink="folHlink"/>
  <p:hf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62DCCE85-3129-4BF9-AFAD-90D1CC847D18}" type="slidenum">
              <a:rPr lang="fa-IR" smtClean="0"/>
              <a:t>17</a:t>
            </a:fld>
            <a:endParaRPr lang="fa-IR"/>
          </a:p>
        </p:txBody>
      </p:sp>
    </p:spTree>
    <p:extLst>
      <p:ext uri="{BB962C8B-B14F-4D97-AF65-F5344CB8AC3E}">
        <p14:creationId xmlns:p14="http://schemas.microsoft.com/office/powerpoint/2010/main" val="33826849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680345" y="439407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Footer Placeholder 12"/>
          <p:cNvSpPr>
            <a:spLocks noGrp="1"/>
          </p:cNvSpPr>
          <p:nvPr>
            <p:ph type="ftr" sz="quarter" idx="11"/>
          </p:nvPr>
        </p:nvSpPr>
        <p:spPr>
          <a:xfrm>
            <a:off x="854494" y="275653"/>
            <a:ext cx="9261963" cy="365125"/>
          </a:xfrm>
          <a:prstGeom prst="rect">
            <a:avLst/>
          </a:prstGeom>
        </p:spPr>
        <p:txBody>
          <a:bodyPr/>
          <a:lstStyle>
            <a:lvl1pPr>
              <a:defRPr sz="1400"/>
            </a:lvl1pPr>
          </a:lstStyle>
          <a:p>
            <a:r>
              <a:rPr lang="en-US" sz="1800" dirty="0" smtClean="0"/>
              <a:t>Clinical Epidemiology- The Essentia</a:t>
            </a:r>
            <a:r>
              <a:rPr lang="en-US" dirty="0" smtClean="0"/>
              <a:t>l                    By: </a:t>
            </a:r>
            <a:r>
              <a:rPr lang="en-US" dirty="0" err="1" smtClean="0"/>
              <a:t>Dr</a:t>
            </a:r>
            <a:r>
              <a:rPr lang="en-US" dirty="0" smtClean="0"/>
              <a:t> </a:t>
            </a:r>
            <a:r>
              <a:rPr lang="en-US" dirty="0" err="1" smtClean="0"/>
              <a:t>A.Khosravi</a:t>
            </a:r>
            <a:r>
              <a:rPr lang="en-US" dirty="0" smtClean="0"/>
              <a:t>, Epidemiologist</a:t>
            </a:r>
            <a:endParaRPr lang="en-US" dirty="0"/>
          </a:p>
        </p:txBody>
      </p:sp>
      <p:sp>
        <p:nvSpPr>
          <p:cNvPr id="14" name="Slide Number Placeholder 1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5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3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2" y="516961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1134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1165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34"/>
            <a:ext cx="9309957" cy="3784981"/>
          </a:xfrm>
        </p:spPr>
        <p:txBody>
          <a:bodyPr anchor="ctr">
            <a:normAutofit/>
          </a:bodyPr>
          <a:lstStyle>
            <a:lvl1pPr algn="r" rtl="1">
              <a:defRPr sz="3600">
                <a:cs typeface="B Nazanin" pitchFamily="2" charset="-78"/>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2" y="471165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43" y="530018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45" y="302270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0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0"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0" y="302270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2"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2"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2"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1"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2"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1"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3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26" y="537243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3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4" y="5936224"/>
            <a:ext cx="6126805"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a:xfrm>
            <a:off x="10097574" y="5398669"/>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9"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6"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680345" y="4394075"/>
            <a:ext cx="8144135"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Footer Placeholder 12"/>
          <p:cNvSpPr>
            <a:spLocks noGrp="1"/>
          </p:cNvSpPr>
          <p:nvPr>
            <p:ph type="ftr" sz="quarter" idx="11"/>
          </p:nvPr>
        </p:nvSpPr>
        <p:spPr>
          <a:xfrm>
            <a:off x="854494" y="275653"/>
            <a:ext cx="9261963" cy="365125"/>
          </a:xfrm>
          <a:prstGeom prst="rect">
            <a:avLst/>
          </a:prstGeom>
        </p:spPr>
        <p:txBody>
          <a:bodyPr/>
          <a:lstStyle>
            <a:lvl1pPr>
              <a:defRPr sz="1400"/>
            </a:lvl1pPr>
          </a:lstStyle>
          <a:p>
            <a:r>
              <a:rPr lang="en-US" sz="1800" dirty="0" smtClean="0">
                <a:solidFill>
                  <a:prstClr val="white"/>
                </a:solidFill>
              </a:rPr>
              <a:t>Clinical Epidemiology- The Essentia</a:t>
            </a:r>
            <a:r>
              <a:rPr lang="en-US" dirty="0" smtClean="0">
                <a:solidFill>
                  <a:prstClr val="white"/>
                </a:solidFill>
              </a:rPr>
              <a:t>l                    By: </a:t>
            </a:r>
            <a:r>
              <a:rPr lang="en-US" dirty="0" err="1" smtClean="0">
                <a:solidFill>
                  <a:prstClr val="white"/>
                </a:solidFill>
              </a:rPr>
              <a:t>Dr</a:t>
            </a:r>
            <a:r>
              <a:rPr lang="en-US" dirty="0" smtClean="0">
                <a:solidFill>
                  <a:prstClr val="white"/>
                </a:solidFill>
              </a:rPr>
              <a:t> </a:t>
            </a:r>
            <a:r>
              <a:rPr lang="en-US" dirty="0" err="1" smtClean="0">
                <a:solidFill>
                  <a:prstClr val="white"/>
                </a:solidFill>
              </a:rPr>
              <a:t>A.Khosravi</a:t>
            </a:r>
            <a:r>
              <a:rPr lang="en-US" dirty="0" smtClean="0">
                <a:solidFill>
                  <a:prstClr val="white"/>
                </a:solidFill>
              </a:rPr>
              <a:t>, Epidemiologist</a:t>
            </a:r>
            <a:endParaRPr lang="en-US" dirty="0">
              <a:solidFill>
                <a:prstClr val="white"/>
              </a:solidFill>
            </a:endParaRPr>
          </a:p>
        </p:txBody>
      </p:sp>
      <p:sp>
        <p:nvSpPr>
          <p:cNvPr id="14" name="Slide Number Placeholder 13"/>
          <p:cNvSpPr>
            <a:spLocks noGrp="1"/>
          </p:cNvSpPr>
          <p:nvPr>
            <p:ph type="sldNum" sz="quarter" idx="12"/>
          </p:nvPr>
        </p:nvSpPr>
        <p:spPr/>
        <p:txBody>
          <a:bodyPr/>
          <a:lstStyle/>
          <a:p>
            <a:fld id="{6D22F896-40B5-4ADD-8801-0D06FADFA095}" type="slidenum">
              <a:rPr lang="en-US" smtClean="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274829746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Ref idx="1001">
        <a:schemeClr val="bg1"/>
      </p:bgRef>
    </p:bg>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solidFill>
                  <a:schemeClr val="bg1"/>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1"/>
          </p:nvPr>
        </p:nvSpPr>
        <p:spPr>
          <a:xfrm>
            <a:off x="5534856" y="240268"/>
            <a:ext cx="4020458" cy="365125"/>
          </a:xfrm>
          <a:prstGeom prst="rect">
            <a:avLst/>
          </a:prstGeom>
        </p:spPr>
        <p:txBody>
          <a:bodyPr/>
          <a:lstStyle>
            <a:lvl1pPr>
              <a:defRPr sz="1400" b="1">
                <a:solidFill>
                  <a:schemeClr val="tx1"/>
                </a:solidFill>
              </a:defRPr>
            </a:lvl1pPr>
          </a:lstStyle>
          <a:p>
            <a:r>
              <a:rPr lang="en-US" dirty="0" smtClean="0">
                <a:solidFill>
                  <a:prstClr val="black"/>
                </a:solidFill>
              </a:rPr>
              <a:t>By: </a:t>
            </a:r>
            <a:r>
              <a:rPr lang="en-US" dirty="0" err="1" smtClean="0">
                <a:solidFill>
                  <a:prstClr val="black"/>
                </a:solidFill>
              </a:rPr>
              <a:t>Dr</a:t>
            </a:r>
            <a:r>
              <a:rPr lang="en-US" dirty="0" smtClean="0">
                <a:solidFill>
                  <a:prstClr val="black"/>
                </a:solidFill>
              </a:rPr>
              <a:t> </a:t>
            </a:r>
            <a:r>
              <a:rPr lang="en-US" dirty="0" err="1" smtClean="0">
                <a:solidFill>
                  <a:prstClr val="black"/>
                </a:solidFill>
              </a:rPr>
              <a:t>A.Khosravi</a:t>
            </a:r>
            <a:r>
              <a:rPr lang="en-US" dirty="0" smtClean="0">
                <a:solidFill>
                  <a:prstClr val="black"/>
                </a:solidFill>
              </a:rPr>
              <a:t>, Epidemiologist</a:t>
            </a:r>
            <a:endParaRPr lang="en-US" dirty="0">
              <a:solidFill>
                <a:prstClr val="black"/>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smtClean="0">
                <a:solidFill>
                  <a:prstClr val="black">
                    <a:tint val="75000"/>
                  </a:prstClr>
                </a:solidFill>
              </a:rPr>
              <a:pPr/>
              <a:t>‹#›</a:t>
            </a:fld>
            <a:endParaRPr lang="en-US" dirty="0">
              <a:solidFill>
                <a:prstClr val="black">
                  <a:tint val="75000"/>
                </a:prstClr>
              </a:solidFill>
            </a:endParaRPr>
          </a:p>
        </p:txBody>
      </p:sp>
      <p:sp>
        <p:nvSpPr>
          <p:cNvPr id="12" name="TextBox 11"/>
          <p:cNvSpPr txBox="1"/>
          <p:nvPr userDrawn="1"/>
        </p:nvSpPr>
        <p:spPr>
          <a:xfrm>
            <a:off x="362857" y="240268"/>
            <a:ext cx="3970680" cy="369332"/>
          </a:xfrm>
          <a:prstGeom prst="rect">
            <a:avLst/>
          </a:prstGeom>
          <a:noFill/>
        </p:spPr>
        <p:txBody>
          <a:bodyPr wrap="square" rtlCol="0">
            <a:spAutoFit/>
          </a:bodyPr>
          <a:lstStyle/>
          <a:p>
            <a:r>
              <a:rPr lang="en-US" dirty="0" smtClean="0">
                <a:solidFill>
                  <a:prstClr val="black"/>
                </a:solidFill>
              </a:rPr>
              <a:t>Clinical Epidemiology- The Essential</a:t>
            </a:r>
            <a:endParaRPr lang="en-US" dirty="0">
              <a:solidFill>
                <a:prstClr val="black"/>
              </a:solidFill>
            </a:endParaRPr>
          </a:p>
        </p:txBody>
      </p:sp>
    </p:spTree>
    <p:extLst>
      <p:ext uri="{BB962C8B-B14F-4D97-AF65-F5344CB8AC3E}">
        <p14:creationId xmlns:p14="http://schemas.microsoft.com/office/powerpoint/2010/main" val="19946909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Ref idx="1001">
        <a:schemeClr val="bg1"/>
      </p:bgRef>
    </p:bg>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defRPr>
                <a:solidFill>
                  <a:schemeClr val="bg1"/>
                </a:solidFill>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7"/>
          <p:cNvSpPr>
            <a:spLocks noGrp="1"/>
          </p:cNvSpPr>
          <p:nvPr>
            <p:ph type="ftr" sz="quarter" idx="11"/>
          </p:nvPr>
        </p:nvSpPr>
        <p:spPr>
          <a:xfrm>
            <a:off x="5534856" y="240268"/>
            <a:ext cx="4020458" cy="365125"/>
          </a:xfrm>
          <a:prstGeom prst="rect">
            <a:avLst/>
          </a:prstGeom>
        </p:spPr>
        <p:txBody>
          <a:bodyPr/>
          <a:lstStyle>
            <a:lvl1pPr>
              <a:defRPr sz="1400" b="1">
                <a:solidFill>
                  <a:schemeClr val="tx1"/>
                </a:solidFill>
              </a:defRPr>
            </a:lvl1pPr>
          </a:lstStyle>
          <a:p>
            <a:r>
              <a:rPr lang="en-US" dirty="0" smtClean="0"/>
              <a:t>By: </a:t>
            </a:r>
            <a:r>
              <a:rPr lang="en-US" dirty="0" err="1" smtClean="0"/>
              <a:t>Dr</a:t>
            </a:r>
            <a:r>
              <a:rPr lang="en-US" dirty="0" smtClean="0"/>
              <a:t> </a:t>
            </a:r>
            <a:r>
              <a:rPr lang="en-US" dirty="0" err="1" smtClean="0"/>
              <a:t>A.Khosravi</a:t>
            </a:r>
            <a:r>
              <a:rPr lang="en-US" dirty="0" smtClean="0"/>
              <a:t>, Epidemiologist</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userDrawn="1"/>
        </p:nvSpPr>
        <p:spPr>
          <a:xfrm>
            <a:off x="362857" y="240268"/>
            <a:ext cx="3970680" cy="369332"/>
          </a:xfrm>
          <a:prstGeom prst="rect">
            <a:avLst/>
          </a:prstGeom>
          <a:noFill/>
        </p:spPr>
        <p:txBody>
          <a:bodyPr wrap="square" rtlCol="0">
            <a:spAutoFit/>
          </a:bodyPr>
          <a:lstStyle/>
          <a:p>
            <a:r>
              <a:rPr lang="en-US" dirty="0" smtClean="0"/>
              <a:t>Clinical Epidemiology- The Essential</a:t>
            </a:r>
            <a:endParaRPr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0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a:xfrm>
            <a:off x="10729479" y="286993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010123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43"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572813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3" y="75326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0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4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4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8" name="Footer Placeholder 7"/>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9" name="Slide Number Placeholder 8"/>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28136130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286963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3" name="Footer Placeholder 2"/>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4" name="Slide Number Placeholder 3"/>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2304478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45"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7718355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8"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57"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9336995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5" y="4711652"/>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5" y="609633"/>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42" y="5169619"/>
            <a:ext cx="9613863"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11345"/>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3932483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0" name="Rectangle 9"/>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609597"/>
            <a:ext cx="9613859"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1165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5214052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4" name="Rectangle 13"/>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634"/>
            <a:ext cx="9309957" cy="3784981"/>
          </a:xfrm>
        </p:spPr>
        <p:txBody>
          <a:bodyPr anchor="ctr">
            <a:normAutofit/>
          </a:bodyPr>
          <a:lstStyle>
            <a:lvl1pPr algn="r" rtl="1">
              <a:defRPr sz="3600">
                <a:cs typeface="B Nazanin" pitchFamily="2" charset="-78"/>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680325" y="4711651"/>
            <a:ext cx="9613859" cy="1090789"/>
          </a:xfrm>
        </p:spPr>
        <p:txBody>
          <a:bodyPr anchor="ctr">
            <a:normAutofit/>
          </a:bodyPr>
          <a:lstStyle>
            <a:lvl1pPr marL="0" indent="0" algn="r" rtl="1">
              <a:buNone/>
              <a:defRPr sz="2800">
                <a:cs typeface="B Titr" pitchFamily="2" charset="-78"/>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Click to edit Master text styles</a:t>
            </a: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95528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3" y="4232207"/>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6" name="Slide Number Placeholder 5"/>
          <p:cNvSpPr>
            <a:spLocks noGrp="1"/>
          </p:cNvSpPr>
          <p:nvPr>
            <p:ph type="sldNum" sz="quarter" idx="12"/>
          </p:nvPr>
        </p:nvSpPr>
        <p:spPr>
          <a:xfrm>
            <a:off x="10729479" y="2869931"/>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5929622"/>
            <a:ext cx="1602997" cy="144270"/>
          </a:xfrm>
          <a:prstGeom prst="rect">
            <a:avLst/>
          </a:prstGeom>
        </p:spPr>
      </p:pic>
      <p:sp>
        <p:nvSpPr>
          <p:cNvPr id="11" name="Rectangle 10"/>
          <p:cNvSpPr/>
          <p:nvPr/>
        </p:nvSpPr>
        <p:spPr>
          <a:xfrm>
            <a:off x="3"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8"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2" y="4711651"/>
            <a:ext cx="9613863"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43" y="5300185"/>
            <a:ext cx="9613863"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7" name="Slide Number Placeholder 6"/>
          <p:cNvSpPr>
            <a:spLocks noGrp="1"/>
          </p:cNvSpPr>
          <p:nvPr>
            <p:ph type="sldNum" sz="quarter" idx="12"/>
          </p:nvPr>
        </p:nvSpPr>
        <p:spPr>
          <a:xfrm>
            <a:off x="10729479" y="4709961"/>
            <a:ext cx="1154151" cy="1090789"/>
          </a:xfrm>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0106665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6" name="Rectangle 15"/>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3"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5" y="2336873"/>
            <a:ext cx="307003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45" y="3022709"/>
            <a:ext cx="3049703"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1" y="3022709"/>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80"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80" y="3022709"/>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37618425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7" name="Rectangle 16"/>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3"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42"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42"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42"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1"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41"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702"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701"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9862388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9" name="Rectangle 8"/>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550981"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3" y="5936224"/>
            <a:ext cx="6870660"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p:txBody>
          <a:body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45623646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430"/>
            <a:ext cx="5106988" cy="136819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26" y="5372438"/>
            <a:ext cx="1602997" cy="13681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3" y="609597"/>
            <a:ext cx="1073803"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633"/>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5" y="5936223"/>
            <a:ext cx="2743200" cy="365125"/>
          </a:xfrm>
          <a:prstGeom prst="rect">
            <a:avLst/>
          </a:prstGeom>
        </p:spPr>
        <p:txBody>
          <a:bodyPr/>
          <a:lstStyle/>
          <a:p>
            <a:r>
              <a:rPr lang="en-US" smtClean="0">
                <a:solidFill>
                  <a:prstClr val="white"/>
                </a:solidFill>
              </a:rPr>
              <a:t>9/26/2025</a:t>
            </a:r>
            <a:endParaRPr lang="en-US" dirty="0">
              <a:solidFill>
                <a:prstClr val="white"/>
              </a:solidFill>
            </a:endParaRPr>
          </a:p>
        </p:txBody>
      </p:sp>
      <p:sp>
        <p:nvSpPr>
          <p:cNvPr id="5" name="Footer Placeholder 4"/>
          <p:cNvSpPr>
            <a:spLocks noGrp="1"/>
          </p:cNvSpPr>
          <p:nvPr>
            <p:ph type="ftr" sz="quarter" idx="11"/>
          </p:nvPr>
        </p:nvSpPr>
        <p:spPr>
          <a:xfrm>
            <a:off x="680324" y="5936224"/>
            <a:ext cx="6126805" cy="365125"/>
          </a:xfrm>
          <a:prstGeom prst="rect">
            <a:avLst/>
          </a:prstGeom>
        </p:spPr>
        <p:txBody>
          <a:bodyPr/>
          <a:lstStyle/>
          <a:p>
            <a:r>
              <a:rPr lang="en-US" smtClean="0">
                <a:solidFill>
                  <a:prstClr val="white"/>
                </a:solidFill>
              </a:rPr>
              <a:t>By: Dr A.Khosravi, Epidemiologist</a:t>
            </a:r>
            <a:endParaRPr lang="en-US" dirty="0">
              <a:solidFill>
                <a:prstClr val="white"/>
              </a:solidFill>
            </a:endParaRPr>
          </a:p>
        </p:txBody>
      </p:sp>
      <p:sp>
        <p:nvSpPr>
          <p:cNvPr id="6" name="Slide Number Placeholder 5"/>
          <p:cNvSpPr>
            <a:spLocks noGrp="1"/>
          </p:cNvSpPr>
          <p:nvPr>
            <p:ph type="sldNum" sz="quarter" idx="12"/>
          </p:nvPr>
        </p:nvSpPr>
        <p:spPr>
          <a:xfrm>
            <a:off x="10097574" y="5398669"/>
            <a:ext cx="1154151" cy="1090789"/>
          </a:xfrm>
        </p:spPr>
        <p:txBody>
          <a:bodyPr anchor="t"/>
          <a:lstStyle>
            <a:lvl1pPr algn="ctr">
              <a:defRPr/>
            </a:lvl1p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spTree>
    <p:extLst>
      <p:ext uri="{BB962C8B-B14F-4D97-AF65-F5344CB8AC3E}">
        <p14:creationId xmlns:p14="http://schemas.microsoft.com/office/powerpoint/2010/main" val="182518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43" y="2336873"/>
            <a:ext cx="46983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5" y="2336873"/>
            <a:ext cx="4700059"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2" name="Rectangle 11"/>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3" y="753265"/>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60" y="2336909"/>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5" y="3030044"/>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5"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5" y="3030044"/>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8" name="Footer Placeholder 7"/>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8" name="Rectangle 7"/>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4" name="Footer Placeholder 3"/>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6" name="Rectangle 5"/>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3" name="Footer Placeholder 2"/>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7" y="2336880"/>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45" y="2336878"/>
            <a:ext cx="3790079"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8" y="1971234"/>
            <a:ext cx="1602997" cy="144270"/>
          </a:xfrm>
          <a:prstGeom prst="rect">
            <a:avLst/>
          </a:prstGeom>
        </p:spPr>
      </p:pic>
      <p:sp>
        <p:nvSpPr>
          <p:cNvPr id="10" name="Rectangle 9"/>
          <p:cNvSpPr/>
          <p:nvPr/>
        </p:nvSpPr>
        <p:spPr>
          <a:xfrm>
            <a:off x="3"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8"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48"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57"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9"/>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550981" y="5936223"/>
            <a:ext cx="2743200" cy="365125"/>
          </a:xfrm>
          <a:prstGeom prst="rect">
            <a:avLst/>
          </a:prstGeom>
        </p:spPr>
        <p:txBody>
          <a:bodyPr/>
          <a:lstStyle/>
          <a:p>
            <a:r>
              <a:rPr lang="en-US" smtClean="0"/>
              <a:t>9/26/2025</a:t>
            </a:r>
            <a:endParaRPr lang="en-US" dirty="0"/>
          </a:p>
        </p:txBody>
      </p:sp>
      <p:sp>
        <p:nvSpPr>
          <p:cNvPr id="6" name="Footer Placeholder 5"/>
          <p:cNvSpPr>
            <a:spLocks noGrp="1"/>
          </p:cNvSpPr>
          <p:nvPr>
            <p:ph type="ftr" sz="quarter" idx="11"/>
          </p:nvPr>
        </p:nvSpPr>
        <p:spPr>
          <a:xfrm>
            <a:off x="680323" y="5936224"/>
            <a:ext cx="6870660" cy="365125"/>
          </a:xfrm>
          <a:prstGeom prst="rect">
            <a:avLst/>
          </a:prstGeom>
        </p:spPr>
        <p:txBody>
          <a:bodyPr/>
          <a:lstStyle/>
          <a:p>
            <a:r>
              <a:rPr lang="en-US" smtClean="0"/>
              <a:t>By: Dr A.Khosravi, Epidemiologist</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image" Target="../media/image2.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2">
                <a:shade val="100000"/>
                <a:hueMod val="100000"/>
                <a:satMod val="110000"/>
                <a:lumMod val="130000"/>
              </a:schemeClr>
            </a:gs>
            <a:gs pos="32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0729479" y="75326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pic>
        <p:nvPicPr>
          <p:cNvPr id="1026" name="Picture 2"/>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438275" y="6059942"/>
            <a:ext cx="93154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iming>
    <p:tnLst>
      <p:par>
        <p:cTn id="1" dur="indefinite" restart="never" nodeType="tmRoot"/>
      </p:par>
    </p:tnLst>
  </p:timing>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100000">
              <a:schemeClr val="bg2">
                <a:shade val="100000"/>
                <a:hueMod val="100000"/>
                <a:satMod val="110000"/>
                <a:lumMod val="130000"/>
              </a:schemeClr>
            </a:gs>
            <a:gs pos="32000">
              <a:schemeClr val="bg2">
                <a:shade val="78000"/>
                <a:hueMod val="44000"/>
                <a:satMod val="200000"/>
                <a:lumMod val="69000"/>
              </a:schemeClr>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4" y="753228"/>
            <a:ext cx="9613861" cy="10809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0324" y="2336873"/>
            <a:ext cx="9613861" cy="359931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0729479" y="753263"/>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solidFill>
                  <a:prstClr val="white">
                    <a:tint val="75000"/>
                  </a:prstClr>
                </a:solidFill>
              </a:rPr>
              <a:pPr/>
              <a:t>‹#›</a:t>
            </a:fld>
            <a:endParaRPr lang="en-US" dirty="0">
              <a:solidFill>
                <a:prstClr val="white">
                  <a:tint val="75000"/>
                </a:prstClr>
              </a:solidFill>
            </a:endParaRPr>
          </a:p>
        </p:txBody>
      </p:sp>
      <p:pic>
        <p:nvPicPr>
          <p:cNvPr id="1026" name="Picture 2"/>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438275" y="6059942"/>
            <a:ext cx="9315450"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0785034"/>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iming>
    <p:tnLst>
      <p:par>
        <p:cTn id="1" dur="indefinite" restart="never" nodeType="tmRoot"/>
      </p:par>
    </p:tnLst>
  </p:timing>
  <p:hf hdr="0" dt="0"/>
  <p:txStyles>
    <p:titleStyle>
      <a:lvl1pPr algn="r" defTabSz="914400" rtl="1" eaLnBrk="1" latinLnBrk="0" hangingPunct="1">
        <a:lnSpc>
          <a:spcPct val="90000"/>
        </a:lnSpc>
        <a:spcBef>
          <a:spcPct val="0"/>
        </a:spcBef>
        <a:buNone/>
        <a:defRPr sz="3600" kern="1200">
          <a:solidFill>
            <a:schemeClr val="tx1"/>
          </a:solidFill>
          <a:latin typeface="+mj-lt"/>
          <a:ea typeface="+mj-ea"/>
          <a:cs typeface="B Titr" pitchFamily="2" charset="-78"/>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B Nazanin" pitchFamily="2" charset="-78"/>
        </a:defRPr>
      </a:lvl1pPr>
      <a:lvl2pPr marL="685800" indent="-228600" algn="r" defTabSz="914400" rtl="1"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B Nazanin" pitchFamily="2" charset="-78"/>
        </a:defRPr>
      </a:lvl2pPr>
      <a:lvl3pPr marL="1143000" indent="-228600" algn="r" defTabSz="914400" rtl="1"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B Nazanin" pitchFamily="2" charset="-78"/>
        </a:defRPr>
      </a:lvl3pPr>
      <a:lvl4pPr marL="16002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4pPr>
      <a:lvl5pPr marL="20574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B Nazanin" pitchFamily="2"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919" y="2647145"/>
            <a:ext cx="7271451" cy="1416856"/>
          </a:xfrm>
        </p:spPr>
        <p:txBody>
          <a:bodyPr/>
          <a:lstStyle/>
          <a:p>
            <a:pPr algn="l" rtl="0"/>
            <a:r>
              <a:rPr lang="en-US" sz="4000" dirty="0" smtClean="0"/>
              <a:t>02- Frequency</a:t>
            </a:r>
            <a:br>
              <a:rPr lang="en-US" sz="4000" dirty="0" smtClean="0"/>
            </a:br>
            <a:endParaRPr lang="en-US" sz="4000" dirty="0"/>
          </a:p>
        </p:txBody>
      </p:sp>
      <p:sp>
        <p:nvSpPr>
          <p:cNvPr id="4" name="Slide Number Placeholder 3"/>
          <p:cNvSpPr>
            <a:spLocks noGrp="1"/>
          </p:cNvSpPr>
          <p:nvPr>
            <p:ph type="sldNum" sz="quarter" idx="12"/>
          </p:nvPr>
        </p:nvSpPr>
        <p:spPr>
          <a:xfrm>
            <a:off x="9255348" y="2750337"/>
            <a:ext cx="2427137" cy="1356442"/>
          </a:xfrm>
        </p:spPr>
        <p:txBody>
          <a:bodyPr/>
          <a:lstStyle/>
          <a:p>
            <a:r>
              <a:rPr lang="en-US" b="1" dirty="0" smtClean="0">
                <a:cs typeface="B Homa" pitchFamily="2" charset="-78"/>
              </a:rPr>
              <a:t>1</a:t>
            </a:r>
            <a:endParaRPr lang="en-US" b="1" dirty="0">
              <a:cs typeface="B Homa" pitchFamily="2" charset="-78"/>
            </a:endParaRP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795" y="2647145"/>
            <a:ext cx="841375" cy="79216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3039" y="150128"/>
            <a:ext cx="5383212" cy="227375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spTree>
    <p:extLst>
      <p:ext uri="{BB962C8B-B14F-4D97-AF65-F5344CB8AC3E}">
        <p14:creationId xmlns:p14="http://schemas.microsoft.com/office/powerpoint/2010/main" val="2211856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مثال : کولیت اولسروز در سالهای 1984-1993</a:t>
            </a:r>
            <a:endParaRPr lang="en-US" dirty="0"/>
          </a:p>
        </p:txBody>
      </p:sp>
      <p:sp>
        <p:nvSpPr>
          <p:cNvPr id="3" name="Content Placeholder 2"/>
          <p:cNvSpPr>
            <a:spLocks noGrp="1"/>
          </p:cNvSpPr>
          <p:nvPr>
            <p:ph idx="1"/>
          </p:nvPr>
        </p:nvSpPr>
        <p:spPr>
          <a:xfrm>
            <a:off x="680324" y="2336872"/>
            <a:ext cx="10727905" cy="4180041"/>
          </a:xfrm>
        </p:spPr>
        <p:txBody>
          <a:bodyPr/>
          <a:lstStyle/>
          <a:p>
            <a:r>
              <a:rPr lang="fa-IR" dirty="0" smtClean="0">
                <a:solidFill>
                  <a:srgbClr val="FF0000"/>
                </a:solidFill>
              </a:rPr>
              <a:t>بروز</a:t>
            </a:r>
            <a:r>
              <a:rPr lang="fa-IR" dirty="0" smtClean="0"/>
              <a:t> کولیت اولسروز= 8/3 در صدهزار نفر</a:t>
            </a:r>
          </a:p>
          <a:p>
            <a:r>
              <a:rPr lang="fa-IR" dirty="0" smtClean="0">
                <a:solidFill>
                  <a:srgbClr val="FF0000"/>
                </a:solidFill>
              </a:rPr>
              <a:t>شیوع</a:t>
            </a:r>
            <a:r>
              <a:rPr lang="fa-IR" dirty="0" smtClean="0"/>
              <a:t> = 229 در صدهزار نفر</a:t>
            </a:r>
          </a:p>
          <a:p>
            <a:r>
              <a:rPr lang="fa-IR" dirty="0" smtClean="0">
                <a:solidFill>
                  <a:srgbClr val="FF0000"/>
                </a:solidFill>
              </a:rPr>
              <a:t>میانگین دوره بیماری </a:t>
            </a:r>
            <a:r>
              <a:rPr lang="fa-IR" dirty="0" smtClean="0"/>
              <a:t>= 229 تقسیم بر 8/3 = 28 سال</a:t>
            </a:r>
          </a:p>
          <a:p>
            <a:r>
              <a:rPr lang="fa-IR" dirty="0" smtClean="0"/>
              <a:t>بنابراین یک بیماری مزمن و دارای </a:t>
            </a:r>
            <a:r>
              <a:rPr lang="fa-IR" dirty="0" smtClean="0">
                <a:solidFill>
                  <a:srgbClr val="FF0000"/>
                </a:solidFill>
              </a:rPr>
              <a:t>امید زندگی طولانی</a:t>
            </a:r>
          </a:p>
          <a:p>
            <a:r>
              <a:rPr lang="fa-IR" dirty="0" smtClean="0"/>
              <a:t>بررسی نشان داد که تغییرات بروز بیماری در طول این دوره تقریباًَ اندک بوده و فرض ثابت بودن شرایط برقرار است.</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10</a:t>
            </a:fld>
            <a:endParaRPr lang="en-US" dirty="0"/>
          </a:p>
        </p:txBody>
      </p:sp>
    </p:spTree>
    <p:extLst>
      <p:ext uri="{BB962C8B-B14F-4D97-AF65-F5344CB8AC3E}">
        <p14:creationId xmlns:p14="http://schemas.microsoft.com/office/powerpoint/2010/main" val="8615813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سایر شاخص ها</a:t>
            </a:r>
            <a:endParaRPr lang="en-US" dirty="0"/>
          </a:p>
        </p:txBody>
      </p:sp>
      <p:sp>
        <p:nvSpPr>
          <p:cNvPr id="3" name="Content Placeholder 2"/>
          <p:cNvSpPr>
            <a:spLocks noGrp="1"/>
          </p:cNvSpPr>
          <p:nvPr>
            <p:ph idx="1"/>
          </p:nvPr>
        </p:nvSpPr>
        <p:spPr>
          <a:xfrm>
            <a:off x="680324" y="2336873"/>
            <a:ext cx="10756933" cy="4296156"/>
          </a:xfrm>
        </p:spPr>
        <p:txBody>
          <a:bodyPr>
            <a:normAutofit lnSpcReduction="10000"/>
          </a:bodyPr>
          <a:lstStyle/>
          <a:p>
            <a:r>
              <a:rPr lang="fa-IR" dirty="0" smtClean="0">
                <a:solidFill>
                  <a:srgbClr val="FF0000"/>
                </a:solidFill>
              </a:rPr>
              <a:t>میزان کشندگی </a:t>
            </a:r>
            <a:r>
              <a:rPr lang="fa-IR" dirty="0" smtClean="0"/>
              <a:t>و </a:t>
            </a:r>
            <a:r>
              <a:rPr lang="fa-IR" dirty="0" smtClean="0">
                <a:solidFill>
                  <a:srgbClr val="0070C0"/>
                </a:solidFill>
              </a:rPr>
              <a:t>میزان بقا</a:t>
            </a:r>
            <a:r>
              <a:rPr lang="fa-IR" dirty="0" smtClean="0"/>
              <a:t>: </a:t>
            </a:r>
          </a:p>
          <a:p>
            <a:r>
              <a:rPr lang="fa-IR" dirty="0" smtClean="0"/>
              <a:t>نسبتی از افراد مبتلا به بیماری که درآن بیماری در یک دوره زمانی </a:t>
            </a:r>
            <a:r>
              <a:rPr lang="fa-IR" dirty="0" smtClean="0">
                <a:solidFill>
                  <a:srgbClr val="FF0000"/>
                </a:solidFill>
              </a:rPr>
              <a:t>فوت</a:t>
            </a:r>
            <a:r>
              <a:rPr lang="fa-IR" dirty="0" smtClean="0"/>
              <a:t> می‌کنند یا </a:t>
            </a:r>
            <a:r>
              <a:rPr lang="fa-IR" dirty="0" smtClean="0">
                <a:solidFill>
                  <a:srgbClr val="0070C0"/>
                </a:solidFill>
              </a:rPr>
              <a:t>زنده باقی </a:t>
            </a:r>
            <a:r>
              <a:rPr lang="fa-IR" dirty="0" smtClean="0"/>
              <a:t>می‌مانند.</a:t>
            </a:r>
          </a:p>
          <a:p>
            <a:r>
              <a:rPr lang="fa-IR" dirty="0" smtClean="0"/>
              <a:t>برای بیماریهای مزمن معمولا زمان به صورت سالانه یا 5 سال بیان می‌شود و برای بیماری‌های واگیر و حاد زمان کوتاه‌تراست مثل ابولا برای چند هفته</a:t>
            </a:r>
          </a:p>
          <a:p>
            <a:r>
              <a:rPr lang="fa-IR" dirty="0" smtClean="0"/>
              <a:t>در صورتیکه </a:t>
            </a:r>
            <a:r>
              <a:rPr lang="fa-IR" dirty="0" smtClean="0">
                <a:solidFill>
                  <a:srgbClr val="FF0000"/>
                </a:solidFill>
              </a:rPr>
              <a:t>زمان به اندازه کافی طولانی </a:t>
            </a:r>
            <a:r>
              <a:rPr lang="fa-IR" dirty="0" smtClean="0"/>
              <a:t>نباشد برآورد </a:t>
            </a:r>
            <a:r>
              <a:rPr lang="fa-IR" dirty="0" smtClean="0">
                <a:solidFill>
                  <a:srgbClr val="FF0000"/>
                </a:solidFill>
              </a:rPr>
              <a:t>کمتر از واقع </a:t>
            </a:r>
            <a:r>
              <a:rPr lang="fa-IR" dirty="0" smtClean="0"/>
              <a:t>است </a:t>
            </a:r>
          </a:p>
          <a:p>
            <a:r>
              <a:rPr lang="fa-IR" dirty="0" smtClean="0"/>
              <a:t>مثال میزان عفونت محل عمل جراحی: اگر فقط تا زمان ترخیص بررسی انجام شود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11</a:t>
            </a:fld>
            <a:endParaRPr lang="en-US" dirty="0"/>
          </a:p>
        </p:txBody>
      </p:sp>
    </p:spTree>
    <p:extLst>
      <p:ext uri="{BB962C8B-B14F-4D97-AF65-F5344CB8AC3E}">
        <p14:creationId xmlns:p14="http://schemas.microsoft.com/office/powerpoint/2010/main" val="2516725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سایر شاخص ها</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4457" y="2336872"/>
                <a:ext cx="10987314" cy="4267127"/>
              </a:xfrm>
            </p:spPr>
            <p:txBody>
              <a:bodyPr>
                <a:normAutofit lnSpcReduction="10000"/>
              </a:bodyPr>
              <a:lstStyle/>
              <a:p>
                <a:r>
                  <a:rPr lang="fa-IR" dirty="0" smtClean="0">
                    <a:solidFill>
                      <a:srgbClr val="FF0000"/>
                    </a:solidFill>
                  </a:rPr>
                  <a:t>میزان مرگ شیرخوارن</a:t>
                </a:r>
                <a:r>
                  <a:rPr lang="fa-IR" dirty="0" smtClean="0"/>
                  <a:t>: تقریبی </a:t>
                </a:r>
                <a:r>
                  <a:rPr lang="fa-IR" dirty="0"/>
                  <a:t>از بروز است زیرا </a:t>
                </a:r>
                <a:r>
                  <a:rPr lang="fa-IR" dirty="0" smtClean="0"/>
                  <a:t>کودکانی که درمخرج کسر هستند لزوماً در مخرج کسر نیستند. </a:t>
                </a:r>
              </a:p>
              <a:p>
                <a:r>
                  <a:rPr lang="fa-IR" dirty="0" smtClean="0"/>
                  <a:t>بعضی از این کودکانی که می‌میرند در سال قبل به دنیا آمده‌اند و به‌طور مشابه کودکانی که در انتهای سال به دنیا آمده‌اند ممکن است در سال بعد فوت کنند.</a:t>
                </a:r>
              </a:p>
              <a:p>
                <a:r>
                  <a:rPr lang="fa-IR" dirty="0" smtClean="0"/>
                  <a:t>برای راحتی و دقت اینطور طراحی شده‌اند.</a:t>
                </a:r>
              </a:p>
              <a:p>
                <a14:m>
                  <m:oMath xmlns:m="http://schemas.openxmlformats.org/officeDocument/2006/math">
                    <m:f>
                      <m:fPr>
                        <m:ctrlPr>
                          <a:rPr lang="fa-IR" i="1" smtClean="0">
                            <a:latin typeface="Cambria Math"/>
                          </a:rPr>
                        </m:ctrlPr>
                      </m:fPr>
                      <m:num>
                        <m:r>
                          <m:rPr>
                            <m:nor/>
                          </m:rPr>
                          <a:rPr lang="fa-IR" dirty="0"/>
                          <m:t>تعداد موارد </m:t>
                        </m:r>
                        <m:r>
                          <m:rPr>
                            <m:nor/>
                          </m:rPr>
                          <a:rPr lang="fa-IR" b="0" i="0" dirty="0" smtClean="0"/>
                          <m:t>مرگ </m:t>
                        </m:r>
                        <m:r>
                          <m:rPr>
                            <m:nor/>
                          </m:rPr>
                          <a:rPr lang="fa-IR" dirty="0"/>
                          <m:t>شیرخواران کمتر از یکسال در طول دوره یکساله</m:t>
                        </m:r>
                      </m:num>
                      <m:den>
                        <m:r>
                          <m:rPr>
                            <m:nor/>
                          </m:rPr>
                          <a:rPr lang="fa-IR" dirty="0"/>
                          <m:t>تعداد تولدهای زنده در همان سال</m:t>
                        </m:r>
                        <m:r>
                          <m:rPr>
                            <m:nor/>
                          </m:rPr>
                          <a:rPr lang="en-US" dirty="0"/>
                          <m:t> </m:t>
                        </m:r>
                      </m:den>
                    </m:f>
                  </m:oMath>
                </a14:m>
                <a:r>
                  <a:rPr lang="fa-IR" dirty="0" smtClean="0"/>
                  <a:t> * 1000</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4457" y="2336872"/>
                <a:ext cx="10987314" cy="4267127"/>
              </a:xfrm>
              <a:blipFill rotWithShape="1">
                <a:blip r:embed="rId2"/>
                <a:stretch>
                  <a:fillRect t="-5143" r="-155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8599640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سایر شاخص ها</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03200" y="2336872"/>
                <a:ext cx="11654971" cy="4151013"/>
              </a:xfrm>
            </p:spPr>
            <p:txBody>
              <a:bodyPr>
                <a:normAutofit/>
              </a:bodyPr>
              <a:lstStyle/>
              <a:p>
                <a:r>
                  <a:rPr lang="fa-IR" dirty="0" smtClean="0"/>
                  <a:t>میزان مرگ حول تولد </a:t>
                </a:r>
                <a:r>
                  <a:rPr lang="en-US" dirty="0" smtClean="0"/>
                  <a:t>(Perinatal Mortality rate)</a:t>
                </a:r>
                <a:r>
                  <a:rPr lang="fa-IR" dirty="0" smtClean="0"/>
                  <a:t> </a:t>
                </a:r>
              </a:p>
              <a:p>
                <a:pPr algn="l" rtl="0"/>
                <a14:m>
                  <m:oMath xmlns:m="http://schemas.openxmlformats.org/officeDocument/2006/math">
                    <m:f>
                      <m:fPr>
                        <m:ctrlPr>
                          <a:rPr lang="fa-IR" i="1">
                            <a:latin typeface="Cambria Math"/>
                          </a:rPr>
                        </m:ctrlPr>
                      </m:fPr>
                      <m:num>
                        <m:r>
                          <m:rPr>
                            <m:nor/>
                          </m:rPr>
                          <a:rPr lang="fa-IR" dirty="0"/>
                          <m:t>تعداد موارد مرده زایی و مرگ تا 7 روز اول تولد در یک دوره معین </m:t>
                        </m:r>
                      </m:num>
                      <m:den>
                        <m:r>
                          <m:rPr>
                            <m:nor/>
                          </m:rPr>
                          <a:rPr lang="fa-IR" dirty="0"/>
                          <m:t>تعداد تولدهای زنده درهمان دوره </m:t>
                        </m:r>
                      </m:den>
                    </m:f>
                  </m:oMath>
                </a14:m>
                <a:r>
                  <a:rPr lang="fa-IR" dirty="0"/>
                  <a:t> * 1000</a:t>
                </a:r>
              </a:p>
              <a:p>
                <a:r>
                  <a:rPr lang="fa-IR" dirty="0" smtClean="0"/>
                  <a:t>میزان میرایی مادران </a:t>
                </a:r>
                <a:r>
                  <a:rPr lang="en-US" dirty="0" smtClean="0"/>
                  <a:t>(Maternal Mortality rate)</a:t>
                </a:r>
                <a:endParaRPr lang="fa-IR" dirty="0" smtClean="0"/>
              </a:p>
              <a:p>
                <a:pPr algn="r"/>
                <a14:m>
                  <m:oMath xmlns:m="http://schemas.openxmlformats.org/officeDocument/2006/math">
                    <m:f>
                      <m:fPr>
                        <m:ctrlPr>
                          <a:rPr lang="fa-IR" i="1" smtClean="0">
                            <a:latin typeface="Cambria Math"/>
                          </a:rPr>
                        </m:ctrlPr>
                      </m:fPr>
                      <m:num>
                        <m:r>
                          <m:rPr>
                            <m:nor/>
                          </m:rPr>
                          <a:rPr lang="fa-IR" dirty="0"/>
                          <m:t>تعداد موارد مرگ مادران ناشی از بارداری و عوارض </m:t>
                        </m:r>
                        <m:r>
                          <m:rPr>
                            <m:nor/>
                          </m:rPr>
                          <a:rPr lang="fa-IR" b="0" i="0" dirty="0" smtClean="0"/>
                          <m:t>آ</m:t>
                        </m:r>
                        <m:r>
                          <m:rPr>
                            <m:nor/>
                          </m:rPr>
                          <a:rPr lang="fa-IR" dirty="0"/>
                          <m:t>ن</m:t>
                        </m:r>
                        <m:r>
                          <m:rPr>
                            <m:nor/>
                          </m:rPr>
                          <a:rPr lang="fa-IR" dirty="0" smtClean="0"/>
                          <m:t> در یک دوره معین</m:t>
                        </m:r>
                      </m:num>
                      <m:den>
                        <m:r>
                          <m:rPr>
                            <m:nor/>
                          </m:rPr>
                          <a:rPr lang="fa-IR" dirty="0"/>
                          <m:t>تعداد تولدهای زنده در همان  دوره </m:t>
                        </m:r>
                      </m:den>
                    </m:f>
                  </m:oMath>
                </a14:m>
                <a:r>
                  <a:rPr lang="fa-IR" dirty="0" smtClean="0"/>
                  <a:t> * 10</a:t>
                </a:r>
                <a:r>
                  <a:rPr lang="fa-IR" baseline="30000" dirty="0" smtClean="0"/>
                  <a:t>5</a:t>
                </a:r>
                <a:endParaRPr lang="fa-IR" dirty="0" smtClean="0"/>
              </a:p>
              <a:p>
                <a:endParaRPr lang="fa-IR" dirty="0" smtClean="0"/>
              </a:p>
              <a:p>
                <a:endParaRPr lang="fa-IR" dirty="0" smtClean="0"/>
              </a:p>
              <a:p>
                <a:endParaRPr lang="fa-IR"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03200" y="2336872"/>
                <a:ext cx="11654971" cy="4151013"/>
              </a:xfrm>
              <a:blipFill rotWithShape="1">
                <a:blip r:embed="rId2"/>
                <a:stretch>
                  <a:fillRect t="-4552" r="-1517"/>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13</a:t>
            </a:fld>
            <a:endParaRPr lang="en-US" dirty="0"/>
          </a:p>
        </p:txBody>
      </p:sp>
    </p:spTree>
    <p:extLst>
      <p:ext uri="{BB962C8B-B14F-4D97-AF65-F5344CB8AC3E}">
        <p14:creationId xmlns:p14="http://schemas.microsoft.com/office/powerpoint/2010/main" val="3513198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مطالعه شیوع یا مقطعی و پیمایش</a:t>
            </a:r>
            <a:endParaRPr lang="en-US" dirty="0"/>
          </a:p>
        </p:txBody>
      </p:sp>
      <p:sp>
        <p:nvSpPr>
          <p:cNvPr id="3" name="Content Placeholder 2"/>
          <p:cNvSpPr>
            <a:spLocks noGrp="1"/>
          </p:cNvSpPr>
          <p:nvPr>
            <p:ph idx="1"/>
          </p:nvPr>
        </p:nvSpPr>
        <p:spPr>
          <a:xfrm>
            <a:off x="680324" y="2336872"/>
            <a:ext cx="10858533" cy="4180041"/>
          </a:xfrm>
        </p:spPr>
        <p:txBody>
          <a:bodyPr>
            <a:normAutofit fontScale="92500"/>
          </a:bodyPr>
          <a:lstStyle/>
          <a:p>
            <a:r>
              <a:rPr lang="fa-IR" dirty="0" smtClean="0"/>
              <a:t>اندازه‌گیری یک بیماری در یک مقطع زمانی که نشاندهنده شیوع بیماری است.</a:t>
            </a:r>
          </a:p>
          <a:p>
            <a:r>
              <a:rPr lang="fa-IR" dirty="0" smtClean="0"/>
              <a:t>اگر با استفاده از پرسشنامه باشد = پیمایش </a:t>
            </a:r>
            <a:r>
              <a:rPr lang="en-US" sz="3500" dirty="0" smtClean="0"/>
              <a:t>(Survey)</a:t>
            </a:r>
            <a:r>
              <a:rPr lang="fa-IR" sz="3500" dirty="0" smtClean="0"/>
              <a:t> </a:t>
            </a:r>
            <a:endParaRPr lang="fa-IR" dirty="0" smtClean="0"/>
          </a:p>
          <a:p>
            <a:r>
              <a:rPr lang="fa-IR" dirty="0" smtClean="0">
                <a:solidFill>
                  <a:srgbClr val="FF0000"/>
                </a:solidFill>
              </a:rPr>
              <a:t>مثال</a:t>
            </a:r>
            <a:r>
              <a:rPr lang="fa-IR" dirty="0" smtClean="0"/>
              <a:t>: انتخاب 37 هزار نفر تصادفی از یک جمعیت عمومی در 10 کشور مختلف</a:t>
            </a:r>
          </a:p>
          <a:p>
            <a:r>
              <a:rPr lang="fa-IR" dirty="0" smtClean="0"/>
              <a:t>سنجش افسردگی با استفاده از پرسشنامه و مصاحبه </a:t>
            </a:r>
          </a:p>
          <a:p>
            <a:r>
              <a:rPr lang="fa-IR" dirty="0" smtClean="0"/>
              <a:t>میزان پاسخ 47 تا 90 درصد، شیوع 30 روزه برابر با 4/6 درصد در آمریکا و 0/9 درصد در ژاپن</a:t>
            </a:r>
          </a:p>
          <a:p>
            <a:r>
              <a:rPr lang="fa-IR" dirty="0" smtClean="0"/>
              <a:t>شیوع 12 ماهه برابر با 10 درصد در آمریکا و شیوع طول عمر 16/9 درصد </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14</a:t>
            </a:fld>
            <a:endParaRPr lang="en-US" dirty="0"/>
          </a:p>
        </p:txBody>
      </p:sp>
    </p:spTree>
    <p:extLst>
      <p:ext uri="{BB962C8B-B14F-4D97-AF65-F5344CB8AC3E}">
        <p14:creationId xmlns:p14="http://schemas.microsoft.com/office/powerpoint/2010/main" val="1924908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مطالعه بروز یا مطالعه همگروهی</a:t>
            </a:r>
            <a:endParaRPr lang="en-US" dirty="0"/>
          </a:p>
        </p:txBody>
      </p:sp>
      <p:sp>
        <p:nvSpPr>
          <p:cNvPr id="3" name="Content Placeholder 2"/>
          <p:cNvSpPr>
            <a:spLocks noGrp="1"/>
          </p:cNvSpPr>
          <p:nvPr>
            <p:ph idx="1"/>
          </p:nvPr>
        </p:nvSpPr>
        <p:spPr>
          <a:xfrm>
            <a:off x="680324" y="2336873"/>
            <a:ext cx="10655333" cy="4238098"/>
          </a:xfrm>
        </p:spPr>
        <p:txBody>
          <a:bodyPr>
            <a:normAutofit lnSpcReduction="10000"/>
          </a:bodyPr>
          <a:lstStyle/>
          <a:p>
            <a:r>
              <a:rPr lang="fa-IR" dirty="0" smtClean="0">
                <a:solidFill>
                  <a:srgbClr val="FF0000"/>
                </a:solidFill>
              </a:rPr>
              <a:t>جمعیت</a:t>
            </a:r>
            <a:r>
              <a:rPr lang="fa-IR" dirty="0" smtClean="0"/>
              <a:t>= همگروهی از افراد که در شروع بررسی ویژگی مشترکی دارند و در طول زمان </a:t>
            </a:r>
            <a:r>
              <a:rPr lang="fa-IR" dirty="0" smtClean="0">
                <a:solidFill>
                  <a:srgbClr val="FF0000"/>
                </a:solidFill>
              </a:rPr>
              <a:t>از نظر وقوع پیامد </a:t>
            </a:r>
            <a:r>
              <a:rPr lang="fa-IR" dirty="0" smtClean="0"/>
              <a:t>مورد نظر </a:t>
            </a:r>
            <a:r>
              <a:rPr lang="fa-IR" dirty="0" smtClean="0">
                <a:solidFill>
                  <a:srgbClr val="FF0000"/>
                </a:solidFill>
              </a:rPr>
              <a:t>پیگیری</a:t>
            </a:r>
            <a:r>
              <a:rPr lang="fa-IR" dirty="0" smtClean="0"/>
              <a:t> می‌شوند.</a:t>
            </a:r>
          </a:p>
          <a:p>
            <a:r>
              <a:rPr lang="fa-IR" dirty="0" smtClean="0"/>
              <a:t>بروز تراکمی برای </a:t>
            </a:r>
            <a:r>
              <a:rPr lang="fa-IR" dirty="0" smtClean="0">
                <a:solidFill>
                  <a:srgbClr val="FF0000"/>
                </a:solidFill>
              </a:rPr>
              <a:t>جمعیت‌های پویا </a:t>
            </a:r>
            <a:r>
              <a:rPr lang="fa-IR" dirty="0" smtClean="0"/>
              <a:t>مفید است. </a:t>
            </a:r>
          </a:p>
          <a:p>
            <a:r>
              <a:rPr lang="fa-IR" dirty="0" smtClean="0">
                <a:solidFill>
                  <a:srgbClr val="FF0000"/>
                </a:solidFill>
              </a:rPr>
              <a:t>جمعیت پویا</a:t>
            </a:r>
            <a:r>
              <a:rPr lang="fa-IR" dirty="0" smtClean="0"/>
              <a:t>: بعضی از افراد با گذشت زمان به آن وارد یا از آن خارج می‌شوند</a:t>
            </a:r>
          </a:p>
          <a:p>
            <a:r>
              <a:rPr lang="fa-IR" dirty="0" smtClean="0">
                <a:solidFill>
                  <a:srgbClr val="FF0000"/>
                </a:solidFill>
              </a:rPr>
              <a:t>موارد بروز </a:t>
            </a:r>
            <a:r>
              <a:rPr lang="fa-IR" dirty="0" smtClean="0"/>
              <a:t>در جمعیت‌های بزرگ نشاندهنده </a:t>
            </a:r>
            <a:r>
              <a:rPr lang="fa-IR" dirty="0" smtClean="0">
                <a:solidFill>
                  <a:srgbClr val="FF0000"/>
                </a:solidFill>
              </a:rPr>
              <a:t>بیماران جدید </a:t>
            </a:r>
            <a:r>
              <a:rPr lang="fa-IR" dirty="0" smtClean="0"/>
              <a:t>هستند ولی مخرج کسر را فقط باید </a:t>
            </a:r>
            <a:r>
              <a:rPr lang="fa-IR" dirty="0" smtClean="0">
                <a:solidFill>
                  <a:srgbClr val="FF0000"/>
                </a:solidFill>
              </a:rPr>
              <a:t>تخمین</a:t>
            </a:r>
            <a:r>
              <a:rPr lang="fa-IR" dirty="0" smtClean="0"/>
              <a:t> زد زیرا افراد وارد و خارج می شوند (نسبت به کل جمعیت کوچک است)= در طول زمان کوتاه ثابت فرض می‌شوند</a:t>
            </a:r>
          </a:p>
          <a:p>
            <a:endParaRPr lang="fa-IR" dirty="0" smtClean="0"/>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15</a:t>
            </a:fld>
            <a:endParaRPr lang="en-US" dirty="0"/>
          </a:p>
        </p:txBody>
      </p:sp>
    </p:spTree>
    <p:extLst>
      <p:ext uri="{BB962C8B-B14F-4D97-AF65-F5344CB8AC3E}">
        <p14:creationId xmlns:p14="http://schemas.microsoft.com/office/powerpoint/2010/main" val="1651057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مطالعه بروز – هرپس زوستر = زونا</a:t>
            </a:r>
            <a:endParaRPr lang="en-US" dirty="0"/>
          </a:p>
        </p:txBody>
      </p:sp>
      <p:sp>
        <p:nvSpPr>
          <p:cNvPr id="3" name="Content Placeholder 2"/>
          <p:cNvSpPr>
            <a:spLocks noGrp="1"/>
          </p:cNvSpPr>
          <p:nvPr>
            <p:ph idx="1"/>
          </p:nvPr>
        </p:nvSpPr>
        <p:spPr>
          <a:xfrm>
            <a:off x="464457" y="2336872"/>
            <a:ext cx="11161486" cy="4063927"/>
          </a:xfrm>
        </p:spPr>
        <p:txBody>
          <a:bodyPr/>
          <a:lstStyle/>
          <a:p>
            <a:r>
              <a:rPr lang="fa-IR" dirty="0" smtClean="0"/>
              <a:t>بررسی پرونده پزشکی ساکنین بخش </a:t>
            </a:r>
            <a:r>
              <a:rPr lang="fa-IR" dirty="0"/>
              <a:t>اولمستاد در مینه </a:t>
            </a:r>
            <a:r>
              <a:rPr lang="fa-IR" dirty="0" smtClean="0"/>
              <a:t>سوتا</a:t>
            </a:r>
          </a:p>
          <a:p>
            <a:r>
              <a:rPr lang="fa-IR" dirty="0" smtClean="0"/>
              <a:t>سایر مطالعات نشان داد 98 درصد خدمات ارایه شده در داخل همین منطقه بوده است.</a:t>
            </a:r>
          </a:p>
          <a:p>
            <a:r>
              <a:rPr lang="fa-IR" dirty="0" smtClean="0"/>
              <a:t>جمعیت سرشماری= 175000 نفر </a:t>
            </a:r>
          </a:p>
          <a:p>
            <a:r>
              <a:rPr lang="fa-IR" dirty="0" smtClean="0"/>
              <a:t>بروز تطبیق شده سنی و جنسی= 3/6 در هزار نفر-سال </a:t>
            </a:r>
            <a:r>
              <a:rPr lang="fa-IR" dirty="0" smtClean="0">
                <a:solidFill>
                  <a:srgbClr val="FF0000"/>
                </a:solidFill>
              </a:rPr>
              <a:t>(بروز تراکمی)</a:t>
            </a:r>
          </a:p>
          <a:p>
            <a:r>
              <a:rPr lang="fa-IR" dirty="0" smtClean="0"/>
              <a:t>درد بعد از </a:t>
            </a:r>
            <a:r>
              <a:rPr lang="fa-IR" dirty="0"/>
              <a:t>ح</a:t>
            </a:r>
            <a:r>
              <a:rPr lang="fa-IR" dirty="0" smtClean="0"/>
              <a:t>مله هرپسی در 18 درصد موارد گزارش شده است </a:t>
            </a:r>
            <a:r>
              <a:rPr lang="fa-IR" dirty="0" smtClean="0">
                <a:solidFill>
                  <a:srgbClr val="FF0000"/>
                </a:solidFill>
              </a:rPr>
              <a:t>(بروز تجمعی)</a:t>
            </a:r>
          </a:p>
          <a:p>
            <a:endParaRPr lang="fa-IR" dirty="0"/>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16</a:t>
            </a:fld>
            <a:endParaRPr lang="en-US" dirty="0"/>
          </a:p>
        </p:txBody>
      </p:sp>
    </p:spTree>
    <p:extLst>
      <p:ext uri="{BB962C8B-B14F-4D97-AF65-F5344CB8AC3E}">
        <p14:creationId xmlns:p14="http://schemas.microsoft.com/office/powerpoint/2010/main" val="32453424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اشکالات مهم رویکرد شخص- زمان</a:t>
            </a:r>
            <a:endParaRPr lang="en-US" dirty="0"/>
          </a:p>
        </p:txBody>
      </p:sp>
      <p:sp>
        <p:nvSpPr>
          <p:cNvPr id="3" name="Content Placeholder 2"/>
          <p:cNvSpPr>
            <a:spLocks noGrp="1"/>
          </p:cNvSpPr>
          <p:nvPr>
            <p:ph idx="1"/>
          </p:nvPr>
        </p:nvSpPr>
        <p:spPr>
          <a:xfrm>
            <a:off x="333829" y="2119087"/>
            <a:ext cx="11306628" cy="4586514"/>
          </a:xfrm>
        </p:spPr>
        <p:txBody>
          <a:bodyPr>
            <a:normAutofit fontScale="92500" lnSpcReduction="10000"/>
          </a:bodyPr>
          <a:lstStyle/>
          <a:p>
            <a:r>
              <a:rPr lang="fa-IR" dirty="0" smtClean="0"/>
              <a:t>روی هم ریختن طول‌های زمانی مختلف پیگیری</a:t>
            </a:r>
          </a:p>
          <a:p>
            <a:r>
              <a:rPr lang="fa-IR" dirty="0" smtClean="0"/>
              <a:t>یعنی اینکه تعداد </a:t>
            </a:r>
            <a:r>
              <a:rPr lang="fa-IR" dirty="0" smtClean="0">
                <a:solidFill>
                  <a:srgbClr val="FF0000"/>
                </a:solidFill>
              </a:rPr>
              <a:t>کم بیماران </a:t>
            </a:r>
            <a:r>
              <a:rPr lang="fa-IR" dirty="0" smtClean="0"/>
              <a:t>با </a:t>
            </a:r>
            <a:r>
              <a:rPr lang="fa-IR" dirty="0" smtClean="0">
                <a:solidFill>
                  <a:srgbClr val="FF0000"/>
                </a:solidFill>
              </a:rPr>
              <a:t>پیگیری طولانی </a:t>
            </a:r>
            <a:r>
              <a:rPr lang="fa-IR" dirty="0" smtClean="0"/>
              <a:t>به اندازه </a:t>
            </a:r>
            <a:r>
              <a:rPr lang="fa-IR" dirty="0" smtClean="0">
                <a:solidFill>
                  <a:srgbClr val="0070C0"/>
                </a:solidFill>
              </a:rPr>
              <a:t>تعداد زیادی </a:t>
            </a:r>
            <a:r>
              <a:rPr lang="fa-IR" dirty="0" smtClean="0"/>
              <a:t>از بیماران با </a:t>
            </a:r>
            <a:r>
              <a:rPr lang="fa-IR" dirty="0" smtClean="0">
                <a:solidFill>
                  <a:srgbClr val="0070C0"/>
                </a:solidFill>
              </a:rPr>
              <a:t>پیگیری کوتاه، </a:t>
            </a:r>
            <a:r>
              <a:rPr lang="fa-IR" dirty="0" smtClean="0"/>
              <a:t>شخص زمان به مطالعه اضافه می‌کنند.</a:t>
            </a:r>
          </a:p>
          <a:p>
            <a:r>
              <a:rPr lang="fa-IR" dirty="0" smtClean="0"/>
              <a:t>اگر این دو گروه بیماران </a:t>
            </a:r>
            <a:r>
              <a:rPr lang="fa-IR" dirty="0" smtClean="0">
                <a:solidFill>
                  <a:srgbClr val="0070C0"/>
                </a:solidFill>
              </a:rPr>
              <a:t>به‌طور منظم </a:t>
            </a:r>
            <a:r>
              <a:rPr lang="fa-IR" dirty="0" smtClean="0"/>
              <a:t>با هم </a:t>
            </a:r>
            <a:r>
              <a:rPr lang="fa-IR" dirty="0" smtClean="0">
                <a:solidFill>
                  <a:srgbClr val="FF0000"/>
                </a:solidFill>
              </a:rPr>
              <a:t>متفاوت</a:t>
            </a:r>
            <a:r>
              <a:rPr lang="fa-IR" dirty="0" smtClean="0"/>
              <a:t> باشند- مثلاً بیماران با </a:t>
            </a:r>
            <a:r>
              <a:rPr lang="fa-IR" dirty="0" smtClean="0">
                <a:solidFill>
                  <a:srgbClr val="0070C0"/>
                </a:solidFill>
              </a:rPr>
              <a:t>پیگیری کوتاه </a:t>
            </a:r>
            <a:r>
              <a:rPr lang="fa-IR" dirty="0" smtClean="0">
                <a:solidFill>
                  <a:srgbClr val="FF0000"/>
                </a:solidFill>
              </a:rPr>
              <a:t>بیشتر در معرض خطر </a:t>
            </a:r>
            <a:r>
              <a:rPr lang="fa-IR" dirty="0" smtClean="0"/>
              <a:t>باشند- </a:t>
            </a:r>
          </a:p>
          <a:p>
            <a:r>
              <a:rPr lang="fa-IR" dirty="0" smtClean="0"/>
              <a:t>بنابراین بر</a:t>
            </a:r>
            <a:r>
              <a:rPr lang="fa-IR" dirty="0" smtClean="0">
                <a:solidFill>
                  <a:srgbClr val="FF0000"/>
                </a:solidFill>
              </a:rPr>
              <a:t>وز تراکمی</a:t>
            </a:r>
            <a:r>
              <a:rPr lang="fa-IR" dirty="0" smtClean="0"/>
              <a:t>: به ترکیب خاص </a:t>
            </a:r>
            <a:r>
              <a:rPr lang="fa-IR" dirty="0" smtClean="0">
                <a:solidFill>
                  <a:srgbClr val="FF0000"/>
                </a:solidFill>
              </a:rPr>
              <a:t>تعداد بیماران </a:t>
            </a:r>
            <a:r>
              <a:rPr lang="fa-IR" dirty="0" smtClean="0"/>
              <a:t>و </a:t>
            </a:r>
            <a:r>
              <a:rPr lang="fa-IR" dirty="0" smtClean="0">
                <a:solidFill>
                  <a:srgbClr val="FF0000"/>
                </a:solidFill>
              </a:rPr>
              <a:t>زمان پیگیری </a:t>
            </a:r>
            <a:r>
              <a:rPr lang="fa-IR" dirty="0" smtClean="0"/>
              <a:t>وابسته است.</a:t>
            </a:r>
          </a:p>
          <a:p>
            <a:r>
              <a:rPr lang="fa-IR" dirty="0" smtClean="0">
                <a:solidFill>
                  <a:srgbClr val="0070C0"/>
                </a:solidFill>
              </a:rPr>
              <a:t>مثال</a:t>
            </a:r>
            <a:r>
              <a:rPr lang="fa-IR" dirty="0" smtClean="0"/>
              <a:t>: مطالعه 10 هزار نفر در طی 20 سال برای بررسی اثر کارسینوژنی یک ماده (با دوره القای 10 ساله) در مقابل مطالعه 100 هزار نفر برای دو سال پیگیری نتایج یکسانی ندارد </a:t>
            </a:r>
            <a:r>
              <a:rPr lang="fa-IR" dirty="0" smtClean="0">
                <a:solidFill>
                  <a:srgbClr val="FF0000"/>
                </a:solidFill>
              </a:rPr>
              <a:t>(طول مواجهه متفاوت ولی شخص- سال یکسان)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17</a:t>
            </a:fld>
            <a:endParaRPr lang="en-US" dirty="0"/>
          </a:p>
        </p:txBody>
      </p:sp>
    </p:spTree>
    <p:extLst>
      <p:ext uri="{BB962C8B-B14F-4D97-AF65-F5344CB8AC3E}">
        <p14:creationId xmlns:p14="http://schemas.microsoft.com/office/powerpoint/2010/main" val="40608755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عناصر اصلی مطالعات فراوانی</a:t>
            </a:r>
            <a:endParaRPr lang="en-US" dirty="0"/>
          </a:p>
        </p:txBody>
      </p:sp>
      <p:sp>
        <p:nvSpPr>
          <p:cNvPr id="3" name="Content Placeholder 2"/>
          <p:cNvSpPr>
            <a:spLocks noGrp="1"/>
          </p:cNvSpPr>
          <p:nvPr>
            <p:ph idx="1"/>
          </p:nvPr>
        </p:nvSpPr>
        <p:spPr>
          <a:xfrm>
            <a:off x="680324" y="2133600"/>
            <a:ext cx="10669847" cy="4368800"/>
          </a:xfrm>
        </p:spPr>
        <p:txBody>
          <a:bodyPr>
            <a:normAutofit fontScale="92500" lnSpcReduction="10000"/>
          </a:bodyPr>
          <a:lstStyle/>
          <a:p>
            <a:r>
              <a:rPr lang="fa-IR" b="1" dirty="0" smtClean="0"/>
              <a:t>الف) تعریف دقیق صورت کسر: (تعریف مورد)</a:t>
            </a:r>
          </a:p>
          <a:p>
            <a:r>
              <a:rPr lang="fa-IR" dirty="0" smtClean="0">
                <a:solidFill>
                  <a:srgbClr val="0070C0"/>
                </a:solidFill>
              </a:rPr>
              <a:t>موارد جمعیت عمومی </a:t>
            </a:r>
            <a:r>
              <a:rPr lang="fa-IR" dirty="0" smtClean="0"/>
              <a:t>یا </a:t>
            </a:r>
            <a:r>
              <a:rPr lang="fa-IR" dirty="0" smtClean="0">
                <a:solidFill>
                  <a:srgbClr val="FF0000"/>
                </a:solidFill>
              </a:rPr>
              <a:t>بیماران مراکز درمانی </a:t>
            </a:r>
          </a:p>
          <a:p>
            <a:r>
              <a:rPr lang="fa-IR" dirty="0" smtClean="0">
                <a:solidFill>
                  <a:srgbClr val="FF0000"/>
                </a:solidFill>
              </a:rPr>
              <a:t>عوامل موثر بر تعیین موارد</a:t>
            </a:r>
          </a:p>
          <a:p>
            <a:r>
              <a:rPr lang="fa-IR" dirty="0" smtClean="0"/>
              <a:t>1- نقطه برش در پدیده‌های بالینی مثل کلسترول- هورمون و...)</a:t>
            </a:r>
          </a:p>
          <a:p>
            <a:r>
              <a:rPr lang="fa-IR" dirty="0" smtClean="0"/>
              <a:t>2- تعریف بیماری </a:t>
            </a:r>
            <a:r>
              <a:rPr lang="fa-IR" dirty="0" smtClean="0">
                <a:solidFill>
                  <a:srgbClr val="FF0000"/>
                </a:solidFill>
              </a:rPr>
              <a:t>موارد متفاوت </a:t>
            </a:r>
            <a:r>
              <a:rPr lang="fa-IR" dirty="0" smtClean="0"/>
              <a:t>ایجاد می‌کند. مثال تعریف آسم و تنگی نفس بعد از مصرف آسپرین </a:t>
            </a:r>
          </a:p>
          <a:p>
            <a:r>
              <a:rPr lang="fa-IR" dirty="0" smtClean="0"/>
              <a:t>اگر فقط ساده بپرسیم بعد مصرف دچار تنگی نفس می‌شوید= میزان پایین</a:t>
            </a:r>
          </a:p>
          <a:p>
            <a:r>
              <a:rPr lang="fa-IR" dirty="0" smtClean="0"/>
              <a:t>3- تغییر روش تشخیص و حساسیت بیشتر آن</a:t>
            </a:r>
          </a:p>
          <a:p>
            <a:endParaRPr lang="fa-IR" dirty="0" smtClean="0"/>
          </a:p>
          <a:p>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18</a:t>
            </a:fld>
            <a:endParaRPr lang="en-US" dirty="0"/>
          </a:p>
        </p:txBody>
      </p:sp>
    </p:spTree>
    <p:extLst>
      <p:ext uri="{BB962C8B-B14F-4D97-AF65-F5344CB8AC3E}">
        <p14:creationId xmlns:p14="http://schemas.microsoft.com/office/powerpoint/2010/main" val="4213280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شیوع چاقی – 2007-2008</a:t>
            </a:r>
            <a:endParaRPr lang="en-US" dirty="0"/>
          </a:p>
        </p:txBody>
      </p:sp>
      <p:sp>
        <p:nvSpPr>
          <p:cNvPr id="3" name="Content Placeholder 2"/>
          <p:cNvSpPr>
            <a:spLocks noGrp="1"/>
          </p:cNvSpPr>
          <p:nvPr>
            <p:ph idx="1"/>
          </p:nvPr>
        </p:nvSpPr>
        <p:spPr>
          <a:xfrm>
            <a:off x="6516914" y="2336873"/>
            <a:ext cx="5036457" cy="3599316"/>
          </a:xfrm>
        </p:spPr>
        <p:txBody>
          <a:bodyPr/>
          <a:lstStyle/>
          <a:p>
            <a:r>
              <a:rPr lang="fa-IR" dirty="0" smtClean="0"/>
              <a:t>شیوع چاقی=33/8 درصد</a:t>
            </a:r>
          </a:p>
          <a:p>
            <a:r>
              <a:rPr lang="fa-IR" dirty="0" smtClean="0"/>
              <a:t>شیوع اضافه وزن= 68 درصد</a:t>
            </a:r>
          </a:p>
          <a:p>
            <a:r>
              <a:rPr lang="fa-IR" dirty="0" smtClean="0"/>
              <a:t>چاقی مرضی= 5 درصد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19</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349" y="1663021"/>
            <a:ext cx="6361565" cy="4960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4866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یادداشت</a:t>
            </a:r>
            <a:endParaRPr lang="en-US" dirty="0"/>
          </a:p>
        </p:txBody>
      </p:sp>
      <p:sp>
        <p:nvSpPr>
          <p:cNvPr id="3" name="Content Placeholder 2"/>
          <p:cNvSpPr>
            <a:spLocks noGrp="1"/>
          </p:cNvSpPr>
          <p:nvPr>
            <p:ph idx="1"/>
          </p:nvPr>
        </p:nvSpPr>
        <p:spPr/>
        <p:txBody>
          <a:bodyPr>
            <a:normAutofit fontScale="92500" lnSpcReduction="10000"/>
          </a:bodyPr>
          <a:lstStyle/>
          <a:p>
            <a:r>
              <a:rPr lang="fa-IR" dirty="0" smtClean="0"/>
              <a:t>این اسلایدها براساس متن کتاب اصول اپیدمیولوژی بالینی فلچر- ویراست پنجم ترجمه فارسی آقای دکتر جانقربانی و همکاران تهیه شده و استفاده از آن برای عموم دانشجویان و همکاران بلامانع است.</a:t>
            </a:r>
          </a:p>
          <a:p>
            <a:r>
              <a:rPr lang="fa-IR" dirty="0" smtClean="0"/>
              <a:t>برای آموزش </a:t>
            </a:r>
            <a:r>
              <a:rPr lang="fa-IR" dirty="0" smtClean="0"/>
              <a:t>می توانید </a:t>
            </a:r>
            <a:r>
              <a:rPr lang="fa-IR" dirty="0" smtClean="0"/>
              <a:t>به متن کتاب هم مراجعه نمایید</a:t>
            </a:r>
          </a:p>
          <a:p>
            <a:r>
              <a:rPr lang="fa-IR" dirty="0" smtClean="0"/>
              <a:t>در صورت اشتباه و پیشنهاد می‌توانید با آدرس ایمیل زیر اطلاع رسانی نمایید</a:t>
            </a:r>
          </a:p>
          <a:p>
            <a:r>
              <a:rPr lang="fa-IR" dirty="0" smtClean="0"/>
              <a:t>با تشکر</a:t>
            </a:r>
            <a:endParaRPr lang="en-US" dirty="0"/>
          </a:p>
        </p:txBody>
      </p:sp>
      <p:sp>
        <p:nvSpPr>
          <p:cNvPr id="4" name="Footer Placeholder 3"/>
          <p:cNvSpPr>
            <a:spLocks noGrp="1"/>
          </p:cNvSpPr>
          <p:nvPr>
            <p:ph type="ftr" sz="quarter" idx="11"/>
          </p:nvPr>
        </p:nvSpPr>
        <p:spPr/>
        <p:txBody>
          <a:bodyPr/>
          <a:lstStyle/>
          <a:p>
            <a:r>
              <a:rPr lang="en-US" smtClean="0">
                <a:solidFill>
                  <a:prstClr val="black"/>
                </a:solidFill>
              </a:rPr>
              <a:t>By: Dr A.Khosravi, Epidemiologist</a:t>
            </a:r>
            <a:endParaRPr lang="en-US" dirty="0">
              <a:solidFill>
                <a:prstClr val="black"/>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31848051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عناصر اصلی مطالعات فراوانی</a:t>
            </a:r>
            <a:endParaRPr lang="en-US" dirty="0"/>
          </a:p>
        </p:txBody>
      </p:sp>
      <p:sp>
        <p:nvSpPr>
          <p:cNvPr id="3" name="Content Placeholder 2"/>
          <p:cNvSpPr>
            <a:spLocks noGrp="1"/>
          </p:cNvSpPr>
          <p:nvPr>
            <p:ph idx="1"/>
          </p:nvPr>
        </p:nvSpPr>
        <p:spPr>
          <a:xfrm>
            <a:off x="537029" y="2177144"/>
            <a:ext cx="11045371" cy="4238170"/>
          </a:xfrm>
        </p:spPr>
        <p:txBody>
          <a:bodyPr>
            <a:normAutofit lnSpcReduction="10000"/>
          </a:bodyPr>
          <a:lstStyle/>
          <a:p>
            <a:r>
              <a:rPr lang="fa-IR" dirty="0" smtClean="0"/>
              <a:t>ب) جمعیت (مخرج کسر)</a:t>
            </a:r>
          </a:p>
          <a:p>
            <a:r>
              <a:rPr lang="fa-IR" dirty="0" smtClean="0"/>
              <a:t>سه خصوصیت اصلی مخرج کسر:</a:t>
            </a:r>
          </a:p>
          <a:p>
            <a:r>
              <a:rPr lang="fa-IR" dirty="0" smtClean="0"/>
              <a:t>1- شامل </a:t>
            </a:r>
            <a:r>
              <a:rPr lang="fa-IR" dirty="0" smtClean="0">
                <a:solidFill>
                  <a:srgbClr val="FF0000"/>
                </a:solidFill>
              </a:rPr>
              <a:t>جمعیت درمعرض خطر </a:t>
            </a:r>
            <a:r>
              <a:rPr lang="fa-IR" dirty="0" smtClean="0"/>
              <a:t>باشد (سرطان سرویکس در زنانی که هنوز سرویکس دارند و آنها با سابقه هیسترکتومی و مردان در مخرج کسر نیستند)</a:t>
            </a:r>
          </a:p>
          <a:p>
            <a:r>
              <a:rPr lang="fa-IR" dirty="0" smtClean="0"/>
              <a:t>2- </a:t>
            </a:r>
            <a:r>
              <a:rPr lang="fa-IR" dirty="0" smtClean="0">
                <a:solidFill>
                  <a:srgbClr val="FF0000"/>
                </a:solidFill>
              </a:rPr>
              <a:t>متناسب با سوال </a:t>
            </a:r>
            <a:r>
              <a:rPr lang="fa-IR" dirty="0" smtClean="0"/>
              <a:t>پرسیده شده باشد. شیوع عفونت </a:t>
            </a:r>
            <a:r>
              <a:rPr lang="en-US" dirty="0" smtClean="0"/>
              <a:t>HIV</a:t>
            </a:r>
            <a:r>
              <a:rPr lang="fa-IR" dirty="0" smtClean="0"/>
              <a:t> در مصرف کنندگان مواد مخدر</a:t>
            </a:r>
          </a:p>
          <a:p>
            <a:r>
              <a:rPr lang="fa-IR" dirty="0" smtClean="0"/>
              <a:t>3- </a:t>
            </a:r>
            <a:r>
              <a:rPr lang="fa-IR" dirty="0" smtClean="0">
                <a:solidFill>
                  <a:srgbClr val="FF0000"/>
                </a:solidFill>
              </a:rPr>
              <a:t>توصیف جمعیت </a:t>
            </a:r>
            <a:r>
              <a:rPr lang="fa-IR" dirty="0" smtClean="0"/>
              <a:t>با جزییات کافی: مبنایی برای قضاوت و استفاده از نتایج است.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20</a:t>
            </a:fld>
            <a:endParaRPr lang="en-US" dirty="0"/>
          </a:p>
        </p:txBody>
      </p:sp>
    </p:spTree>
    <p:extLst>
      <p:ext uri="{BB962C8B-B14F-4D97-AF65-F5344CB8AC3E}">
        <p14:creationId xmlns:p14="http://schemas.microsoft.com/office/powerpoint/2010/main" val="38638389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آیا نمونه معرف جامعه است؟</a:t>
            </a:r>
            <a:endParaRPr lang="en-US" dirty="0"/>
          </a:p>
        </p:txBody>
      </p:sp>
      <p:sp>
        <p:nvSpPr>
          <p:cNvPr id="3" name="Content Placeholder 2"/>
          <p:cNvSpPr>
            <a:spLocks noGrp="1"/>
          </p:cNvSpPr>
          <p:nvPr>
            <p:ph idx="1"/>
          </p:nvPr>
        </p:nvSpPr>
        <p:spPr>
          <a:xfrm>
            <a:off x="493487" y="2177144"/>
            <a:ext cx="11263084" cy="4441370"/>
          </a:xfrm>
        </p:spPr>
        <p:txBody>
          <a:bodyPr>
            <a:normAutofit/>
          </a:bodyPr>
          <a:lstStyle/>
          <a:p>
            <a:r>
              <a:rPr lang="fa-IR" dirty="0" smtClean="0">
                <a:solidFill>
                  <a:srgbClr val="FF0000"/>
                </a:solidFill>
              </a:rPr>
              <a:t>نمونه‌گیری تصادفی </a:t>
            </a:r>
            <a:r>
              <a:rPr lang="fa-IR" dirty="0" smtClean="0"/>
              <a:t>قصد ایجاد نمونه معرف جمعیت را دارند</a:t>
            </a:r>
          </a:p>
          <a:p>
            <a:r>
              <a:rPr lang="fa-IR" dirty="0" smtClean="0">
                <a:solidFill>
                  <a:srgbClr val="0070C0"/>
                </a:solidFill>
              </a:rPr>
              <a:t>نمونه تصادفی</a:t>
            </a:r>
            <a:r>
              <a:rPr lang="fa-IR" dirty="0" smtClean="0"/>
              <a:t>: هر فرد در جمعیت </a:t>
            </a:r>
            <a:r>
              <a:rPr lang="fa-IR" dirty="0" smtClean="0">
                <a:solidFill>
                  <a:srgbClr val="FF0000"/>
                </a:solidFill>
              </a:rPr>
              <a:t>احتمال برابری </a:t>
            </a:r>
            <a:r>
              <a:rPr lang="fa-IR" dirty="0" smtClean="0"/>
              <a:t>برای انتخاب شدن دارد</a:t>
            </a:r>
          </a:p>
          <a:p>
            <a:r>
              <a:rPr lang="fa-IR" dirty="0" smtClean="0">
                <a:solidFill>
                  <a:srgbClr val="FF0000"/>
                </a:solidFill>
              </a:rPr>
              <a:t>نمونه‌گیری احتمالاتی</a:t>
            </a:r>
            <a:r>
              <a:rPr lang="fa-IR" dirty="0" smtClean="0"/>
              <a:t>: هر فرد </a:t>
            </a:r>
            <a:r>
              <a:rPr lang="fa-IR" dirty="0" smtClean="0">
                <a:solidFill>
                  <a:srgbClr val="FF0000"/>
                </a:solidFill>
              </a:rPr>
              <a:t>احتمال مشخص </a:t>
            </a:r>
            <a:r>
              <a:rPr lang="fa-IR" dirty="0" smtClean="0"/>
              <a:t>و </a:t>
            </a:r>
            <a:r>
              <a:rPr lang="fa-IR" dirty="0" smtClean="0">
                <a:solidFill>
                  <a:srgbClr val="FF0000"/>
                </a:solidFill>
              </a:rPr>
              <a:t>نه لزوماً برابری </a:t>
            </a:r>
            <a:r>
              <a:rPr lang="fa-IR" dirty="0" smtClean="0"/>
              <a:t>برای انتخاب شدن دارد</a:t>
            </a:r>
          </a:p>
          <a:p>
            <a:r>
              <a:rPr lang="fa-IR" dirty="0" smtClean="0"/>
              <a:t>گاهی برای تخمین یک میزان لازم است از زیرگروه‌های خاصی از جمعیت که تعداد آنها کم است و ممکن است در انتخاب تصادفی به اندازه کافی انتخاب نشوند، با احتمال بیشتری نمونه‌گیری انجام شود. (</a:t>
            </a:r>
            <a:r>
              <a:rPr lang="fa-IR" dirty="0" smtClean="0">
                <a:solidFill>
                  <a:srgbClr val="FF0000"/>
                </a:solidFill>
              </a:rPr>
              <a:t>کسر نمونه‌گیری </a:t>
            </a:r>
            <a:r>
              <a:rPr lang="en-US" dirty="0" smtClean="0"/>
              <a:t>(Sampling fraction)</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21</a:t>
            </a:fld>
            <a:endParaRPr lang="en-US" dirty="0"/>
          </a:p>
        </p:txBody>
      </p:sp>
    </p:spTree>
    <p:extLst>
      <p:ext uri="{BB962C8B-B14F-4D97-AF65-F5344CB8AC3E}">
        <p14:creationId xmlns:p14="http://schemas.microsoft.com/office/powerpoint/2010/main" val="23051063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بیش نمونه‌گیری</a:t>
            </a:r>
            <a:endParaRPr lang="en-US" dirty="0"/>
          </a:p>
        </p:txBody>
      </p:sp>
      <p:sp>
        <p:nvSpPr>
          <p:cNvPr id="3" name="Content Placeholder 2"/>
          <p:cNvSpPr>
            <a:spLocks noGrp="1"/>
          </p:cNvSpPr>
          <p:nvPr>
            <p:ph idx="1"/>
          </p:nvPr>
        </p:nvSpPr>
        <p:spPr>
          <a:xfrm>
            <a:off x="680324" y="2336872"/>
            <a:ext cx="10742419" cy="3860727"/>
          </a:xfrm>
        </p:spPr>
        <p:txBody>
          <a:bodyPr/>
          <a:lstStyle/>
          <a:p>
            <a:r>
              <a:rPr lang="fa-IR" dirty="0" smtClean="0"/>
              <a:t>با توجه به هدف مطالعه گروه‌های خاصی </a:t>
            </a:r>
            <a:r>
              <a:rPr lang="fa-IR" dirty="0" smtClean="0">
                <a:solidFill>
                  <a:srgbClr val="FF0000"/>
                </a:solidFill>
              </a:rPr>
              <a:t>بیش نمونه‌گیری </a:t>
            </a:r>
            <a:r>
              <a:rPr lang="fa-IR" dirty="0" smtClean="0"/>
              <a:t>می‌شوند یعنی </a:t>
            </a:r>
            <a:r>
              <a:rPr lang="fa-IR" dirty="0" smtClean="0">
                <a:solidFill>
                  <a:srgbClr val="FF0000"/>
                </a:solidFill>
              </a:rPr>
              <a:t>به‌طور تصادفی کسر بیشتری </a:t>
            </a:r>
            <a:r>
              <a:rPr lang="fa-IR" dirty="0" smtClean="0"/>
              <a:t>را از آنها انتخاب می‌کنند.</a:t>
            </a:r>
          </a:p>
          <a:p>
            <a:r>
              <a:rPr lang="fa-IR" dirty="0" smtClean="0">
                <a:solidFill>
                  <a:srgbClr val="FF0000"/>
                </a:solidFill>
              </a:rPr>
              <a:t>آنالیز</a:t>
            </a:r>
            <a:r>
              <a:rPr lang="fa-IR" dirty="0" smtClean="0"/>
              <a:t>: لحاظ کردن کسر نمونه‌گیری در زمان آنالیز (وزن‌دهی عکس احتمال انتخاب شدن </a:t>
            </a:r>
            <a:r>
              <a:rPr lang="en-US" dirty="0" smtClean="0"/>
              <a:t>IPW</a:t>
            </a:r>
            <a:r>
              <a:rPr lang="fa-IR" dirty="0" smtClean="0"/>
              <a:t>) و سایر روش‌های وزن‌دهی مثل کلاستر آنالیز</a:t>
            </a:r>
          </a:p>
          <a:p>
            <a:r>
              <a:rPr lang="fa-IR" dirty="0" smtClean="0"/>
              <a:t>در نمونه‌گیری تصادفی: تفاوت نمونه با جمعیت مادر تنها بخاطر </a:t>
            </a:r>
            <a:r>
              <a:rPr lang="fa-IR" dirty="0" smtClean="0">
                <a:solidFill>
                  <a:srgbClr val="FF0000"/>
                </a:solidFill>
              </a:rPr>
              <a:t>شانس</a:t>
            </a:r>
            <a:r>
              <a:rPr lang="fa-IR" dirty="0" smtClean="0"/>
              <a:t> است. (خطای تصادفی)</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22</a:t>
            </a:fld>
            <a:endParaRPr lang="en-US" dirty="0"/>
          </a:p>
        </p:txBody>
      </p:sp>
    </p:spTree>
    <p:extLst>
      <p:ext uri="{BB962C8B-B14F-4D97-AF65-F5344CB8AC3E}">
        <p14:creationId xmlns:p14="http://schemas.microsoft.com/office/powerpoint/2010/main" val="24807932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نمونه‌گیری دردسترس یا آسان </a:t>
            </a:r>
            <a:r>
              <a:rPr lang="en-US" dirty="0" smtClean="0"/>
              <a:t>(Convenience) </a:t>
            </a:r>
            <a:endParaRPr lang="en-US" dirty="0"/>
          </a:p>
        </p:txBody>
      </p:sp>
      <p:sp>
        <p:nvSpPr>
          <p:cNvPr id="3" name="Content Placeholder 2"/>
          <p:cNvSpPr>
            <a:spLocks noGrp="1"/>
          </p:cNvSpPr>
          <p:nvPr>
            <p:ph idx="1"/>
          </p:nvPr>
        </p:nvSpPr>
        <p:spPr>
          <a:xfrm>
            <a:off x="767410" y="2336873"/>
            <a:ext cx="10626304" cy="3599316"/>
          </a:xfrm>
        </p:spPr>
        <p:txBody>
          <a:bodyPr/>
          <a:lstStyle/>
          <a:p>
            <a:r>
              <a:rPr lang="fa-IR" dirty="0" smtClean="0"/>
              <a:t>به دلایل عملی در </a:t>
            </a:r>
            <a:r>
              <a:rPr lang="fa-IR" dirty="0" smtClean="0">
                <a:solidFill>
                  <a:srgbClr val="FF0000"/>
                </a:solidFill>
              </a:rPr>
              <a:t>مطالعات بالینی </a:t>
            </a:r>
            <a:r>
              <a:rPr lang="fa-IR" dirty="0" smtClean="0"/>
              <a:t>از نمونه در دسترس استفاده می‌شود.</a:t>
            </a:r>
            <a:endParaRPr lang="en-US" dirty="0" smtClean="0"/>
          </a:p>
          <a:p>
            <a:r>
              <a:rPr lang="fa-IR" dirty="0" smtClean="0"/>
              <a:t>این بیماران معمولاً زیادند، رضایت می‌دهند، خیلی جالبند، شدیداً بیمارند، </a:t>
            </a:r>
          </a:p>
          <a:p>
            <a:r>
              <a:rPr lang="fa-IR" dirty="0" smtClean="0"/>
              <a:t>تعمیم‌پذیری آنها مشکل است</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23</a:t>
            </a:fld>
            <a:endParaRPr lang="en-US" dirty="0"/>
          </a:p>
        </p:txBody>
      </p:sp>
    </p:spTree>
    <p:extLst>
      <p:ext uri="{BB962C8B-B14F-4D97-AF65-F5344CB8AC3E}">
        <p14:creationId xmlns:p14="http://schemas.microsoft.com/office/powerpoint/2010/main" val="17931782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توزیع بیماری بر حسب شخص- زمان و مکان</a:t>
            </a:r>
            <a:endParaRPr lang="en-US" dirty="0"/>
          </a:p>
        </p:txBody>
      </p:sp>
      <p:sp>
        <p:nvSpPr>
          <p:cNvPr id="3" name="Content Placeholder 2"/>
          <p:cNvSpPr>
            <a:spLocks noGrp="1"/>
          </p:cNvSpPr>
          <p:nvPr>
            <p:ph idx="1"/>
          </p:nvPr>
        </p:nvSpPr>
        <p:spPr>
          <a:xfrm>
            <a:off x="7498602" y="2336873"/>
            <a:ext cx="4083798" cy="3599316"/>
          </a:xfrm>
        </p:spPr>
        <p:txBody>
          <a:bodyPr/>
          <a:lstStyle/>
          <a:p>
            <a:r>
              <a:rPr lang="fa-IR" dirty="0" smtClean="0">
                <a:solidFill>
                  <a:srgbClr val="FF0000"/>
                </a:solidFill>
              </a:rPr>
              <a:t>مطالعه توزیع</a:t>
            </a:r>
            <a:r>
              <a:rPr lang="fa-IR" dirty="0" smtClean="0"/>
              <a:t>= سرنخ برای شناسایی علل و عوامل ایجاد کننده بیماری</a:t>
            </a:r>
          </a:p>
          <a:p>
            <a:r>
              <a:rPr lang="fa-IR" dirty="0" smtClean="0">
                <a:solidFill>
                  <a:srgbClr val="FF0000"/>
                </a:solidFill>
              </a:rPr>
              <a:t>زمان</a:t>
            </a:r>
            <a:r>
              <a:rPr lang="fa-IR" dirty="0" smtClean="0"/>
              <a:t>: تمرکز موارد بیماری بر حسب زمان. مثل منحنی اپیدمی</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24</a:t>
            </a:fld>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53545"/>
            <a:ext cx="7498602" cy="45794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436744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توزیع بیماری</a:t>
            </a:r>
            <a:endParaRPr lang="en-US" dirty="0"/>
          </a:p>
        </p:txBody>
      </p:sp>
      <p:sp>
        <p:nvSpPr>
          <p:cNvPr id="3" name="Content Placeholder 2"/>
          <p:cNvSpPr>
            <a:spLocks noGrp="1"/>
          </p:cNvSpPr>
          <p:nvPr>
            <p:ph idx="1"/>
          </p:nvPr>
        </p:nvSpPr>
        <p:spPr>
          <a:xfrm>
            <a:off x="680324" y="2336873"/>
            <a:ext cx="10684362" cy="3599316"/>
          </a:xfrm>
        </p:spPr>
        <p:txBody>
          <a:bodyPr/>
          <a:lstStyle/>
          <a:p>
            <a:r>
              <a:rPr lang="fa-IR" dirty="0" smtClean="0">
                <a:solidFill>
                  <a:srgbClr val="FF0000"/>
                </a:solidFill>
              </a:rPr>
              <a:t>مکان</a:t>
            </a:r>
            <a:r>
              <a:rPr lang="fa-IR" dirty="0" smtClean="0"/>
              <a:t>: میزان بروز سرطان کولورکتال در آمریکا و اروپا و استرالیا بالا و در افریقا و آسیا پایین است. </a:t>
            </a:r>
          </a:p>
          <a:p>
            <a:r>
              <a:rPr lang="fa-IR" dirty="0" smtClean="0"/>
              <a:t>فرضیه عوامل محیطی: مطالعه مهاجرین </a:t>
            </a:r>
          </a:p>
          <a:p>
            <a:r>
              <a:rPr lang="fa-IR" dirty="0" smtClean="0"/>
              <a:t>تعریف آندمی بدلیل محدود بودن به یک </a:t>
            </a:r>
            <a:r>
              <a:rPr lang="fa-IR" dirty="0" smtClean="0">
                <a:solidFill>
                  <a:srgbClr val="FF0000"/>
                </a:solidFill>
              </a:rPr>
              <a:t>منطقه خاص </a:t>
            </a:r>
            <a:r>
              <a:rPr lang="fa-IR" dirty="0" smtClean="0"/>
              <a:t>و در حد انتظار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25</a:t>
            </a:fld>
            <a:endParaRPr lang="en-US" dirty="0"/>
          </a:p>
        </p:txBody>
      </p:sp>
    </p:spTree>
    <p:extLst>
      <p:ext uri="{BB962C8B-B14F-4D97-AF65-F5344CB8AC3E}">
        <p14:creationId xmlns:p14="http://schemas.microsoft.com/office/powerpoint/2010/main" val="41874036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توزیع بیماری</a:t>
            </a:r>
            <a:endParaRPr lang="en-US" dirty="0"/>
          </a:p>
        </p:txBody>
      </p:sp>
      <p:sp>
        <p:nvSpPr>
          <p:cNvPr id="3" name="Content Placeholder 2"/>
          <p:cNvSpPr>
            <a:spLocks noGrp="1"/>
          </p:cNvSpPr>
          <p:nvPr>
            <p:ph idx="1"/>
          </p:nvPr>
        </p:nvSpPr>
        <p:spPr>
          <a:xfrm>
            <a:off x="680324" y="2336873"/>
            <a:ext cx="10408590" cy="3599316"/>
          </a:xfrm>
        </p:spPr>
        <p:txBody>
          <a:bodyPr/>
          <a:lstStyle/>
          <a:p>
            <a:r>
              <a:rPr lang="fa-IR" dirty="0" smtClean="0"/>
              <a:t>شخص:</a:t>
            </a:r>
          </a:p>
          <a:p>
            <a:r>
              <a:rPr lang="fa-IR" dirty="0" smtClean="0"/>
              <a:t>شروع بیماری ایدز در همجنس بازان و افراد با شرکای جنسی متعدد و معتادان تزریقی فرضیه انتقال از طریق مایعات بدن و خون</a:t>
            </a:r>
          </a:p>
          <a:p>
            <a:r>
              <a:rPr lang="fa-IR" dirty="0" smtClean="0"/>
              <a:t> </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26</a:t>
            </a:fld>
            <a:endParaRPr lang="en-US" dirty="0"/>
          </a:p>
        </p:txBody>
      </p:sp>
    </p:spTree>
    <p:extLst>
      <p:ext uri="{BB962C8B-B14F-4D97-AF65-F5344CB8AC3E}">
        <p14:creationId xmlns:p14="http://schemas.microsoft.com/office/powerpoint/2010/main" val="1082054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کاربرد مطالعات شیوع</a:t>
            </a:r>
            <a:endParaRPr lang="en-US" dirty="0"/>
          </a:p>
        </p:txBody>
      </p:sp>
      <p:sp>
        <p:nvSpPr>
          <p:cNvPr id="3" name="Content Placeholder 2"/>
          <p:cNvSpPr>
            <a:spLocks noGrp="1"/>
          </p:cNvSpPr>
          <p:nvPr>
            <p:ph idx="1"/>
          </p:nvPr>
        </p:nvSpPr>
        <p:spPr>
          <a:xfrm>
            <a:off x="680324" y="2336873"/>
            <a:ext cx="10582762" cy="4034898"/>
          </a:xfrm>
        </p:spPr>
        <p:txBody>
          <a:bodyPr/>
          <a:lstStyle/>
          <a:p>
            <a:r>
              <a:rPr lang="fa-IR" dirty="0" smtClean="0"/>
              <a:t>1- راهنمایی برای برنامه‌ریزی خدمات بهداشتی</a:t>
            </a:r>
          </a:p>
          <a:p>
            <a:r>
              <a:rPr lang="fa-IR" dirty="0" smtClean="0"/>
              <a:t>2- انتظارات بالینی را مشخص می‌‌کند ( درکودکان لنفادنوپاتی گردنی احتمال کمتری برای سرطان دارد تا در بالغین بنابراین تصمیم‌گیری برای بیوپسی متفاوت است)</a:t>
            </a:r>
          </a:p>
          <a:p>
            <a:r>
              <a:rPr lang="fa-IR" dirty="0" smtClean="0"/>
              <a:t>3- به تفسیر نتایج آزمون‌های تشخیصی کمک می‌کند (رابطه آن با ارزش اخباری و سوءطبقه بندی و..)</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27</a:t>
            </a:fld>
            <a:endParaRPr lang="en-US" dirty="0"/>
          </a:p>
        </p:txBody>
      </p:sp>
    </p:spTree>
    <p:extLst>
      <p:ext uri="{BB962C8B-B14F-4D97-AF65-F5344CB8AC3E}">
        <p14:creationId xmlns:p14="http://schemas.microsoft.com/office/powerpoint/2010/main" val="17396789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مطالعات شیوع برای چه چیزهایی خوب نیستند؟</a:t>
            </a:r>
            <a:endParaRPr lang="en-US" dirty="0"/>
          </a:p>
        </p:txBody>
      </p:sp>
      <p:sp>
        <p:nvSpPr>
          <p:cNvPr id="3" name="Content Placeholder 2"/>
          <p:cNvSpPr>
            <a:spLocks noGrp="1"/>
          </p:cNvSpPr>
          <p:nvPr>
            <p:ph idx="1"/>
          </p:nvPr>
        </p:nvSpPr>
        <p:spPr>
          <a:xfrm>
            <a:off x="680324" y="2336873"/>
            <a:ext cx="10539219" cy="3904270"/>
          </a:xfrm>
        </p:spPr>
        <p:txBody>
          <a:bodyPr/>
          <a:lstStyle/>
          <a:p>
            <a:r>
              <a:rPr lang="fa-IR" dirty="0" smtClean="0"/>
              <a:t>1- </a:t>
            </a:r>
            <a:r>
              <a:rPr lang="fa-IR" dirty="0" smtClean="0">
                <a:solidFill>
                  <a:srgbClr val="FF0000"/>
                </a:solidFill>
              </a:rPr>
              <a:t>استنتاج علیتی</a:t>
            </a:r>
            <a:r>
              <a:rPr lang="fa-IR" dirty="0" smtClean="0"/>
              <a:t>: برمبنای بروز است نه شیوع</a:t>
            </a:r>
          </a:p>
          <a:p>
            <a:r>
              <a:rPr lang="fa-IR" dirty="0" smtClean="0"/>
              <a:t>2- تورش علیت معکوس</a:t>
            </a:r>
          </a:p>
          <a:p>
            <a:r>
              <a:rPr lang="fa-IR" dirty="0" smtClean="0"/>
              <a:t>3- شیوع بالای یک بیماری نتیجه </a:t>
            </a:r>
            <a:r>
              <a:rPr lang="fa-IR" dirty="0" smtClean="0">
                <a:solidFill>
                  <a:srgbClr val="FF0000"/>
                </a:solidFill>
              </a:rPr>
              <a:t>افزایش بروز </a:t>
            </a:r>
            <a:r>
              <a:rPr lang="fa-IR" dirty="0" smtClean="0"/>
              <a:t>یا بدلیل افزایش </a:t>
            </a:r>
            <a:r>
              <a:rPr lang="fa-IR" dirty="0" smtClean="0">
                <a:solidFill>
                  <a:srgbClr val="FF0000"/>
                </a:solidFill>
              </a:rPr>
              <a:t>دوره بیماری </a:t>
            </a:r>
            <a:r>
              <a:rPr lang="fa-IR" dirty="0" smtClean="0"/>
              <a:t>می‌تواند باشد. </a:t>
            </a:r>
          </a:p>
          <a:p>
            <a:r>
              <a:rPr lang="fa-IR" dirty="0" smtClean="0"/>
              <a:t>مثال: تفاوت شیوع دیابت در زن و مرد بدلیل مراقبت بهتر در زنان</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28</a:t>
            </a:fld>
            <a:endParaRPr lang="en-US" dirty="0"/>
          </a:p>
        </p:txBody>
      </p:sp>
    </p:spTree>
    <p:extLst>
      <p:ext uri="{BB962C8B-B14F-4D97-AF65-F5344CB8AC3E}">
        <p14:creationId xmlns:p14="http://schemas.microsoft.com/office/powerpoint/2010/main" val="1115490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اندازه‌گیری بیماری یا شمارش بیماری</a:t>
            </a:r>
            <a:endParaRPr lang="en-US" dirty="0"/>
          </a:p>
        </p:txBody>
      </p:sp>
      <p:sp>
        <p:nvSpPr>
          <p:cNvPr id="3" name="Content Placeholder 2"/>
          <p:cNvSpPr>
            <a:spLocks noGrp="1"/>
          </p:cNvSpPr>
          <p:nvPr>
            <p:ph idx="1"/>
          </p:nvPr>
        </p:nvSpPr>
        <p:spPr>
          <a:xfrm>
            <a:off x="333829" y="2235200"/>
            <a:ext cx="11495313" cy="4441371"/>
          </a:xfrm>
        </p:spPr>
        <p:txBody>
          <a:bodyPr>
            <a:normAutofit lnSpcReduction="10000"/>
          </a:bodyPr>
          <a:lstStyle/>
          <a:p>
            <a:r>
              <a:rPr lang="fa-IR" dirty="0" smtClean="0">
                <a:solidFill>
                  <a:srgbClr val="FF0000"/>
                </a:solidFill>
              </a:rPr>
              <a:t>مورد اول</a:t>
            </a:r>
            <a:r>
              <a:rPr lang="fa-IR" dirty="0" smtClean="0"/>
              <a:t>: بیماری با علایم تکرر ادراری و در معاینه مقعدی بزرگ شدن متقارن غده پروستات و عدم وجود ندول- </a:t>
            </a:r>
          </a:p>
          <a:p>
            <a:r>
              <a:rPr lang="fa-IR" dirty="0" smtClean="0"/>
              <a:t>اندازه‌گیری سرعت جریان ادرار نشان‌دهنده کاهش سرعت و افزایش سطح سرمی آنتی‌ژن اختصاصی پروستات </a:t>
            </a:r>
            <a:r>
              <a:rPr lang="en-US" sz="3200" dirty="0" smtClean="0"/>
              <a:t>(PSA)</a:t>
            </a:r>
            <a:r>
              <a:rPr lang="fa-IR" dirty="0" smtClean="0"/>
              <a:t> </a:t>
            </a:r>
          </a:p>
          <a:p>
            <a:r>
              <a:rPr lang="fa-IR" dirty="0" smtClean="0">
                <a:solidFill>
                  <a:srgbClr val="FF0000"/>
                </a:solidFill>
              </a:rPr>
              <a:t>تشخیص</a:t>
            </a:r>
            <a:r>
              <a:rPr lang="fa-IR" dirty="0" smtClean="0"/>
              <a:t>: هایپرپلازی خوش‌خیم پروستات </a:t>
            </a:r>
            <a:r>
              <a:rPr lang="en-US" sz="3200" dirty="0" smtClean="0"/>
              <a:t>(BPH)</a:t>
            </a:r>
            <a:r>
              <a:rPr lang="fa-IR" dirty="0" smtClean="0"/>
              <a:t> </a:t>
            </a:r>
          </a:p>
          <a:p>
            <a:r>
              <a:rPr lang="fa-IR" dirty="0" smtClean="0">
                <a:solidFill>
                  <a:srgbClr val="FF0000"/>
                </a:solidFill>
              </a:rPr>
              <a:t>درمان</a:t>
            </a:r>
            <a:r>
              <a:rPr lang="fa-IR" dirty="0" smtClean="0"/>
              <a:t>: 1- درمان دارویی= عوارض کمتر ولی امکان عود</a:t>
            </a:r>
          </a:p>
          <a:p>
            <a:r>
              <a:rPr lang="fa-IR" dirty="0" smtClean="0"/>
              <a:t>         2- درمان جراحی= درمان سریعتر ولی عوارض بیشتر و بی‌اختیاری ادرار بعد عمل</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3</a:t>
            </a:fld>
            <a:endParaRPr lang="en-US" dirty="0"/>
          </a:p>
        </p:txBody>
      </p:sp>
    </p:spTree>
    <p:extLst>
      <p:ext uri="{BB962C8B-B14F-4D97-AF65-F5344CB8AC3E}">
        <p14:creationId xmlns:p14="http://schemas.microsoft.com/office/powerpoint/2010/main" val="32993674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انتخاب درست درمان براساس نتایج مطالعات بالینی</a:t>
            </a:r>
            <a:endParaRPr lang="en-US" dirty="0"/>
          </a:p>
        </p:txBody>
      </p:sp>
      <p:sp>
        <p:nvSpPr>
          <p:cNvPr id="3" name="Content Placeholder 2"/>
          <p:cNvSpPr>
            <a:spLocks noGrp="1"/>
          </p:cNvSpPr>
          <p:nvPr>
            <p:ph idx="1"/>
          </p:nvPr>
        </p:nvSpPr>
        <p:spPr>
          <a:xfrm>
            <a:off x="522513" y="2336873"/>
            <a:ext cx="10943773" cy="4339698"/>
          </a:xfrm>
        </p:spPr>
        <p:txBody>
          <a:bodyPr>
            <a:normAutofit fontScale="92500" lnSpcReduction="20000"/>
          </a:bodyPr>
          <a:lstStyle/>
          <a:p>
            <a:r>
              <a:rPr lang="fa-IR" dirty="0" smtClean="0">
                <a:solidFill>
                  <a:srgbClr val="FF0000"/>
                </a:solidFill>
              </a:rPr>
              <a:t>انتخاب درمان </a:t>
            </a:r>
            <a:r>
              <a:rPr lang="fa-IR" dirty="0" smtClean="0"/>
              <a:t>براساس نتایج مطالعات برای پیامدهایی مثل </a:t>
            </a:r>
            <a:r>
              <a:rPr lang="fa-IR" dirty="0" smtClean="0">
                <a:solidFill>
                  <a:srgbClr val="FF0000"/>
                </a:solidFill>
              </a:rPr>
              <a:t>احتمال</a:t>
            </a:r>
            <a:r>
              <a:rPr lang="fa-IR" dirty="0" smtClean="0"/>
              <a:t> بهبودی، بدتر شدن، عوارض جانبی، و مرگ</a:t>
            </a:r>
          </a:p>
          <a:p>
            <a:r>
              <a:rPr lang="fa-IR" dirty="0" smtClean="0"/>
              <a:t>انتخاب </a:t>
            </a:r>
            <a:r>
              <a:rPr lang="fa-IR" dirty="0" smtClean="0">
                <a:solidFill>
                  <a:srgbClr val="FF0000"/>
                </a:solidFill>
              </a:rPr>
              <a:t>کلمات</a:t>
            </a:r>
            <a:r>
              <a:rPr lang="fa-IR" dirty="0" smtClean="0"/>
              <a:t> بجای </a:t>
            </a:r>
            <a:r>
              <a:rPr lang="fa-IR" dirty="0" smtClean="0">
                <a:solidFill>
                  <a:srgbClr val="FF0000"/>
                </a:solidFill>
              </a:rPr>
              <a:t>اعداد</a:t>
            </a:r>
            <a:r>
              <a:rPr lang="fa-IR" dirty="0" smtClean="0"/>
              <a:t> برای صحبت درباره </a:t>
            </a:r>
            <a:r>
              <a:rPr lang="fa-IR" dirty="0" smtClean="0">
                <a:solidFill>
                  <a:srgbClr val="FF0000"/>
                </a:solidFill>
              </a:rPr>
              <a:t>احتمالات</a:t>
            </a:r>
          </a:p>
          <a:p>
            <a:r>
              <a:rPr lang="fa-IR" dirty="0" smtClean="0">
                <a:solidFill>
                  <a:srgbClr val="0070C0"/>
                </a:solidFill>
              </a:rPr>
              <a:t>مثال: </a:t>
            </a:r>
            <a:r>
              <a:rPr lang="fa-IR" dirty="0" smtClean="0">
                <a:solidFill>
                  <a:srgbClr val="FF0000"/>
                </a:solidFill>
              </a:rPr>
              <a:t>معمولاَ، گاهی اوقات، به‌ندرت </a:t>
            </a:r>
          </a:p>
          <a:p>
            <a:r>
              <a:rPr lang="fa-IR" dirty="0" smtClean="0"/>
              <a:t>در استفاده از این کلمات توافق چندانی وجود ندارد</a:t>
            </a:r>
          </a:p>
          <a:p>
            <a:r>
              <a:rPr lang="fa-IR" dirty="0" smtClean="0"/>
              <a:t>برای کلمه معمولاَ دامنه احتمالات 60- 90 درصد است</a:t>
            </a:r>
          </a:p>
          <a:p>
            <a:r>
              <a:rPr lang="fa-IR" dirty="0" smtClean="0"/>
              <a:t>گاهی اوقات 5-45 درصد </a:t>
            </a:r>
          </a:p>
          <a:p>
            <a:r>
              <a:rPr lang="fa-IR" dirty="0" smtClean="0"/>
              <a:t>به‌ندرت 1 تا 30 درصد</a:t>
            </a:r>
          </a:p>
          <a:p>
            <a:r>
              <a:rPr lang="fa-IR" dirty="0" smtClean="0"/>
              <a:t>در مورد کلمات دوسر طیف احتمال توافق بیشتراست مثل </a:t>
            </a:r>
            <a:r>
              <a:rPr lang="fa-IR" dirty="0" smtClean="0">
                <a:solidFill>
                  <a:srgbClr val="0070C0"/>
                </a:solidFill>
              </a:rPr>
              <a:t>همیشه</a:t>
            </a:r>
            <a:r>
              <a:rPr lang="fa-IR" dirty="0" smtClean="0"/>
              <a:t> و </a:t>
            </a:r>
            <a:r>
              <a:rPr lang="fa-IR" dirty="0" smtClean="0">
                <a:solidFill>
                  <a:srgbClr val="0070C0"/>
                </a:solidFill>
              </a:rPr>
              <a:t>هیچ وقت</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4</a:t>
            </a:fld>
            <a:endParaRPr lang="en-US" dirty="0"/>
          </a:p>
        </p:txBody>
      </p:sp>
    </p:spTree>
    <p:extLst>
      <p:ext uri="{BB962C8B-B14F-4D97-AF65-F5344CB8AC3E}">
        <p14:creationId xmlns:p14="http://schemas.microsoft.com/office/powerpoint/2010/main" val="3516493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درک معانی کلمات احتمالی</a:t>
            </a:r>
            <a:endParaRPr lang="en-US" dirty="0"/>
          </a:p>
        </p:txBody>
      </p:sp>
      <p:sp>
        <p:nvSpPr>
          <p:cNvPr id="3" name="Content Placeholder 2"/>
          <p:cNvSpPr>
            <a:spLocks noGrp="1"/>
          </p:cNvSpPr>
          <p:nvPr>
            <p:ph idx="1"/>
          </p:nvPr>
        </p:nvSpPr>
        <p:spPr>
          <a:xfrm>
            <a:off x="377371" y="2336873"/>
            <a:ext cx="10958285" cy="3599316"/>
          </a:xfrm>
        </p:spPr>
        <p:txBody>
          <a:bodyPr/>
          <a:lstStyle/>
          <a:p>
            <a:r>
              <a:rPr lang="fa-IR" dirty="0" smtClean="0"/>
              <a:t>مشکل درک کلمات در بیماران هم وجود دارد</a:t>
            </a:r>
          </a:p>
          <a:p>
            <a:r>
              <a:rPr lang="fa-IR" dirty="0" smtClean="0"/>
              <a:t>جایگزینی کلمات به جای </a:t>
            </a:r>
            <a:r>
              <a:rPr lang="fa-IR" dirty="0" smtClean="0">
                <a:solidFill>
                  <a:srgbClr val="FF0000"/>
                </a:solidFill>
              </a:rPr>
              <a:t>اعداد احتمالی </a:t>
            </a:r>
            <a:r>
              <a:rPr lang="fa-IR" dirty="0" smtClean="0"/>
              <a:t>انتقال اطلاعات را کاهش می‌دهد.</a:t>
            </a:r>
          </a:p>
          <a:p>
            <a:r>
              <a:rPr lang="fa-IR" dirty="0" smtClean="0"/>
              <a:t>این مشکل در کتاب‌ها هم گاهی دیده می شود نسبت به مقالات که دارای اعداد هستند</a:t>
            </a:r>
          </a:p>
          <a:p>
            <a:r>
              <a:rPr lang="fa-IR" dirty="0" smtClean="0"/>
              <a:t>بنابراین اختلاف در درمان بیماری گاهی ممکن است ناشی از این اختلاف در </a:t>
            </a:r>
            <a:r>
              <a:rPr lang="fa-IR" dirty="0" smtClean="0">
                <a:solidFill>
                  <a:srgbClr val="FF0000"/>
                </a:solidFill>
              </a:rPr>
              <a:t>درک معانی عددی </a:t>
            </a:r>
            <a:r>
              <a:rPr lang="fa-IR" dirty="0" smtClean="0"/>
              <a:t>کلمات باشد</a:t>
            </a:r>
          </a:p>
          <a:p>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5</a:t>
            </a:fld>
            <a:endParaRPr lang="en-US" dirty="0"/>
          </a:p>
        </p:txBody>
      </p:sp>
    </p:spTree>
    <p:extLst>
      <p:ext uri="{BB962C8B-B14F-4D97-AF65-F5344CB8AC3E}">
        <p14:creationId xmlns:p14="http://schemas.microsoft.com/office/powerpoint/2010/main" val="1399818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شیوع و بروز برای اندازه‌گیری فراوانی بالینی</a:t>
            </a:r>
            <a:endParaRPr lang="en-US" dirty="0"/>
          </a:p>
        </p:txBody>
      </p:sp>
      <p:sp>
        <p:nvSpPr>
          <p:cNvPr id="3" name="Content Placeholder 2"/>
          <p:cNvSpPr>
            <a:spLocks noGrp="1"/>
          </p:cNvSpPr>
          <p:nvPr>
            <p:ph idx="1"/>
          </p:nvPr>
        </p:nvSpPr>
        <p:spPr>
          <a:xfrm>
            <a:off x="493486" y="2336872"/>
            <a:ext cx="10798628" cy="4078441"/>
          </a:xfrm>
        </p:spPr>
        <p:txBody>
          <a:bodyPr>
            <a:normAutofit/>
          </a:bodyPr>
          <a:lstStyle/>
          <a:p>
            <a:r>
              <a:rPr lang="fa-IR" dirty="0" smtClean="0"/>
              <a:t>کسرهایی که صورت آن </a:t>
            </a:r>
            <a:r>
              <a:rPr lang="fa-IR" dirty="0" smtClean="0">
                <a:solidFill>
                  <a:srgbClr val="FF0000"/>
                </a:solidFill>
              </a:rPr>
              <a:t>تعداد موارد (جدید یا موجود) </a:t>
            </a:r>
            <a:r>
              <a:rPr lang="fa-IR" dirty="0" smtClean="0"/>
              <a:t>و مخرج شامل تعداد کسانی که آن بیماری می‌توانسته در آنها رخ دهد (جمعیت در معرض خطر).</a:t>
            </a:r>
          </a:p>
          <a:p>
            <a:r>
              <a:rPr lang="fa-IR" dirty="0" smtClean="0">
                <a:solidFill>
                  <a:srgbClr val="FF0000"/>
                </a:solidFill>
              </a:rPr>
              <a:t>شیوع</a:t>
            </a:r>
            <a:r>
              <a:rPr lang="fa-IR" dirty="0" smtClean="0"/>
              <a:t> کسری (سهمی) از جمعیت است که دارای بیماری مورد نظر در </a:t>
            </a:r>
            <a:r>
              <a:rPr lang="fa-IR" dirty="0" smtClean="0">
                <a:solidFill>
                  <a:srgbClr val="FF0000"/>
                </a:solidFill>
              </a:rPr>
              <a:t>نقطه‌ای</a:t>
            </a:r>
            <a:r>
              <a:rPr lang="fa-IR" dirty="0" smtClean="0"/>
              <a:t> از زمان (یا دوره= شیوع دوره‌ای) هستند. (موجودی بیماری در آن زمان)</a:t>
            </a:r>
          </a:p>
          <a:p>
            <a:r>
              <a:rPr lang="fa-IR" dirty="0" smtClean="0">
                <a:solidFill>
                  <a:srgbClr val="FF0000"/>
                </a:solidFill>
              </a:rPr>
              <a:t>شیوع دوره‌ای </a:t>
            </a:r>
            <a:r>
              <a:rPr lang="fa-IR" dirty="0" smtClean="0"/>
              <a:t>معرف تعداد موارد بیماری است که در یک دوره زمانی معین در یک جمعیت وجود داشته است</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23728079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اندازه گیری فراوانی بالینی</a:t>
            </a:r>
            <a:endParaRPr lang="en-US" dirty="0"/>
          </a:p>
        </p:txBody>
      </p:sp>
      <p:sp>
        <p:nvSpPr>
          <p:cNvPr id="3" name="Content Placeholder 2"/>
          <p:cNvSpPr>
            <a:spLocks noGrp="1"/>
          </p:cNvSpPr>
          <p:nvPr>
            <p:ph idx="1"/>
          </p:nvPr>
        </p:nvSpPr>
        <p:spPr>
          <a:xfrm>
            <a:off x="680324" y="2336872"/>
            <a:ext cx="10800476" cy="4252613"/>
          </a:xfrm>
        </p:spPr>
        <p:txBody>
          <a:bodyPr>
            <a:normAutofit fontScale="85000" lnSpcReduction="20000"/>
          </a:bodyPr>
          <a:lstStyle/>
          <a:p>
            <a:r>
              <a:rPr lang="fa-IR" sz="3900" b="1" dirty="0" smtClean="0">
                <a:solidFill>
                  <a:srgbClr val="FF0000"/>
                </a:solidFill>
              </a:rPr>
              <a:t>بروز</a:t>
            </a:r>
            <a:r>
              <a:rPr lang="fa-IR" dirty="0" smtClean="0"/>
              <a:t>: سهمی از افراد که در ابتدای دوره بیماری را نداشته و در طول زمان دچار آن پیامد شده‌اند. </a:t>
            </a:r>
          </a:p>
          <a:p>
            <a:r>
              <a:rPr lang="fa-IR" dirty="0" smtClean="0"/>
              <a:t>موارد جدید بیماری در صورت کسر</a:t>
            </a:r>
          </a:p>
          <a:p>
            <a:r>
              <a:rPr lang="fa-IR" dirty="0" smtClean="0"/>
              <a:t>جمعیت در معرض خطر در مخرج کسر</a:t>
            </a:r>
          </a:p>
          <a:p>
            <a:r>
              <a:rPr lang="fa-IR" b="1" dirty="0" smtClean="0">
                <a:solidFill>
                  <a:srgbClr val="FF0000"/>
                </a:solidFill>
              </a:rPr>
              <a:t>انواع بروز </a:t>
            </a:r>
            <a:r>
              <a:rPr lang="fa-IR" dirty="0" smtClean="0"/>
              <a:t>با توجه به جمعیت مخرج کسر مشخص می‌شود</a:t>
            </a:r>
          </a:p>
          <a:p>
            <a:r>
              <a:rPr lang="fa-IR" dirty="0" smtClean="0"/>
              <a:t>جمعیت در معرض خطر در ابتدای دوره= </a:t>
            </a:r>
            <a:r>
              <a:rPr lang="fa-IR" dirty="0" smtClean="0">
                <a:solidFill>
                  <a:srgbClr val="0070C0"/>
                </a:solidFill>
              </a:rPr>
              <a:t>بروز تجمعی</a:t>
            </a:r>
          </a:p>
          <a:p>
            <a:r>
              <a:rPr lang="fa-IR" dirty="0" smtClean="0"/>
              <a:t>جمعیت در معرض خطر با توجه به زمان مواجهه براساس شخص سال= </a:t>
            </a:r>
            <a:r>
              <a:rPr lang="fa-IR" dirty="0" smtClean="0">
                <a:solidFill>
                  <a:srgbClr val="0070C0"/>
                </a:solidFill>
              </a:rPr>
              <a:t>بروز چگالی یا تراکمی </a:t>
            </a:r>
            <a:r>
              <a:rPr lang="fa-IR" dirty="0" smtClean="0">
                <a:solidFill>
                  <a:srgbClr val="FF0000"/>
                </a:solidFill>
              </a:rPr>
              <a:t>(جمعیت در حال تغییر است (پویا) و افراد دوره‌های متفاوتی مستعد یا تحت نظر هستند)- </a:t>
            </a:r>
          </a:p>
          <a:p>
            <a:r>
              <a:rPr lang="fa-IR" dirty="0" smtClean="0"/>
              <a:t>متوسط جمعیت در معرض خطر در طول دوره = </a:t>
            </a:r>
            <a:r>
              <a:rPr lang="fa-IR" dirty="0" smtClean="0">
                <a:solidFill>
                  <a:srgbClr val="0070C0"/>
                </a:solidFill>
              </a:rPr>
              <a:t>متوسط میزان بروز</a:t>
            </a:r>
            <a:endParaRPr lang="en-US" dirty="0">
              <a:solidFill>
                <a:srgbClr val="0070C0"/>
              </a:solidFill>
            </a:endParaRPr>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1975580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52457" y="2336872"/>
            <a:ext cx="5660572" cy="4165527"/>
          </a:xfrm>
        </p:spPr>
        <p:txBody>
          <a:bodyPr>
            <a:normAutofit lnSpcReduction="10000"/>
          </a:bodyPr>
          <a:lstStyle/>
          <a:p>
            <a:r>
              <a:rPr lang="fa-IR" dirty="0" smtClean="0"/>
              <a:t>هر خط نشاندهنده طول دوره بیماری تا مرگ است</a:t>
            </a:r>
          </a:p>
          <a:p>
            <a:r>
              <a:rPr lang="fa-IR" dirty="0" smtClean="0"/>
              <a:t>هر دایره نشانده شروع بیماری</a:t>
            </a:r>
          </a:p>
          <a:p>
            <a:r>
              <a:rPr lang="fa-IR" dirty="0" smtClean="0">
                <a:solidFill>
                  <a:srgbClr val="FF0000"/>
                </a:solidFill>
              </a:rPr>
              <a:t>4 نفر </a:t>
            </a:r>
            <a:r>
              <a:rPr lang="fa-IR" dirty="0" smtClean="0"/>
              <a:t>قبل از سال 2010 بیمار شدند</a:t>
            </a:r>
          </a:p>
          <a:p>
            <a:r>
              <a:rPr lang="fa-IR" dirty="0" smtClean="0">
                <a:solidFill>
                  <a:srgbClr val="FF0000"/>
                </a:solidFill>
              </a:rPr>
              <a:t>16 نفر </a:t>
            </a:r>
            <a:r>
              <a:rPr lang="fa-IR" dirty="0" smtClean="0"/>
              <a:t>در طول این سه سال مبتلا شدند</a:t>
            </a:r>
          </a:p>
          <a:p>
            <a:r>
              <a:rPr lang="fa-IR" dirty="0" smtClean="0"/>
              <a:t>سایر افراد سالم که در شکل نشان داده نشدند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8</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171" y="557428"/>
            <a:ext cx="5878286" cy="6121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32793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ارتباط شیوع و بروز با زمان </a:t>
            </a:r>
            <a:endParaRPr lang="en-US" dirty="0"/>
          </a:p>
        </p:txBody>
      </p:sp>
      <p:sp>
        <p:nvSpPr>
          <p:cNvPr id="3" name="Content Placeholder 2"/>
          <p:cNvSpPr>
            <a:spLocks noGrp="1"/>
          </p:cNvSpPr>
          <p:nvPr>
            <p:ph idx="1"/>
          </p:nvPr>
        </p:nvSpPr>
        <p:spPr>
          <a:xfrm>
            <a:off x="680324" y="2336872"/>
            <a:ext cx="10698876" cy="4383241"/>
          </a:xfrm>
        </p:spPr>
        <p:txBody>
          <a:bodyPr>
            <a:normAutofit fontScale="92500"/>
          </a:bodyPr>
          <a:lstStyle/>
          <a:p>
            <a:r>
              <a:rPr lang="fa-IR" dirty="0" smtClean="0">
                <a:solidFill>
                  <a:srgbClr val="FF0000"/>
                </a:solidFill>
              </a:rPr>
              <a:t>شیوع</a:t>
            </a:r>
            <a:r>
              <a:rPr lang="fa-IR" dirty="0" smtClean="0"/>
              <a:t> وضعیت هر بیمار را در یک </a:t>
            </a:r>
            <a:r>
              <a:rPr lang="fa-IR" dirty="0" smtClean="0">
                <a:solidFill>
                  <a:srgbClr val="FF0000"/>
                </a:solidFill>
              </a:rPr>
              <a:t>نقطه زمانی </a:t>
            </a:r>
            <a:r>
              <a:rPr lang="fa-IR" dirty="0" smtClean="0"/>
              <a:t>نشان می‌دهد </a:t>
            </a:r>
          </a:p>
          <a:p>
            <a:r>
              <a:rPr lang="fa-IR" dirty="0" smtClean="0"/>
              <a:t>هر چند ممکن است برای به‌دست آوردن وضعیت افراد چند ماه وقت صرف شود.</a:t>
            </a:r>
          </a:p>
          <a:p>
            <a:r>
              <a:rPr lang="fa-IR" dirty="0" smtClean="0"/>
              <a:t>در </a:t>
            </a:r>
            <a:r>
              <a:rPr lang="fa-IR" dirty="0" smtClean="0">
                <a:solidFill>
                  <a:srgbClr val="FF0000"/>
                </a:solidFill>
              </a:rPr>
              <a:t>بروز</a:t>
            </a:r>
            <a:r>
              <a:rPr lang="fa-IR" dirty="0" smtClean="0"/>
              <a:t> زمان </a:t>
            </a:r>
            <a:r>
              <a:rPr lang="fa-IR" dirty="0" smtClean="0">
                <a:solidFill>
                  <a:srgbClr val="FF0000"/>
                </a:solidFill>
              </a:rPr>
              <a:t>دوره‌ای</a:t>
            </a:r>
            <a:r>
              <a:rPr lang="fa-IR" dirty="0" smtClean="0"/>
              <a:t> است که افراد مستعد تا </a:t>
            </a:r>
            <a:r>
              <a:rPr lang="fa-IR" dirty="0" smtClean="0">
                <a:solidFill>
                  <a:srgbClr val="FF0000"/>
                </a:solidFill>
              </a:rPr>
              <a:t>رخداد بیماری </a:t>
            </a:r>
            <a:r>
              <a:rPr lang="fa-IR" dirty="0" smtClean="0"/>
              <a:t>تحت نظر بوده‌اند.</a:t>
            </a:r>
          </a:p>
          <a:p>
            <a:r>
              <a:rPr lang="fa-IR" dirty="0" smtClean="0">
                <a:solidFill>
                  <a:srgbClr val="FF0000"/>
                </a:solidFill>
              </a:rPr>
              <a:t>رابطه شیوع و بیماری</a:t>
            </a:r>
            <a:r>
              <a:rPr lang="fa-IR" dirty="0" smtClean="0"/>
              <a:t>: هر چیزی که </a:t>
            </a:r>
            <a:r>
              <a:rPr lang="fa-IR" dirty="0" smtClean="0">
                <a:solidFill>
                  <a:srgbClr val="FF0000"/>
                </a:solidFill>
              </a:rPr>
              <a:t>دوره بیماری </a:t>
            </a:r>
            <a:r>
              <a:rPr lang="fa-IR" dirty="0" smtClean="0"/>
              <a:t>را طولانی کند شانس شناسایی بیماری را درجمعیت افزایش می‌دهد. </a:t>
            </a:r>
            <a:r>
              <a:rPr lang="en-US" dirty="0" smtClean="0">
                <a:solidFill>
                  <a:srgbClr val="FF0000"/>
                </a:solidFill>
              </a:rPr>
              <a:t>(P=I*D) </a:t>
            </a:r>
            <a:r>
              <a:rPr lang="fa-IR" dirty="0" smtClean="0">
                <a:solidFill>
                  <a:srgbClr val="FF0000"/>
                </a:solidFill>
              </a:rPr>
              <a:t> به شرط ثابت بودن شرایط</a:t>
            </a:r>
          </a:p>
          <a:p>
            <a:r>
              <a:rPr lang="fa-IR" dirty="0" smtClean="0"/>
              <a:t>مثال: در مورد بیماری قلبی معمولا 15 درصد موارد مرگ ناشی از بیماری قلبی در ساعت ابتدایی و درخارج از بیمارستان رخ می‌دهند. این موارد در مطالعه شیوع ممکن است از دست بروند.</a:t>
            </a:r>
            <a:endParaRPr lang="en-US" dirty="0"/>
          </a:p>
        </p:txBody>
      </p:sp>
      <p:sp>
        <p:nvSpPr>
          <p:cNvPr id="4" name="Footer Placeholder 3"/>
          <p:cNvSpPr>
            <a:spLocks noGrp="1"/>
          </p:cNvSpPr>
          <p:nvPr>
            <p:ph type="ftr" sz="quarter" idx="11"/>
          </p:nvPr>
        </p:nvSpPr>
        <p:spPr/>
        <p:txBody>
          <a:bodyPr/>
          <a:lstStyle/>
          <a:p>
            <a:r>
              <a:rPr lang="en-US" smtClean="0"/>
              <a:t>By: Dr A.Khosravi, Epidemiologist</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9</a:t>
            </a:fld>
            <a:endParaRPr lang="en-US" dirty="0"/>
          </a:p>
        </p:txBody>
      </p:sp>
    </p:spTree>
    <p:extLst>
      <p:ext uri="{BB962C8B-B14F-4D97-AF65-F5344CB8AC3E}">
        <p14:creationId xmlns:p14="http://schemas.microsoft.com/office/powerpoint/2010/main" val="4235907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2.xml><?xml version="1.0" encoding="utf-8"?>
<a:theme xmlns:a="http://schemas.openxmlformats.org/drawingml/2006/main" name="1_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TC104033917[[fn=Berlin]]</Template>
  <TotalTime>3876</TotalTime>
  <Words>2050</Words>
  <Application>Microsoft Office PowerPoint</Application>
  <PresentationFormat>Custom</PresentationFormat>
  <Paragraphs>203</Paragraphs>
  <Slides>28</Slides>
  <Notes>1</Notes>
  <HiddenSlides>0</HiddenSlides>
  <MMClips>0</MMClips>
  <ScaleCrop>false</ScaleCrop>
  <HeadingPairs>
    <vt:vector size="4" baseType="variant">
      <vt:variant>
        <vt:lpstr>Theme</vt:lpstr>
      </vt:variant>
      <vt:variant>
        <vt:i4>2</vt:i4>
      </vt:variant>
      <vt:variant>
        <vt:lpstr>Slide Titles</vt:lpstr>
      </vt:variant>
      <vt:variant>
        <vt:i4>28</vt:i4>
      </vt:variant>
    </vt:vector>
  </HeadingPairs>
  <TitlesOfParts>
    <vt:vector size="30" baseType="lpstr">
      <vt:lpstr>Berlin</vt:lpstr>
      <vt:lpstr>1_Berlin</vt:lpstr>
      <vt:lpstr>02- Frequency </vt:lpstr>
      <vt:lpstr>یادداشت</vt:lpstr>
      <vt:lpstr>اندازه‌گیری بیماری یا شمارش بیماری</vt:lpstr>
      <vt:lpstr>انتخاب درست درمان براساس نتایج مطالعات بالینی</vt:lpstr>
      <vt:lpstr>درک معانی کلمات احتمالی</vt:lpstr>
      <vt:lpstr>شیوع و بروز برای اندازه‌گیری فراوانی بالینی</vt:lpstr>
      <vt:lpstr>اندازه گیری فراوانی بالینی</vt:lpstr>
      <vt:lpstr>PowerPoint Presentation</vt:lpstr>
      <vt:lpstr>ارتباط شیوع و بروز با زمان </vt:lpstr>
      <vt:lpstr>مثال : کولیت اولسروز در سالهای 1984-1993</vt:lpstr>
      <vt:lpstr>سایر شاخص ها</vt:lpstr>
      <vt:lpstr>سایر شاخص ها</vt:lpstr>
      <vt:lpstr>سایر شاخص ها</vt:lpstr>
      <vt:lpstr>مطالعه شیوع یا مقطعی و پیمایش</vt:lpstr>
      <vt:lpstr>مطالعه بروز یا مطالعه همگروهی</vt:lpstr>
      <vt:lpstr>مطالعه بروز – هرپس زوستر = زونا</vt:lpstr>
      <vt:lpstr>اشکالات مهم رویکرد شخص- زمان</vt:lpstr>
      <vt:lpstr>عناصر اصلی مطالعات فراوانی</vt:lpstr>
      <vt:lpstr>شیوع چاقی – 2007-2008</vt:lpstr>
      <vt:lpstr>عناصر اصلی مطالعات فراوانی</vt:lpstr>
      <vt:lpstr>آیا نمونه معرف جامعه است؟</vt:lpstr>
      <vt:lpstr>بیش نمونه‌گیری</vt:lpstr>
      <vt:lpstr>نمونه‌گیری دردسترس یا آسان (Convenience) </vt:lpstr>
      <vt:lpstr>توزیع بیماری بر حسب شخص- زمان و مکان</vt:lpstr>
      <vt:lpstr>توزیع بیماری</vt:lpstr>
      <vt:lpstr>توزیع بیماری</vt:lpstr>
      <vt:lpstr>کاربرد مطالعات شیوع</vt:lpstr>
      <vt:lpstr>مطالعات شیوع برای چه چیزهایی خوب نیستند؟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Dr.khosravi</dc:creator>
  <cp:lastModifiedBy>khosravi</cp:lastModifiedBy>
  <cp:revision>434</cp:revision>
  <dcterms:created xsi:type="dcterms:W3CDTF">2013-07-15T20:24:27Z</dcterms:created>
  <dcterms:modified xsi:type="dcterms:W3CDTF">2025-11-07T10:37:56Z</dcterms:modified>
</cp:coreProperties>
</file>