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9" r:id="rId2"/>
  </p:sldMasterIdLst>
  <p:notesMasterIdLst>
    <p:notesMasterId r:id="rId29"/>
  </p:notesMasterIdLst>
  <p:handoutMasterIdLst>
    <p:handoutMasterId r:id="rId30"/>
  </p:handoutMasterIdLst>
  <p:sldIdLst>
    <p:sldId id="256" r:id="rId3"/>
    <p:sldId id="283" r:id="rId4"/>
    <p:sldId id="265" r:id="rId5"/>
    <p:sldId id="261" r:id="rId6"/>
    <p:sldId id="260" r:id="rId7"/>
    <p:sldId id="259" r:id="rId8"/>
    <p:sldId id="264" r:id="rId9"/>
    <p:sldId id="262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1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DE164D3-A116-40AB-AF02-D6C8DB5921BB}">
          <p14:sldIdLst>
            <p14:sldId id="256"/>
            <p14:sldId id="283"/>
            <p14:sldId id="265"/>
            <p14:sldId id="261"/>
            <p14:sldId id="260"/>
            <p14:sldId id="259"/>
            <p14:sldId id="264"/>
            <p14:sldId id="262"/>
            <p14:sldId id="263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2"/>
            <p14:sldId id="281"/>
          </p14:sldIdLst>
        </p14:section>
        <p14:section name="Untitled Section" id="{E5AAA3B0-668C-411E-9517-74A521DE9E18}">
          <p14:sldIdLst/>
        </p14:section>
      </p14:sectionLst>
    </p:ex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53" autoAdjust="0"/>
    <p:restoredTop sz="88099" autoAdjust="0"/>
  </p:normalViewPr>
  <p:slideViewPr>
    <p:cSldViewPr snapToGrid="0">
      <p:cViewPr>
        <p:scale>
          <a:sx n="66" d="100"/>
          <a:sy n="66" d="100"/>
        </p:scale>
        <p:origin x="-70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33245F-61B9-4AC7-A09E-32E668E60F72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C8169-B1DD-4D0F-8791-83932FB82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42910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509E311-1144-414D-92D0-994AE782B0AB}" type="datetimeFigureOut">
              <a:rPr lang="fa-IR" smtClean="0"/>
              <a:t>1447/05/17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2DCCE85-3129-4BF9-AFAD-90D1CC847D1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62644295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dirty="0" smtClean="0"/>
              <a:t>در صورت عدم انتخاب تصادفی</a:t>
            </a:r>
            <a:r>
              <a:rPr lang="fa-IR" baseline="0" dirty="0" smtClean="0"/>
              <a:t> افزاد در دو گروه، افزادی که ورزش می کنند بیشترانتی اکسیدان هم مصرف میکنند و بیماری قلبی در آنها کمتر است. در صورتیکه مطالعت متاآنالیز با افزایش ریک بیماری قلبی در این افراد همراه بوده است.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DCCE85-3129-4BF9-AFAD-90D1CC847D18}" type="slidenum">
              <a:rPr lang="fa-IR" smtClean="0"/>
              <a:t>20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74009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9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6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45" y="4394075"/>
            <a:ext cx="8144135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>
          <a:xfrm>
            <a:off x="854494" y="275653"/>
            <a:ext cx="9261963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 sz="1800" dirty="0" smtClean="0"/>
              <a:t>Clinical Epidemiology- The Essentia</a:t>
            </a:r>
            <a:r>
              <a:rPr lang="en-US" dirty="0" smtClean="0"/>
              <a:t>l                    By: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A.Khosravi</a:t>
            </a:r>
            <a:r>
              <a:rPr lang="en-US" dirty="0" smtClean="0"/>
              <a:t>, Epidemiologist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5" y="4711652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5" y="609633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42" y="5169619"/>
            <a:ext cx="9613863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79" y="471134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609597"/>
            <a:ext cx="9613859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5" y="4711651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79" y="4711651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3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634"/>
            <a:ext cx="9309957" cy="3784981"/>
          </a:xfrm>
        </p:spPr>
        <p:txBody>
          <a:bodyPr anchor="ctr">
            <a:normAutofit/>
          </a:bodyPr>
          <a:lstStyle>
            <a:lvl1pPr algn="r" rtl="1">
              <a:defRPr sz="3600">
                <a:cs typeface="B Nazanin" pitchFamily="2" charset="-7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5" y="4711651"/>
            <a:ext cx="9613859" cy="1090789"/>
          </a:xfrm>
        </p:spPr>
        <p:txBody>
          <a:bodyPr anchor="ctr">
            <a:normAutofit/>
          </a:bodyPr>
          <a:lstStyle>
            <a:lvl1pPr marL="0" indent="0" algn="r" rtl="1">
              <a:buNone/>
              <a:defRPr sz="2800">
                <a:cs typeface="B Titr" pitchFamily="2" charset="-78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79" y="4709961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42" y="4711651"/>
            <a:ext cx="9613863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43" y="5300185"/>
            <a:ext cx="9613863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79" y="4709961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3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5" y="2336873"/>
            <a:ext cx="307003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45" y="3022709"/>
            <a:ext cx="3049703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1" y="3022709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80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80" y="3022709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42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42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42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1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41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702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701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430"/>
            <a:ext cx="5106988" cy="136819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26" y="5372438"/>
            <a:ext cx="1602997" cy="1368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3" y="609597"/>
            <a:ext cx="1073803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633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5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4" y="5936224"/>
            <a:ext cx="6126805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74" y="5398669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9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6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45" y="4394075"/>
            <a:ext cx="8144135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>
          <a:xfrm>
            <a:off x="854494" y="275653"/>
            <a:ext cx="9261963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 sz="1800" dirty="0" smtClean="0">
                <a:solidFill>
                  <a:prstClr val="white"/>
                </a:solidFill>
              </a:rPr>
              <a:t>Clinical Epidemiology- The Essentia</a:t>
            </a:r>
            <a:r>
              <a:rPr lang="en-US" dirty="0" smtClean="0">
                <a:solidFill>
                  <a:prstClr val="white"/>
                </a:solidFill>
              </a:rPr>
              <a:t>l                    By: </a:t>
            </a:r>
            <a:r>
              <a:rPr lang="en-US" dirty="0" err="1" smtClean="0">
                <a:solidFill>
                  <a:prstClr val="white"/>
                </a:solidFill>
              </a:rPr>
              <a:t>Dr</a:t>
            </a:r>
            <a:r>
              <a:rPr lang="en-US" dirty="0" smtClean="0">
                <a:solidFill>
                  <a:prstClr val="white"/>
                </a:solidFill>
              </a:rPr>
              <a:t> </a:t>
            </a:r>
            <a:r>
              <a:rPr lang="en-US" dirty="0" err="1" smtClean="0">
                <a:solidFill>
                  <a:prstClr val="white"/>
                </a:solidFill>
              </a:rPr>
              <a:t>A.Khosravi</a:t>
            </a:r>
            <a:r>
              <a:rPr lang="en-US" dirty="0" smtClean="0">
                <a:solidFill>
                  <a:prstClr val="white"/>
                </a:solidFill>
              </a:rPr>
              <a:t>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3360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534856" y="240268"/>
            <a:ext cx="4020458" cy="365125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>
                <a:solidFill>
                  <a:prstClr val="black"/>
                </a:solidFill>
              </a:rPr>
              <a:t>By: </a:t>
            </a:r>
            <a:r>
              <a:rPr lang="en-US" dirty="0" err="1" smtClean="0">
                <a:solidFill>
                  <a:prstClr val="black"/>
                </a:solidFill>
              </a:rPr>
              <a:t>Dr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A.Khosravi</a:t>
            </a:r>
            <a:r>
              <a:rPr lang="en-US" dirty="0" smtClean="0">
                <a:solidFill>
                  <a:prstClr val="black"/>
                </a:solidFill>
              </a:rPr>
              <a:t>, Epidemiologist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62857" y="240268"/>
            <a:ext cx="397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Clinical Epidemiology- The Essential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7987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534856" y="240268"/>
            <a:ext cx="4020458" cy="365125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By: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A.Khosravi</a:t>
            </a:r>
            <a:r>
              <a:rPr lang="en-US" dirty="0" smtClean="0"/>
              <a:t>, Epidemiologist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362857" y="240268"/>
            <a:ext cx="397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Clinical Epidemiology- The Essential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8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3" y="4232207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79" y="2869931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4565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43" y="2336873"/>
            <a:ext cx="4698359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5" y="2336873"/>
            <a:ext cx="4700059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5650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43" y="753265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60" y="2336909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5" y="3030044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5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5" y="3030044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4560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6115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202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7" y="2336880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45" y="2336878"/>
            <a:ext cx="3790079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7096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48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57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9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2189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5" y="4711652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5" y="609633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42" y="5169619"/>
            <a:ext cx="9613863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79" y="471134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500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609597"/>
            <a:ext cx="9613859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5" y="4711651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79" y="4711651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0043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3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634"/>
            <a:ext cx="9309957" cy="3784981"/>
          </a:xfrm>
        </p:spPr>
        <p:txBody>
          <a:bodyPr anchor="ctr">
            <a:normAutofit/>
          </a:bodyPr>
          <a:lstStyle>
            <a:lvl1pPr algn="r" rtl="1">
              <a:defRPr sz="3600">
                <a:cs typeface="B Nazanin" pitchFamily="2" charset="-7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5" y="4711651"/>
            <a:ext cx="9613859" cy="1090789"/>
          </a:xfrm>
        </p:spPr>
        <p:txBody>
          <a:bodyPr anchor="ctr">
            <a:normAutofit/>
          </a:bodyPr>
          <a:lstStyle>
            <a:lvl1pPr marL="0" indent="0" algn="r" rtl="1">
              <a:buNone/>
              <a:defRPr sz="2800">
                <a:cs typeface="B Titr" pitchFamily="2" charset="-78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79" y="4709961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448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8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3" y="4232207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79" y="2869931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42" y="4711651"/>
            <a:ext cx="9613863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43" y="5300185"/>
            <a:ext cx="9613863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79" y="4709961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0743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3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5" y="2336873"/>
            <a:ext cx="307003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45" y="3022709"/>
            <a:ext cx="3049703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1" y="3022709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80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80" y="3022709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5863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42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42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42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1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41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702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701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679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49647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430"/>
            <a:ext cx="5106988" cy="136819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26" y="5372438"/>
            <a:ext cx="1602997" cy="1368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3" y="609597"/>
            <a:ext cx="1073803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633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5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4" y="5936224"/>
            <a:ext cx="6126805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74" y="5398669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311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43" y="2336873"/>
            <a:ext cx="4698359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5" y="2336873"/>
            <a:ext cx="4700059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43" y="753265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60" y="2336909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5" y="3030044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5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5" y="3030044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7" y="2336880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45" y="2336878"/>
            <a:ext cx="3790079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48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57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9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10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32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4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4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79" y="753263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275" y="6059942"/>
            <a:ext cx="931545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iming>
    <p:tnLst>
      <p:par>
        <p:cTn id="1" dur="indefinite" restart="never" nodeType="tmRoot"/>
      </p:par>
    </p:tnLst>
  </p:timing>
  <p:hf hd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B Titr" pitchFamily="2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10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32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4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4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79" y="753263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275" y="6059942"/>
            <a:ext cx="931545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83868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iming>
    <p:tnLst>
      <p:par>
        <p:cTn id="1" dur="indefinite" restart="never" nodeType="tmRoot"/>
      </p:par>
    </p:tnLst>
  </p:timing>
  <p:hf hd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B Titr" pitchFamily="2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8919" y="2647145"/>
            <a:ext cx="7271451" cy="1416856"/>
          </a:xfrm>
        </p:spPr>
        <p:txBody>
          <a:bodyPr/>
          <a:lstStyle/>
          <a:p>
            <a:pPr algn="l" rtl="0"/>
            <a:r>
              <a:rPr lang="en-US" sz="4000" dirty="0" smtClean="0"/>
              <a:t>01- Introduction</a:t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55348" y="2750337"/>
            <a:ext cx="2427137" cy="1356442"/>
          </a:xfrm>
        </p:spPr>
        <p:txBody>
          <a:bodyPr/>
          <a:lstStyle/>
          <a:p>
            <a:r>
              <a:rPr lang="en-US" b="1" dirty="0" smtClean="0">
                <a:cs typeface="B Homa" pitchFamily="2" charset="-78"/>
              </a:rPr>
              <a:t>1</a:t>
            </a:r>
            <a:endParaRPr lang="en-US" b="1" dirty="0">
              <a:cs typeface="B Homa" pitchFamily="2" charset="-78"/>
            </a:endParaRP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795" y="2647145"/>
            <a:ext cx="841375" cy="7921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039" y="150128"/>
            <a:ext cx="5383212" cy="227375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21185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کاربرد اپیدمیولوژی بالینی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061030"/>
            <a:ext cx="10902076" cy="4542970"/>
          </a:xfrm>
        </p:spPr>
        <p:txBody>
          <a:bodyPr>
            <a:normAutofit fontScale="77500" lnSpcReduction="20000"/>
          </a:bodyPr>
          <a:lstStyle/>
          <a:p>
            <a:r>
              <a:rPr lang="fa-IR" dirty="0" smtClean="0"/>
              <a:t>کارد مطالعات اپیدمیولوژیک در جمعیت بیماران برای مراقبت از بیماران </a:t>
            </a:r>
          </a:p>
          <a:p>
            <a:r>
              <a:rPr lang="fa-IR" dirty="0" smtClean="0"/>
              <a:t>تفکیک شواهد قوی از ضعیف = پزشکی مبتنی بر شواهد </a:t>
            </a:r>
            <a:r>
              <a:rPr lang="en-US" dirty="0" smtClean="0"/>
              <a:t>(Evidence Based Medicine)</a:t>
            </a:r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تعریف پزشکی مبتنی بر شواهد:</a:t>
            </a:r>
          </a:p>
          <a:p>
            <a:r>
              <a:rPr lang="fa-IR" dirty="0" smtClean="0"/>
              <a:t>بکار بردن بهترین شواهد پژوهشی همراه با تجربه پزشک و ارزش‌های بیمار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مراحل مختلف پزشکی مبتنی بر شواهد:</a:t>
            </a:r>
          </a:p>
          <a:p>
            <a:r>
              <a:rPr lang="fa-IR" dirty="0" smtClean="0"/>
              <a:t>1- تنظیم پرسش بالینی</a:t>
            </a:r>
          </a:p>
          <a:p>
            <a:r>
              <a:rPr lang="fa-IR" dirty="0" smtClean="0"/>
              <a:t>2- جستجوی بهترین شواهد</a:t>
            </a:r>
          </a:p>
          <a:p>
            <a:r>
              <a:rPr lang="fa-IR" dirty="0" smtClean="0">
                <a:solidFill>
                  <a:srgbClr val="C00000"/>
                </a:solidFill>
              </a:rPr>
              <a:t>3- ارزیابی نقادانه شواهد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fa-IR" dirty="0" smtClean="0">
                <a:solidFill>
                  <a:srgbClr val="C00000"/>
                </a:solidFill>
              </a:rPr>
              <a:t>(تاکید بیشترمباحث کتاب)</a:t>
            </a:r>
          </a:p>
          <a:p>
            <a:r>
              <a:rPr lang="fa-IR" dirty="0" smtClean="0"/>
              <a:t>4- بکاربردن شواهد با تلفیق با ارزش‌های بیمار و تجربه پزشک</a:t>
            </a:r>
          </a:p>
          <a:p>
            <a:r>
              <a:rPr lang="fa-IR" dirty="0" smtClean="0"/>
              <a:t>5- ارزشیابی 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08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اثر مورد بر طبابت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معمولا پزشکان در طبابت بیشتر تحت تاثیر </a:t>
            </a:r>
            <a:r>
              <a:rPr lang="fa-IR" dirty="0" smtClean="0">
                <a:solidFill>
                  <a:srgbClr val="C00000"/>
                </a:solidFill>
              </a:rPr>
              <a:t>عوارض، بهبودی و مرگ بیمار</a:t>
            </a:r>
            <a:r>
              <a:rPr lang="fa-IR" dirty="0" smtClean="0"/>
              <a:t> قرارمی‌گیرند تا نتایج یک </a:t>
            </a:r>
            <a:r>
              <a:rPr lang="fa-IR" dirty="0" smtClean="0">
                <a:solidFill>
                  <a:srgbClr val="C00000"/>
                </a:solidFill>
              </a:rPr>
              <a:t>مطالعه خوب و معتبر </a:t>
            </a:r>
            <a:r>
              <a:rPr lang="fa-IR" dirty="0" smtClean="0"/>
              <a:t>و این برطبابت سایر بیماران تاثیر می‌گذارد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76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نقش علوم مختلف پزشکی در بررسی یک بیماری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429" y="2133600"/>
            <a:ext cx="11132457" cy="4499429"/>
          </a:xfrm>
        </p:spPr>
        <p:txBody>
          <a:bodyPr>
            <a:normAutofit fontScale="92500"/>
          </a:bodyPr>
          <a:lstStyle/>
          <a:p>
            <a:r>
              <a:rPr lang="fa-IR" dirty="0" smtClean="0"/>
              <a:t>1- پژوهش خدمات بهداشتی: تاثیر نیروی کار بالینی و امکانات بر سلامت بیماران، </a:t>
            </a:r>
          </a:p>
          <a:p>
            <a:r>
              <a:rPr lang="fa-IR" dirty="0" smtClean="0"/>
              <a:t>2- اقتصاد سلامت: تحلیل هزینه اثربخشی روشهای ارایه خدمات سلامتی</a:t>
            </a:r>
          </a:p>
          <a:p>
            <a:r>
              <a:rPr lang="fa-IR" dirty="0" smtClean="0"/>
              <a:t>3- علوم اجتماعی: تاثیر محیط اجتماعی بر رفتار مرتبط با سلامت</a:t>
            </a:r>
          </a:p>
          <a:p>
            <a:r>
              <a:rPr lang="fa-IR" dirty="0" smtClean="0"/>
              <a:t>4- علوم بیولوژیک: مطالعه توالی وقایع بیولوژیک از سلامتی به بیماری</a:t>
            </a:r>
          </a:p>
          <a:p>
            <a:r>
              <a:rPr lang="fa-IR" dirty="0" smtClean="0"/>
              <a:t>5- آناتومی: توضیح علت‌های مرتبط با وضعیت اندام‌ها برای رخداد بیماری</a:t>
            </a:r>
          </a:p>
          <a:p>
            <a:r>
              <a:rPr lang="fa-IR" dirty="0" smtClean="0"/>
              <a:t>6- فیزیولوژی و بیوشیمی: راهنمای مدیریت کتواسیدوز دیابتی</a:t>
            </a:r>
          </a:p>
          <a:p>
            <a:r>
              <a:rPr lang="fa-IR" dirty="0" smtClean="0"/>
              <a:t>7- ژنتیک: پیش بینی وقوع بیماریهای ژنتیکی؛ اختلالات مادرزادی متابولیسم مثل </a:t>
            </a:r>
            <a:r>
              <a:rPr lang="fa-IR" dirty="0"/>
              <a:t>فنیل کتونوری،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75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نکته اساسی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2"/>
            <a:ext cx="10829505" cy="4165527"/>
          </a:xfrm>
        </p:spPr>
        <p:txBody>
          <a:bodyPr>
            <a:normAutofit/>
          </a:bodyPr>
          <a:lstStyle/>
          <a:p>
            <a:r>
              <a:rPr lang="fa-IR" dirty="0" smtClean="0">
                <a:solidFill>
                  <a:srgbClr val="C00000"/>
                </a:solidFill>
              </a:rPr>
              <a:t>درک بیولوژی بیماری </a:t>
            </a:r>
            <a:r>
              <a:rPr lang="fa-IR" dirty="0" smtClean="0"/>
              <a:t>به خودی خود یک مبنا برای پیش‌بینی در انسان سالم نیست بلکه </a:t>
            </a:r>
            <a:r>
              <a:rPr lang="fa-IR" dirty="0" smtClean="0">
                <a:solidFill>
                  <a:srgbClr val="FF0000"/>
                </a:solidFill>
              </a:rPr>
              <a:t>عوامل موثر زیادی </a:t>
            </a:r>
            <a:r>
              <a:rPr lang="fa-IR" dirty="0" smtClean="0"/>
              <a:t>بر سلامت و بیماری تاثیر دارند.</a:t>
            </a:r>
          </a:p>
          <a:p>
            <a:r>
              <a:rPr lang="fa-IR" dirty="0" smtClean="0"/>
              <a:t>مثال: اثرات اختلالات ژنتیکی توسط محیط‌های اجتماعی و فیزیکی مانند رژیم غذایی و مواجهه با عامل عفونی و مواد شیمیایی تغییر می‌یابد</a:t>
            </a:r>
          </a:p>
          <a:p>
            <a:r>
              <a:rPr lang="fa-IR" dirty="0" smtClean="0"/>
              <a:t>کمبود آنزیم گلوکز 6 فسفات دهیدروژناز </a:t>
            </a:r>
            <a:r>
              <a:rPr lang="en-US" sz="3200" dirty="0" smtClean="0"/>
              <a:t>(G6PD)</a:t>
            </a:r>
            <a:r>
              <a:rPr lang="fa-IR" sz="3200" dirty="0" smtClean="0"/>
              <a:t> </a:t>
            </a:r>
            <a:r>
              <a:rPr lang="fa-IR" dirty="0" smtClean="0"/>
              <a:t>ناشی از جهش در ژن وابسته به کروموزوم </a:t>
            </a:r>
            <a:r>
              <a:rPr lang="en-US" dirty="0" smtClean="0"/>
              <a:t>X</a:t>
            </a:r>
            <a:r>
              <a:rPr lang="fa-IR" dirty="0" smtClean="0"/>
              <a:t> تا زمانیکه فرد با </a:t>
            </a:r>
            <a:r>
              <a:rPr lang="fa-IR" dirty="0" smtClean="0">
                <a:solidFill>
                  <a:srgbClr val="FF0000"/>
                </a:solidFill>
              </a:rPr>
              <a:t>دارو یا عفونت مواجهه </a:t>
            </a:r>
            <a:r>
              <a:rPr lang="fa-IR" dirty="0" smtClean="0"/>
              <a:t>نیابد علایم زردی و همولیز بروز نمی‌کند.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34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متغیرها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FF0000"/>
                </a:solidFill>
              </a:rPr>
              <a:t>ویژگی‌های بیماران و وقایع بالینی</a:t>
            </a:r>
          </a:p>
          <a:p>
            <a:r>
              <a:rPr lang="fa-IR" dirty="0" smtClean="0"/>
              <a:t>1- متغیر مستقل (علت)</a:t>
            </a:r>
          </a:p>
          <a:p>
            <a:r>
              <a:rPr lang="fa-IR" dirty="0" smtClean="0"/>
              <a:t>2- متغیر پیامد (وابسته)</a:t>
            </a:r>
          </a:p>
          <a:p>
            <a:r>
              <a:rPr lang="fa-IR" dirty="0" smtClean="0"/>
              <a:t>3- متغیر فرعی (کوواریانس)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39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جمعیت و نمونه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5543" y="2380415"/>
            <a:ext cx="4648128" cy="4136499"/>
          </a:xfrm>
        </p:spPr>
        <p:txBody>
          <a:bodyPr>
            <a:normAutofit lnSpcReduction="10000"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جمعیت</a:t>
            </a:r>
            <a:r>
              <a:rPr lang="fa-IR" dirty="0" smtClean="0"/>
              <a:t>: تمام مردم در یک جایگاه معین یا افراد با ویژگی خاص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جمعیت بالینی</a:t>
            </a:r>
            <a:r>
              <a:rPr lang="fa-IR" dirty="0" smtClean="0"/>
              <a:t>: تمامی بیماران با یک ویژگی بالینی مثل بیماران دیابتی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نمونه</a:t>
            </a:r>
            <a:r>
              <a:rPr lang="fa-IR" dirty="0" smtClean="0"/>
              <a:t>: زیرمجموعه‌ای از مردم در یک جمعیت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57" y="1972809"/>
            <a:ext cx="6589486" cy="4619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811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خصوصیات نمونه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3"/>
            <a:ext cx="10873047" cy="3599316"/>
          </a:xfrm>
        </p:spPr>
        <p:txBody>
          <a:bodyPr/>
          <a:lstStyle/>
          <a:p>
            <a:r>
              <a:rPr lang="fa-IR" dirty="0" smtClean="0"/>
              <a:t>1- </a:t>
            </a:r>
            <a:r>
              <a:rPr lang="fa-IR" dirty="0" smtClean="0">
                <a:solidFill>
                  <a:srgbClr val="FF0000"/>
                </a:solidFill>
              </a:rPr>
              <a:t>معرف بودن </a:t>
            </a:r>
            <a:r>
              <a:rPr lang="fa-IR" dirty="0" smtClean="0"/>
              <a:t>(تا چه حد نمونه معرف جمعیت است و جایگزین مناسبی برای آن است).</a:t>
            </a:r>
          </a:p>
          <a:p>
            <a:r>
              <a:rPr lang="fa-IR" dirty="0" smtClean="0"/>
              <a:t>شرط: نحوه انتخاب نونه (</a:t>
            </a:r>
            <a:r>
              <a:rPr lang="fa-IR" dirty="0" smtClean="0">
                <a:solidFill>
                  <a:srgbClr val="FF0000"/>
                </a:solidFill>
              </a:rPr>
              <a:t>تصادفی</a:t>
            </a:r>
            <a:r>
              <a:rPr lang="fa-IR" dirty="0" smtClean="0"/>
              <a:t>)</a:t>
            </a:r>
            <a:r>
              <a:rPr lang="en-US" dirty="0" smtClean="0"/>
              <a:t> (Random)</a:t>
            </a:r>
            <a:endParaRPr lang="fa-IR" dirty="0" smtClean="0"/>
          </a:p>
          <a:p>
            <a:pPr marL="0" indent="0">
              <a:buNone/>
            </a:pPr>
            <a:r>
              <a:rPr lang="fa-IR" dirty="0"/>
              <a:t> </a:t>
            </a:r>
            <a:r>
              <a:rPr lang="fa-IR" dirty="0" smtClean="0"/>
              <a:t>روشی که در آن هریک از اعضای جمعیت </a:t>
            </a:r>
            <a:r>
              <a:rPr lang="fa-IR" dirty="0" smtClean="0">
                <a:solidFill>
                  <a:srgbClr val="FF0000"/>
                </a:solidFill>
              </a:rPr>
              <a:t>شانس برابر یا شناخته‌شده‌ای </a:t>
            </a:r>
            <a:r>
              <a:rPr lang="fa-IR" dirty="0" smtClean="0"/>
              <a:t>برای انتخاب شدن داشته باشند </a:t>
            </a:r>
          </a:p>
          <a:p>
            <a:pPr marL="0" indent="0">
              <a:buNone/>
            </a:pPr>
            <a:r>
              <a:rPr lang="fa-IR" dirty="0" smtClean="0"/>
              <a:t>نمونه اتفاقی </a:t>
            </a:r>
            <a:r>
              <a:rPr lang="en-US" dirty="0" smtClean="0"/>
              <a:t>(haphazard)</a:t>
            </a:r>
            <a:r>
              <a:rPr lang="fa-IR" dirty="0" smtClean="0"/>
              <a:t> یا غیراحتمالاتی و شامل افراد در دسترس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93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سوگرایی (خطای منظم)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029" y="2336873"/>
            <a:ext cx="11219541" cy="4296156"/>
          </a:xfrm>
        </p:spPr>
        <p:txBody>
          <a:bodyPr>
            <a:normAutofit lnSpcReduction="10000"/>
          </a:bodyPr>
          <a:lstStyle/>
          <a:p>
            <a:r>
              <a:rPr lang="fa-IR" dirty="0" smtClean="0"/>
              <a:t> </a:t>
            </a:r>
            <a:r>
              <a:rPr lang="fa-IR" dirty="0"/>
              <a:t>فرایندی در هر </a:t>
            </a:r>
            <a:r>
              <a:rPr lang="fa-IR" dirty="0" smtClean="0"/>
              <a:t>مرحله از استنتاج که منجر به نتایجی شود که </a:t>
            </a:r>
            <a:r>
              <a:rPr lang="fa-IR" dirty="0" smtClean="0">
                <a:solidFill>
                  <a:srgbClr val="FF0000"/>
                </a:solidFill>
              </a:rPr>
              <a:t>بطور منظم با مقادیر واقعی تفاوت </a:t>
            </a:r>
            <a:r>
              <a:rPr lang="fa-IR" dirty="0" smtClean="0"/>
              <a:t>داشته باشد.  </a:t>
            </a:r>
          </a:p>
          <a:p>
            <a:r>
              <a:rPr lang="fa-IR" dirty="0" smtClean="0"/>
              <a:t>در طراحی مطالعه، جمع‌آوری، تجزیه و تحلیل، تفسیر، انتشار و یا مرور داده</a:t>
            </a:r>
          </a:p>
          <a:p>
            <a:r>
              <a:rPr lang="fa-IR" dirty="0" smtClean="0"/>
              <a:t>گاهی نتایج به‌صورت تصادفی با مقادیر واقعی متفاوت است (</a:t>
            </a:r>
            <a:r>
              <a:rPr lang="fa-IR" dirty="0" smtClean="0">
                <a:solidFill>
                  <a:srgbClr val="FF0000"/>
                </a:solidFill>
              </a:rPr>
              <a:t>خطای تصادفی</a:t>
            </a:r>
            <a:r>
              <a:rPr lang="fa-IR" dirty="0" smtClean="0"/>
              <a:t>)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مثال</a:t>
            </a:r>
            <a:r>
              <a:rPr lang="fa-IR" dirty="0" smtClean="0"/>
              <a:t>: فرضیه درد در جراحی لاپاراسکوپیک هرنی کمتر از روش سنتی</a:t>
            </a:r>
          </a:p>
          <a:p>
            <a:r>
              <a:rPr lang="fa-IR" dirty="0" smtClean="0"/>
              <a:t>اگر روش جراحی لاپاراسکوپیک به کسانی که شرایط بهتری دارند توصیه شود (</a:t>
            </a:r>
            <a:r>
              <a:rPr lang="fa-IR" dirty="0" smtClean="0">
                <a:solidFill>
                  <a:srgbClr val="FF0000"/>
                </a:solidFill>
              </a:rPr>
              <a:t>اختلاف در انتخاب بیماران</a:t>
            </a:r>
            <a:r>
              <a:rPr lang="fa-IR" dirty="0" smtClean="0"/>
              <a:t>) یا عدم ثبت درد بدلیل اینکه فکر می‌کنند روش بهتری است (چگونگی گزارش)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69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سوگرایی در مشاهدات بالینی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2"/>
            <a:ext cx="9613861" cy="4165527"/>
          </a:xfrm>
        </p:spPr>
        <p:txBody>
          <a:bodyPr>
            <a:normAutofit fontScale="92500" lnSpcReduction="10000"/>
          </a:bodyPr>
          <a:lstStyle/>
          <a:p>
            <a:r>
              <a:rPr lang="fa-IR" dirty="0" smtClean="0"/>
              <a:t>بدلیل اینکه بیماران در مطالعات </a:t>
            </a:r>
            <a:r>
              <a:rPr lang="fa-IR" dirty="0" smtClean="0">
                <a:solidFill>
                  <a:srgbClr val="FF0000"/>
                </a:solidFill>
              </a:rPr>
              <a:t>سلایق و عادات متفاوتی </a:t>
            </a:r>
            <a:r>
              <a:rPr lang="fa-IR" dirty="0" smtClean="0"/>
              <a:t>دارند و زیاد </a:t>
            </a:r>
            <a:r>
              <a:rPr lang="fa-IR" dirty="0" smtClean="0">
                <a:solidFill>
                  <a:srgbClr val="FF0000"/>
                </a:solidFill>
              </a:rPr>
              <a:t>تحت کنترل </a:t>
            </a:r>
            <a:r>
              <a:rPr lang="fa-IR" dirty="0" smtClean="0"/>
              <a:t>نیستند و پزشکان هم دوست دارند </a:t>
            </a:r>
            <a:r>
              <a:rPr lang="fa-IR" dirty="0" smtClean="0">
                <a:solidFill>
                  <a:srgbClr val="FF0000"/>
                </a:solidFill>
              </a:rPr>
              <a:t>باور کنند روش درمان موثر</a:t>
            </a:r>
            <a:r>
              <a:rPr lang="fa-IR" dirty="0" smtClean="0"/>
              <a:t> است = </a:t>
            </a:r>
            <a:r>
              <a:rPr lang="fa-IR" b="1" dirty="0" smtClean="0">
                <a:solidFill>
                  <a:srgbClr val="7030A0"/>
                </a:solidFill>
              </a:rPr>
              <a:t>مستعد سوءگیری </a:t>
            </a:r>
          </a:p>
          <a:p>
            <a:r>
              <a:rPr lang="fa-IR" dirty="0" smtClean="0"/>
              <a:t>1- </a:t>
            </a:r>
            <a:r>
              <a:rPr lang="fa-IR" dirty="0" smtClean="0">
                <a:solidFill>
                  <a:srgbClr val="FF0000"/>
                </a:solidFill>
              </a:rPr>
              <a:t>سوءگیری انتخاب</a:t>
            </a:r>
            <a:r>
              <a:rPr lang="fa-IR" dirty="0" smtClean="0"/>
              <a:t>: افراد طوری انتخاب شوند که از لحاظ عوامل موثر بر پیامد (بغیر از آنچه که تحت مطالعه است) با هم متفاوت باشند.</a:t>
            </a:r>
          </a:p>
          <a:p>
            <a:r>
              <a:rPr lang="fa-IR" dirty="0" smtClean="0"/>
              <a:t>2- </a:t>
            </a:r>
            <a:r>
              <a:rPr lang="fa-IR" dirty="0" smtClean="0">
                <a:solidFill>
                  <a:srgbClr val="FF0000"/>
                </a:solidFill>
              </a:rPr>
              <a:t>سوءگیری اندازه‌گیری</a:t>
            </a:r>
            <a:r>
              <a:rPr lang="fa-IR" dirty="0" smtClean="0"/>
              <a:t>: روش سنجش پیامد یا مواجهه بین گروه‌های بیماران متفاوت باشد. </a:t>
            </a:r>
          </a:p>
          <a:p>
            <a:r>
              <a:rPr lang="fa-IR" dirty="0" smtClean="0"/>
              <a:t>3-</a:t>
            </a:r>
            <a:r>
              <a:rPr lang="fa-IR" dirty="0" smtClean="0">
                <a:solidFill>
                  <a:srgbClr val="FF0000"/>
                </a:solidFill>
              </a:rPr>
              <a:t>سوءگیری مخدوش‌کننده</a:t>
            </a:r>
            <a:r>
              <a:rPr lang="fa-IR" dirty="0" smtClean="0"/>
              <a:t>: رابطه بین مواجهه و پیامد توسط متغیر سوم که </a:t>
            </a:r>
            <a:r>
              <a:rPr lang="fa-IR" dirty="0" smtClean="0">
                <a:solidFill>
                  <a:srgbClr val="FF0000"/>
                </a:solidFill>
              </a:rPr>
              <a:t>عامل مشترک برای مواجهه و پیامد </a:t>
            </a:r>
            <a:r>
              <a:rPr lang="fa-IR" dirty="0" smtClean="0"/>
              <a:t>است، تحریف شود. 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1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مثال سوءگیری اندازه گیری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3"/>
            <a:ext cx="10873047" cy="3599316"/>
          </a:xfrm>
        </p:spPr>
        <p:txBody>
          <a:bodyPr/>
          <a:lstStyle/>
          <a:p>
            <a:r>
              <a:rPr lang="fa-IR" dirty="0" smtClean="0">
                <a:solidFill>
                  <a:srgbClr val="FF0000"/>
                </a:solidFill>
              </a:rPr>
              <a:t>عوامل موثر در اندازه‌گیری فشارخون</a:t>
            </a:r>
          </a:p>
          <a:p>
            <a:r>
              <a:rPr lang="fa-IR" dirty="0" smtClean="0"/>
              <a:t>استاندارد بودن شرایط محیط، روش صحیح اندازه‌گیری، تاثیر روپوش سفید، روش و سرعت خالی کردن کاف، تمایل به ثبت فشارخون نرمال در بیماران دارای فشارخون مرزی </a:t>
            </a:r>
          </a:p>
          <a:p>
            <a:r>
              <a:rPr lang="fa-IR" dirty="0" smtClean="0"/>
              <a:t> در صورت عدم رعایت این شرایط برای گروه‌های تحت مطالعه= سوءگیری اندازه‌گیری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97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یادداشت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3"/>
            <a:ext cx="10089276" cy="3599316"/>
          </a:xfrm>
        </p:spPr>
        <p:txBody>
          <a:bodyPr>
            <a:normAutofit lnSpcReduction="10000"/>
          </a:bodyPr>
          <a:lstStyle/>
          <a:p>
            <a:r>
              <a:rPr lang="fa-IR" dirty="0" smtClean="0"/>
              <a:t>این اسلایدها براساس متن کتاب اصول اپیدمیولوژی بالینی فلچر- ویراست پنجم ترجمه فارسی آقای دکتر جانقربانی و همکاران تهیه شده و استفاده از آن برای عموم دانشجویان و همکاران بلامانع است.</a:t>
            </a:r>
          </a:p>
          <a:p>
            <a:r>
              <a:rPr lang="fa-IR" dirty="0" smtClean="0"/>
              <a:t>برای آموزش می توانید به متن کتاب هم مراجعه نمایید</a:t>
            </a:r>
          </a:p>
          <a:p>
            <a:r>
              <a:rPr lang="fa-IR" dirty="0" smtClean="0"/>
              <a:t>در صورت اشتباه و پیشنهاد می‌توانید با آدرس ایمیل زیر اطلاع‌رسانی نمایید</a:t>
            </a:r>
          </a:p>
          <a:p>
            <a:r>
              <a:rPr lang="fa-IR" dirty="0" smtClean="0"/>
              <a:t>با تشکر- دکتر احمد خسروی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By: Dr A.Khosravi, Epidemiologist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78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مثال مخدوش‌کنندگی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1" y="1714021"/>
            <a:ext cx="8316686" cy="5143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519887" y="2264228"/>
            <a:ext cx="297147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3200" dirty="0" smtClean="0">
                <a:cs typeface="B Nazanin" pitchFamily="2" charset="-78"/>
              </a:rPr>
              <a:t>گاهی مخدوش کننده در داده با بیماری رابطه دارد که ناشی از سوءگیری انتخاب است (در طبیعت این رابطه وجود ندارد)</a:t>
            </a:r>
            <a:endParaRPr lang="en-US" sz="32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8366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200" dirty="0" smtClean="0"/>
              <a:t>مثال اثر کافئین بر جنین (مطالعه کارآزمایی غیراخلاقی است)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971" y="2336873"/>
            <a:ext cx="10943771" cy="3715584"/>
          </a:xfrm>
        </p:spPr>
        <p:txBody>
          <a:bodyPr/>
          <a:lstStyle/>
          <a:p>
            <a:r>
              <a:rPr lang="fa-IR" dirty="0" smtClean="0"/>
              <a:t>نوع مطالعه مشاهده‌ای (سوءگیری اندازه‌گیری بدلیل خودگزارشی، سوءگیری اندازه‌گیری بدلیل یادآوری بیشتر در گروه با پیامد منفی، </a:t>
            </a:r>
          </a:p>
          <a:p>
            <a:r>
              <a:rPr lang="fa-IR" dirty="0" smtClean="0"/>
              <a:t>مصاحبه </a:t>
            </a:r>
            <a:r>
              <a:rPr lang="fa-IR" dirty="0" smtClean="0">
                <a:solidFill>
                  <a:srgbClr val="FF0000"/>
                </a:solidFill>
              </a:rPr>
              <a:t>قبل</a:t>
            </a:r>
            <a:r>
              <a:rPr lang="fa-IR" dirty="0" smtClean="0"/>
              <a:t> از سقط = </a:t>
            </a:r>
            <a:r>
              <a:rPr lang="fa-IR" dirty="0" smtClean="0">
                <a:solidFill>
                  <a:srgbClr val="FF0000"/>
                </a:solidFill>
              </a:rPr>
              <a:t>عدم رابطه </a:t>
            </a:r>
            <a:r>
              <a:rPr lang="fa-IR" dirty="0" smtClean="0"/>
              <a:t>بین کافئین و سقط</a:t>
            </a:r>
          </a:p>
          <a:p>
            <a:r>
              <a:rPr lang="fa-IR" dirty="0" smtClean="0"/>
              <a:t>مصاحبه </a:t>
            </a:r>
            <a:r>
              <a:rPr lang="fa-IR" dirty="0" smtClean="0">
                <a:solidFill>
                  <a:srgbClr val="00B050"/>
                </a:solidFill>
              </a:rPr>
              <a:t>بعد</a:t>
            </a:r>
            <a:r>
              <a:rPr lang="fa-IR" dirty="0" smtClean="0"/>
              <a:t> از سقط = </a:t>
            </a:r>
            <a:r>
              <a:rPr lang="fa-IR" dirty="0">
                <a:solidFill>
                  <a:srgbClr val="00B050"/>
                </a:solidFill>
              </a:rPr>
              <a:t>رابطه</a:t>
            </a:r>
            <a:r>
              <a:rPr lang="fa-IR" dirty="0"/>
              <a:t> بین کافئین و </a:t>
            </a:r>
            <a:r>
              <a:rPr lang="fa-IR" dirty="0" smtClean="0"/>
              <a:t>سقط</a:t>
            </a:r>
          </a:p>
          <a:p>
            <a:r>
              <a:rPr lang="fa-IR" dirty="0" smtClean="0"/>
              <a:t>مصرف کافئین با مصرف سیگار وضعیت اقتصادی پایین و آگاهی کمتر مرتبط است که می توانند نقش مخدوش‌کننده داشته باشند</a:t>
            </a:r>
            <a:endParaRPr lang="fa-IR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12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خطای تصادفی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2"/>
            <a:ext cx="10742419" cy="4223585"/>
          </a:xfrm>
        </p:spPr>
        <p:txBody>
          <a:bodyPr>
            <a:normAutofit fontScale="85000" lnSpcReduction="20000"/>
          </a:bodyPr>
          <a:lstStyle/>
          <a:p>
            <a:r>
              <a:rPr lang="fa-IR" dirty="0" smtClean="0"/>
              <a:t>در صورت انتخاب یک نمونه معرف از جمعیت، ممکن است بعلت خطای ناشی از شانس مقدار حقیقی اندازه‌گیری نشود</a:t>
            </a:r>
          </a:p>
          <a:p>
            <a:r>
              <a:rPr lang="fa-IR" dirty="0" smtClean="0"/>
              <a:t>در صورت تکرار نتایج روی </a:t>
            </a:r>
            <a:r>
              <a:rPr lang="fa-IR" dirty="0" smtClean="0">
                <a:solidFill>
                  <a:srgbClr val="FF0000"/>
                </a:solidFill>
              </a:rPr>
              <a:t>تعداد زیادی از چنین نمونه‌هایی </a:t>
            </a:r>
            <a:r>
              <a:rPr lang="fa-IR" dirty="0" smtClean="0"/>
              <a:t>نتایج بدست آمده از نمونه‌ها </a:t>
            </a:r>
            <a:r>
              <a:rPr lang="fa-IR" dirty="0" smtClean="0">
                <a:solidFill>
                  <a:srgbClr val="FF0000"/>
                </a:solidFill>
              </a:rPr>
              <a:t>حول مقدار واقعی </a:t>
            </a:r>
            <a:r>
              <a:rPr lang="fa-IR" dirty="0" smtClean="0"/>
              <a:t>قرار خواهند داشت. </a:t>
            </a:r>
          </a:p>
          <a:p>
            <a:r>
              <a:rPr lang="fa-IR" dirty="0" smtClean="0"/>
              <a:t>تفاوت بین مقدار </a:t>
            </a:r>
            <a:r>
              <a:rPr lang="fa-IR" dirty="0" smtClean="0">
                <a:solidFill>
                  <a:srgbClr val="FF0000"/>
                </a:solidFill>
              </a:rPr>
              <a:t>مشاهده شده از نمونه </a:t>
            </a:r>
            <a:r>
              <a:rPr lang="fa-IR" dirty="0" smtClean="0"/>
              <a:t>از </a:t>
            </a:r>
            <a:r>
              <a:rPr lang="fa-IR" dirty="0" smtClean="0">
                <a:solidFill>
                  <a:srgbClr val="FF0000"/>
                </a:solidFill>
              </a:rPr>
              <a:t>مقدار حقیقی در جمعیت </a:t>
            </a:r>
            <a:r>
              <a:rPr lang="fa-IR" dirty="0" smtClean="0"/>
              <a:t>که تنها ناشی از </a:t>
            </a:r>
            <a:r>
              <a:rPr lang="fa-IR" dirty="0" smtClean="0">
                <a:solidFill>
                  <a:srgbClr val="FF0000"/>
                </a:solidFill>
              </a:rPr>
              <a:t>شانس</a:t>
            </a:r>
            <a:r>
              <a:rPr lang="fa-IR" dirty="0" smtClean="0"/>
              <a:t> باشد را </a:t>
            </a:r>
            <a:r>
              <a:rPr lang="fa-IR" dirty="0" smtClean="0">
                <a:solidFill>
                  <a:srgbClr val="FF0000"/>
                </a:solidFill>
              </a:rPr>
              <a:t>خطای تصادفی </a:t>
            </a:r>
            <a:r>
              <a:rPr lang="fa-IR" dirty="0" smtClean="0"/>
              <a:t>گویند.</a:t>
            </a:r>
          </a:p>
          <a:p>
            <a:r>
              <a:rPr lang="fa-IR" dirty="0" smtClean="0"/>
              <a:t>مثال: چرا وقتی که یک سکه را صدبار پرتاب می‌کنیم 50 بار شیر نمی‌آید.</a:t>
            </a:r>
          </a:p>
          <a:p>
            <a:r>
              <a:rPr lang="fa-IR" dirty="0" smtClean="0"/>
              <a:t>این خطا نتیجه را در یک جهت تغییر نمی‌دهد (برخلاف سوءگیری)</a:t>
            </a:r>
          </a:p>
          <a:p>
            <a:r>
              <a:rPr lang="fa-IR" dirty="0" smtClean="0"/>
              <a:t>در تمام مراحل اجرا مطالعه می‌تواند رخ دهد (اندازه گیری، نمونه گیری، انتخاب گروه درمان)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8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تاثیر سوءگیری و شانس تجمعی است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1322" y="2336873"/>
            <a:ext cx="5310449" cy="3599316"/>
          </a:xfrm>
        </p:spPr>
        <p:txBody>
          <a:bodyPr/>
          <a:lstStyle/>
          <a:p>
            <a:r>
              <a:rPr lang="fa-IR" dirty="0" smtClean="0"/>
              <a:t>اصلاح سوءگیری با شناخت آن و در طراحی و آنالیز است</a:t>
            </a:r>
          </a:p>
          <a:p>
            <a:r>
              <a:rPr lang="fa-IR" dirty="0" smtClean="0"/>
              <a:t>شانس با افزایش حجم نمونه و برآورد آن (حدود اطمینان)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317" y="1727200"/>
            <a:ext cx="5866005" cy="5043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165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اعتبار درونی و بیرونی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3"/>
            <a:ext cx="10756933" cy="4238098"/>
          </a:xfrm>
        </p:spPr>
        <p:txBody>
          <a:bodyPr>
            <a:normAutofit lnSpcReduction="10000"/>
          </a:bodyPr>
          <a:lstStyle/>
          <a:p>
            <a:r>
              <a:rPr lang="fa-IR" dirty="0" smtClean="0"/>
              <a:t>استنتاج از مشاهدات بر روی نمونه برای یک جمعیت:</a:t>
            </a:r>
          </a:p>
          <a:p>
            <a:r>
              <a:rPr lang="fa-IR" dirty="0" smtClean="0"/>
              <a:t>1- آیا نتیجه‌گیری تحقیق برای افراد نمونه مطالعه صحیح است؟</a:t>
            </a:r>
          </a:p>
          <a:p>
            <a:r>
              <a:rPr lang="fa-IR" dirty="0" smtClean="0"/>
              <a:t>(درجه صحیح بودن نتایج یک مطالعه برای بیماران مورد مطالعه= </a:t>
            </a:r>
            <a:r>
              <a:rPr lang="fa-IR" dirty="0" smtClean="0">
                <a:solidFill>
                  <a:srgbClr val="FF0000"/>
                </a:solidFill>
              </a:rPr>
              <a:t>اعتبار درونی</a:t>
            </a:r>
            <a:r>
              <a:rPr lang="fa-IR" dirty="0" smtClean="0"/>
              <a:t>) </a:t>
            </a:r>
          </a:p>
          <a:p>
            <a:r>
              <a:rPr lang="fa-IR" dirty="0" smtClean="0">
                <a:solidFill>
                  <a:srgbClr val="0070C0"/>
                </a:solidFill>
              </a:rPr>
              <a:t>عوامل تهدید کننده</a:t>
            </a:r>
            <a:r>
              <a:rPr lang="fa-IR" dirty="0" smtClean="0"/>
              <a:t>: کیفیت طراحی مطالعه، گردآوری داده، تحلیل داده، سوءگیری و خطای تصادفی</a:t>
            </a:r>
          </a:p>
          <a:p>
            <a:r>
              <a:rPr lang="fa-IR" dirty="0" smtClean="0"/>
              <a:t>2- آیا نتایج مطالعه در شرایط دیگر و سایر بیماران هم مصداق دارد؟ </a:t>
            </a:r>
          </a:p>
          <a:p>
            <a:r>
              <a:rPr lang="fa-IR" dirty="0" smtClean="0"/>
              <a:t>قابلیت تعمیم‌پذیری نتایج را </a:t>
            </a:r>
            <a:r>
              <a:rPr lang="fa-IR" dirty="0" smtClean="0">
                <a:solidFill>
                  <a:srgbClr val="FF0000"/>
                </a:solidFill>
              </a:rPr>
              <a:t>اعتبار بیرونی </a:t>
            </a:r>
            <a:r>
              <a:rPr lang="fa-IR" dirty="0" smtClean="0"/>
              <a:t>گویند.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95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مثال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3"/>
            <a:ext cx="10553733" cy="4092956"/>
          </a:xfrm>
        </p:spPr>
        <p:txBody>
          <a:bodyPr/>
          <a:lstStyle/>
          <a:p>
            <a:r>
              <a:rPr lang="fa-IR" dirty="0" smtClean="0"/>
              <a:t>نتایج یک مطالعه مروری روی 42 مطالعه نشان دادکه میزان مرگ ناشی از بی‌اشتهایی عصبی در زنان جوان برابر 15 درصد است.</a:t>
            </a:r>
          </a:p>
          <a:p>
            <a:r>
              <a:rPr lang="fa-IR" dirty="0" smtClean="0"/>
              <a:t>اکثر مطالعات شامل بیماران ارجاعی به مراکز بودند= </a:t>
            </a:r>
            <a:r>
              <a:rPr lang="fa-IR" dirty="0" smtClean="0">
                <a:solidFill>
                  <a:srgbClr val="FF0000"/>
                </a:solidFill>
              </a:rPr>
              <a:t>نوع شدید بیماری</a:t>
            </a:r>
          </a:p>
          <a:p>
            <a:r>
              <a:rPr lang="fa-IR" dirty="0" smtClean="0"/>
              <a:t>نتایج مطالعات جمعیتی نشان داد که میزان مرگ در تمام این بیماران (خفیف و شدید) </a:t>
            </a:r>
            <a:r>
              <a:rPr lang="fa-IR" dirty="0" smtClean="0">
                <a:solidFill>
                  <a:srgbClr val="FF0000"/>
                </a:solidFill>
              </a:rPr>
              <a:t>درمجموع 7 درصد </a:t>
            </a:r>
            <a:r>
              <a:rPr lang="fa-IR" dirty="0" smtClean="0"/>
              <a:t>و در مقایسه با سایر افراد جامعه </a:t>
            </a:r>
            <a:r>
              <a:rPr lang="fa-IR" dirty="0" smtClean="0">
                <a:solidFill>
                  <a:srgbClr val="FF0000"/>
                </a:solidFill>
              </a:rPr>
              <a:t>(6 درصد) </a:t>
            </a:r>
            <a:r>
              <a:rPr lang="fa-IR" dirty="0" smtClean="0"/>
              <a:t>تفاوتی ندارد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73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اطلاعات و تصمیم گیری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3"/>
            <a:ext cx="10263447" cy="4209070"/>
          </a:xfrm>
        </p:spPr>
        <p:txBody>
          <a:bodyPr>
            <a:normAutofit lnSpcReduction="10000"/>
          </a:bodyPr>
          <a:lstStyle/>
          <a:p>
            <a:r>
              <a:rPr lang="fa-IR" dirty="0" smtClean="0"/>
              <a:t>پزشک و بیمار تصمیم گیرندگان بالینی هستند.</a:t>
            </a:r>
          </a:p>
          <a:p>
            <a:r>
              <a:rPr lang="fa-IR" dirty="0" smtClean="0"/>
              <a:t>در بهترین حالت با مشارکت هم تصمیم می‌گیرند= تصمیم‌سازی تسهیم شده </a:t>
            </a:r>
            <a:r>
              <a:rPr lang="en-US" sz="3200" dirty="0" smtClean="0"/>
              <a:t>(Shared decision making)</a:t>
            </a:r>
            <a:endParaRPr lang="fa-IR" sz="3200" dirty="0" smtClean="0"/>
          </a:p>
          <a:p>
            <a:r>
              <a:rPr lang="fa-IR" sz="3200" dirty="0" smtClean="0"/>
              <a:t>پزشک دارای توانایی تشخیص بهترین شواهد براساس اصول اپیدمیولوژی بالینی هستند</a:t>
            </a:r>
          </a:p>
          <a:p>
            <a:r>
              <a:rPr lang="fa-IR" sz="3200" dirty="0" smtClean="0"/>
              <a:t>بیماران در مورد آنچه که انتظار دارند از مراقبت به دست بیاورند نظر می‌دهند.</a:t>
            </a:r>
          </a:p>
          <a:p>
            <a:r>
              <a:rPr lang="fa-IR" sz="3200" dirty="0" smtClean="0"/>
              <a:t>مثال: </a:t>
            </a:r>
            <a:r>
              <a:rPr lang="fa-IR" sz="3200" dirty="0" smtClean="0">
                <a:solidFill>
                  <a:srgbClr val="FF0000"/>
                </a:solidFill>
              </a:rPr>
              <a:t>ترجیح سلامتی و بهبودی </a:t>
            </a:r>
            <a:r>
              <a:rPr lang="fa-IR" sz="3200" dirty="0" smtClean="0"/>
              <a:t>بعد از عمل در یک بیمار مبتلا به نارسایی دریچه قلب نسبت به </a:t>
            </a:r>
            <a:r>
              <a:rPr lang="fa-IR" sz="3200" dirty="0" smtClean="0">
                <a:solidFill>
                  <a:srgbClr val="FF0000"/>
                </a:solidFill>
              </a:rPr>
              <a:t>عوارض و احتمال مرگ ناشی </a:t>
            </a:r>
            <a:r>
              <a:rPr lang="fa-IR" sz="3200" dirty="0" smtClean="0"/>
              <a:t>از عمل جراحی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19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اپیدمیولوژی بالینی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2"/>
            <a:ext cx="10873047" cy="4180041"/>
          </a:xfrm>
        </p:spPr>
        <p:txBody>
          <a:bodyPr>
            <a:normAutofit/>
          </a:bodyPr>
          <a:lstStyle/>
          <a:p>
            <a:r>
              <a:rPr lang="fa-IR" dirty="0" smtClean="0"/>
              <a:t>ترکیب </a:t>
            </a:r>
            <a:r>
              <a:rPr lang="fa-IR" dirty="0" smtClean="0">
                <a:solidFill>
                  <a:srgbClr val="FF0000"/>
                </a:solidFill>
              </a:rPr>
              <a:t>پزشکی</a:t>
            </a:r>
            <a:r>
              <a:rPr lang="fa-IR" dirty="0" smtClean="0"/>
              <a:t> و </a:t>
            </a:r>
            <a:r>
              <a:rPr lang="fa-IR" dirty="0" smtClean="0">
                <a:solidFill>
                  <a:srgbClr val="FF0000"/>
                </a:solidFill>
              </a:rPr>
              <a:t>اپیدمیولوژی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بالینی</a:t>
            </a:r>
            <a:r>
              <a:rPr lang="fa-IR" dirty="0" smtClean="0"/>
              <a:t>: پاسخ سوالات بالینی و تصمیم‌گیری بالینی براساس بهترین شواهد</a:t>
            </a:r>
          </a:p>
          <a:p>
            <a:r>
              <a:rPr lang="fa-IR" dirty="0" smtClean="0">
                <a:solidFill>
                  <a:srgbClr val="0070C0"/>
                </a:solidFill>
              </a:rPr>
              <a:t>سوالات بالینی</a:t>
            </a:r>
            <a:r>
              <a:rPr lang="fa-IR" dirty="0" smtClean="0"/>
              <a:t>: سوالاتی که در رابطه با مراقبت بیمار مطرح می‌شوند.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اپیدمیولوژی</a:t>
            </a:r>
            <a:r>
              <a:rPr lang="fa-IR" dirty="0" smtClean="0"/>
              <a:t>: استفاده از روشهای اپیدمیولوژی برای پاسخ به سوالات بالینی.</a:t>
            </a:r>
          </a:p>
          <a:p>
            <a:r>
              <a:rPr lang="fa-IR" dirty="0" smtClean="0"/>
              <a:t>این رویکرد علمی برای بدست آوردن </a:t>
            </a:r>
            <a:r>
              <a:rPr lang="fa-IR" dirty="0" smtClean="0">
                <a:solidFill>
                  <a:srgbClr val="FF0000"/>
                </a:solidFill>
              </a:rPr>
              <a:t>پاسخ علمی و مناسب </a:t>
            </a:r>
            <a:r>
              <a:rPr lang="fa-IR" dirty="0" smtClean="0"/>
              <a:t>برای سوالات بالینی مرتبط با مراقبت بیماران</a:t>
            </a:r>
            <a:endParaRPr lang="fa-IR" dirty="0"/>
          </a:p>
          <a:p>
            <a:endParaRPr lang="fa-IR" dirty="0" smtClean="0"/>
          </a:p>
          <a:p>
            <a:endParaRPr lang="fa-IR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42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شرح حال بالینی-1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119086"/>
            <a:ext cx="10495676" cy="4136571"/>
          </a:xfrm>
        </p:spPr>
        <p:txBody>
          <a:bodyPr>
            <a:normAutofit fontScale="92500" lnSpcReduction="20000"/>
          </a:bodyPr>
          <a:lstStyle/>
          <a:p>
            <a:r>
              <a:rPr lang="fa-IR" dirty="0" smtClean="0"/>
              <a:t>مردی 51 ساله با درد قفسه سینه با تصور سوءهاضمه</a:t>
            </a:r>
          </a:p>
          <a:p>
            <a:r>
              <a:rPr lang="fa-IR" dirty="0" smtClean="0"/>
              <a:t>دوهفته قبل هنگام بالا رفتن از پله دچار درد در قفسه سینه شده</a:t>
            </a:r>
          </a:p>
          <a:p>
            <a:r>
              <a:rPr lang="fa-IR" dirty="0" smtClean="0"/>
              <a:t>با استراحت خوب شده </a:t>
            </a:r>
          </a:p>
          <a:p>
            <a:r>
              <a:rPr lang="fa-IR" dirty="0" smtClean="0"/>
              <a:t>تکرار این حالت هنگام ورزش و فعالیت</a:t>
            </a:r>
          </a:p>
          <a:p>
            <a:r>
              <a:rPr lang="fa-IR" dirty="0" smtClean="0"/>
              <a:t>سابقه مصرف سیگار روزانه یک پاکت </a:t>
            </a:r>
          </a:p>
          <a:p>
            <a:r>
              <a:rPr lang="fa-IR" dirty="0" smtClean="0"/>
              <a:t>سابقه افزایش اندک فشارخون</a:t>
            </a:r>
          </a:p>
          <a:p>
            <a:r>
              <a:rPr lang="fa-IR" dirty="0" smtClean="0"/>
              <a:t>بدون سابقه مصرف دارو</a:t>
            </a:r>
          </a:p>
          <a:p>
            <a:r>
              <a:rPr lang="fa-IR" dirty="0" smtClean="0"/>
              <a:t>معاینه قلبی و نوار قلب در حال حاضر خوب و فشار خون 150/9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91199" y="211239"/>
            <a:ext cx="4020458" cy="365125"/>
          </a:xfrm>
        </p:spPr>
        <p:txBody>
          <a:bodyPr/>
          <a:lstStyle/>
          <a:p>
            <a:r>
              <a:rPr lang="en-US" dirty="0" smtClean="0"/>
              <a:t>By: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A.Khosravi</a:t>
            </a:r>
            <a:r>
              <a:rPr lang="en-US" dirty="0" smtClean="0"/>
              <a:t>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68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انواع سوالات بالینی درمواجهه با بیمار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2"/>
            <a:ext cx="10437619" cy="4310671"/>
          </a:xfrm>
        </p:spPr>
        <p:txBody>
          <a:bodyPr>
            <a:normAutofit fontScale="92500" lnSpcReduction="10000"/>
          </a:bodyPr>
          <a:lstStyle/>
          <a:p>
            <a:r>
              <a:rPr lang="fa-IR" dirty="0" smtClean="0"/>
              <a:t>1- </a:t>
            </a:r>
            <a:r>
              <a:rPr lang="fa-IR" dirty="0" smtClean="0">
                <a:solidFill>
                  <a:srgbClr val="FF0000"/>
                </a:solidFill>
              </a:rPr>
              <a:t>فراوانی</a:t>
            </a:r>
            <a:r>
              <a:rPr lang="fa-IR" dirty="0" smtClean="0"/>
              <a:t>: بیماری هر از چند وقت رخ می دهد؟</a:t>
            </a:r>
          </a:p>
          <a:p>
            <a:r>
              <a:rPr lang="fa-IR" dirty="0" smtClean="0"/>
              <a:t>2- </a:t>
            </a:r>
            <a:r>
              <a:rPr lang="fa-IR" dirty="0" smtClean="0">
                <a:solidFill>
                  <a:srgbClr val="FF0000"/>
                </a:solidFill>
              </a:rPr>
              <a:t>غیرطبیعی</a:t>
            </a:r>
            <a:r>
              <a:rPr lang="fa-IR" dirty="0" smtClean="0"/>
              <a:t>: آیا شخص بیمار یا سالم است؟</a:t>
            </a:r>
          </a:p>
          <a:p>
            <a:r>
              <a:rPr lang="fa-IR" dirty="0" smtClean="0"/>
              <a:t>3- </a:t>
            </a:r>
            <a:r>
              <a:rPr lang="fa-IR" dirty="0" smtClean="0">
                <a:solidFill>
                  <a:srgbClr val="FF0000"/>
                </a:solidFill>
              </a:rPr>
              <a:t>خطر</a:t>
            </a:r>
            <a:r>
              <a:rPr lang="fa-IR" dirty="0" smtClean="0"/>
              <a:t>: چه عواملی احتمال رخداد بیماری را افزایش می دهند؟</a:t>
            </a:r>
          </a:p>
          <a:p>
            <a:r>
              <a:rPr lang="fa-IR" dirty="0" smtClean="0"/>
              <a:t>4- </a:t>
            </a:r>
            <a:r>
              <a:rPr lang="fa-IR" dirty="0" smtClean="0">
                <a:solidFill>
                  <a:srgbClr val="FF0000"/>
                </a:solidFill>
              </a:rPr>
              <a:t>پیش‌آگهی</a:t>
            </a:r>
            <a:r>
              <a:rPr lang="fa-IR" dirty="0" smtClean="0"/>
              <a:t>: عواقب ابتلا به بیماری چیست؟</a:t>
            </a:r>
          </a:p>
          <a:p>
            <a:r>
              <a:rPr lang="fa-IR" dirty="0" smtClean="0"/>
              <a:t>5- </a:t>
            </a:r>
            <a:r>
              <a:rPr lang="fa-IR" dirty="0" smtClean="0">
                <a:solidFill>
                  <a:srgbClr val="FF0000"/>
                </a:solidFill>
              </a:rPr>
              <a:t>تشخیص</a:t>
            </a:r>
            <a:r>
              <a:rPr lang="fa-IR" dirty="0" smtClean="0"/>
              <a:t>: آزمون‌های تشخیصی بیماری مثل نوار قلب چقدر صحیح هستند</a:t>
            </a:r>
          </a:p>
          <a:p>
            <a:r>
              <a:rPr lang="fa-IR" dirty="0" smtClean="0"/>
              <a:t>6- </a:t>
            </a:r>
            <a:r>
              <a:rPr lang="fa-IR" dirty="0" smtClean="0">
                <a:solidFill>
                  <a:srgbClr val="FF0000"/>
                </a:solidFill>
              </a:rPr>
              <a:t>درمان</a:t>
            </a:r>
            <a:r>
              <a:rPr lang="fa-IR" dirty="0" smtClean="0"/>
              <a:t>: آیا درمان باعث بهبود بیماری می شود؟</a:t>
            </a:r>
          </a:p>
          <a:p>
            <a:r>
              <a:rPr lang="fa-IR" dirty="0" smtClean="0"/>
              <a:t>7- </a:t>
            </a:r>
            <a:r>
              <a:rPr lang="fa-IR" dirty="0" smtClean="0">
                <a:solidFill>
                  <a:srgbClr val="FF0000"/>
                </a:solidFill>
              </a:rPr>
              <a:t>پیشگیری</a:t>
            </a:r>
            <a:r>
              <a:rPr lang="fa-IR" dirty="0" smtClean="0"/>
              <a:t>: آیا مداخله به موقع سیرب یماری را بهتر می کند؟</a:t>
            </a:r>
          </a:p>
          <a:p>
            <a:r>
              <a:rPr lang="fa-IR" dirty="0" smtClean="0"/>
              <a:t>8- </a:t>
            </a:r>
            <a:r>
              <a:rPr lang="fa-IR" dirty="0" smtClean="0">
                <a:solidFill>
                  <a:srgbClr val="FF0000"/>
                </a:solidFill>
              </a:rPr>
              <a:t>علت</a:t>
            </a:r>
            <a:r>
              <a:rPr lang="fa-IR" dirty="0" smtClean="0"/>
              <a:t>: چه شرایطی موجب بیماری می‌شود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26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الگوی کتاب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الگوی فصول مختلف کتاب برمبنای </a:t>
            </a:r>
            <a:r>
              <a:rPr lang="fa-IR" dirty="0" smtClean="0">
                <a:solidFill>
                  <a:srgbClr val="FF0000"/>
                </a:solidFill>
              </a:rPr>
              <a:t>پاسخ به سوالات بالینی </a:t>
            </a:r>
            <a:r>
              <a:rPr lang="fa-IR" dirty="0" smtClean="0"/>
              <a:t>است.</a:t>
            </a:r>
          </a:p>
          <a:p>
            <a:r>
              <a:rPr lang="fa-IR" dirty="0" smtClean="0"/>
              <a:t>مثال: فصل 2 به تعریف </a:t>
            </a:r>
            <a:r>
              <a:rPr lang="fa-IR" dirty="0" smtClean="0">
                <a:solidFill>
                  <a:srgbClr val="FF0000"/>
                </a:solidFill>
              </a:rPr>
              <a:t>غیرطبیعی</a:t>
            </a:r>
            <a:r>
              <a:rPr lang="fa-IR" dirty="0" smtClean="0"/>
              <a:t> و سالم بودن می پردازد.</a:t>
            </a:r>
          </a:p>
          <a:p>
            <a:r>
              <a:rPr lang="fa-IR" dirty="0" smtClean="0"/>
              <a:t>فصل 7 درمورد </a:t>
            </a:r>
            <a:r>
              <a:rPr lang="fa-IR" dirty="0" smtClean="0">
                <a:solidFill>
                  <a:srgbClr val="FF0000"/>
                </a:solidFill>
              </a:rPr>
              <a:t>پیش‌آگهی</a:t>
            </a:r>
            <a:r>
              <a:rPr lang="fa-IR" dirty="0" smtClean="0"/>
              <a:t> و روش‌های مختلف ارزیابی آن در بالین است.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729479" y="753263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74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پیامد در طب بالینی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0571" y="2090057"/>
            <a:ext cx="10377715" cy="4484914"/>
          </a:xfrm>
        </p:spPr>
        <p:txBody>
          <a:bodyPr>
            <a:normAutofit fontScale="92500" lnSpcReduction="20000"/>
          </a:bodyPr>
          <a:lstStyle/>
          <a:p>
            <a:pPr algn="r">
              <a:lnSpc>
                <a:spcPct val="110000"/>
              </a:lnSpc>
            </a:pPr>
            <a:r>
              <a:rPr lang="fa-IR" dirty="0" smtClean="0">
                <a:solidFill>
                  <a:srgbClr val="FF0000"/>
                </a:solidFill>
              </a:rPr>
              <a:t>پیامدهای بیمار محور</a:t>
            </a:r>
            <a:endParaRPr lang="fa-IR" dirty="0">
              <a:solidFill>
                <a:srgbClr val="FF0000"/>
              </a:solidFill>
            </a:endParaRPr>
          </a:p>
          <a:p>
            <a:pPr algn="r">
              <a:lnSpc>
                <a:spcPct val="110000"/>
              </a:lnSpc>
            </a:pPr>
            <a:r>
              <a:rPr lang="fa-IR" dirty="0" smtClean="0"/>
              <a:t>1- نشانه‌های بیماری (</a:t>
            </a:r>
            <a:r>
              <a:rPr lang="fa-IR" dirty="0" smtClean="0">
                <a:solidFill>
                  <a:srgbClr val="FF0000"/>
                </a:solidFill>
              </a:rPr>
              <a:t>ناراحتی</a:t>
            </a:r>
            <a:r>
              <a:rPr lang="fa-IR" dirty="0" smtClean="0"/>
              <a:t> و </a:t>
            </a:r>
            <a:r>
              <a:rPr lang="fa-IR" dirty="0" smtClean="0">
                <a:solidFill>
                  <a:srgbClr val="FF0000"/>
                </a:solidFill>
              </a:rPr>
              <a:t>نارضایتی</a:t>
            </a:r>
            <a:r>
              <a:rPr lang="fa-IR" dirty="0" smtClean="0"/>
              <a:t>)</a:t>
            </a:r>
            <a:r>
              <a:rPr lang="en-US" dirty="0" smtClean="0"/>
              <a:t> </a:t>
            </a:r>
            <a:r>
              <a:rPr lang="fa-IR" dirty="0" smtClean="0"/>
              <a:t> </a:t>
            </a:r>
            <a:r>
              <a:rPr lang="en-US" dirty="0" smtClean="0"/>
              <a:t>(Discomfort, Dissatisfaction)</a:t>
            </a:r>
            <a:r>
              <a:rPr lang="fa-IR" dirty="0" smtClean="0"/>
              <a:t> </a:t>
            </a:r>
          </a:p>
          <a:p>
            <a:pPr algn="r">
              <a:lnSpc>
                <a:spcPct val="110000"/>
              </a:lnSpc>
            </a:pPr>
            <a:r>
              <a:rPr lang="fa-IR" dirty="0" smtClean="0"/>
              <a:t>ناراحتی مثل درد و تهوع .. و نارضایتی مثل غم و خشم </a:t>
            </a:r>
          </a:p>
          <a:p>
            <a:pPr>
              <a:lnSpc>
                <a:spcPct val="110000"/>
              </a:lnSpc>
            </a:pPr>
            <a:r>
              <a:rPr lang="fa-IR" dirty="0" smtClean="0"/>
              <a:t>2- </a:t>
            </a:r>
            <a:r>
              <a:rPr lang="fa-IR" dirty="0" smtClean="0">
                <a:solidFill>
                  <a:srgbClr val="FF0000"/>
                </a:solidFill>
              </a:rPr>
              <a:t>ناتوانی</a:t>
            </a:r>
            <a:r>
              <a:rPr lang="en-US" dirty="0" smtClean="0"/>
              <a:t>   (Disability) </a:t>
            </a:r>
            <a:r>
              <a:rPr lang="fa-IR" dirty="0" smtClean="0"/>
              <a:t> </a:t>
            </a:r>
          </a:p>
          <a:p>
            <a:pPr>
              <a:lnSpc>
                <a:spcPct val="110000"/>
              </a:lnSpc>
            </a:pPr>
            <a:r>
              <a:rPr lang="fa-IR" dirty="0" smtClean="0"/>
              <a:t>3- </a:t>
            </a:r>
            <a:r>
              <a:rPr lang="fa-IR" dirty="0" smtClean="0">
                <a:solidFill>
                  <a:srgbClr val="FF0000"/>
                </a:solidFill>
              </a:rPr>
              <a:t>ناخوشی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fa-IR" dirty="0" smtClean="0"/>
              <a:t>(بیماری)  ترکیبی از علایم و تست آزمایشگاهی غیرطبیعی </a:t>
            </a:r>
            <a:r>
              <a:rPr lang="en-US" dirty="0" smtClean="0"/>
              <a:t>(disease)</a:t>
            </a:r>
            <a:endParaRPr lang="fa-IR" dirty="0" smtClean="0"/>
          </a:p>
          <a:p>
            <a:pPr>
              <a:lnSpc>
                <a:spcPct val="110000"/>
              </a:lnSpc>
            </a:pPr>
            <a:r>
              <a:rPr lang="fa-IR" dirty="0" smtClean="0"/>
              <a:t>4- </a:t>
            </a:r>
            <a:r>
              <a:rPr lang="fa-IR" dirty="0" smtClean="0">
                <a:solidFill>
                  <a:srgbClr val="FF0000"/>
                </a:solidFill>
              </a:rPr>
              <a:t>نابودی</a:t>
            </a:r>
            <a:r>
              <a:rPr lang="fa-IR" dirty="0" smtClean="0"/>
              <a:t> (مرگ)</a:t>
            </a:r>
            <a:r>
              <a:rPr lang="en-US" dirty="0" smtClean="0"/>
              <a:t> Death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24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پیامدهای بیماری محور  </a:t>
            </a:r>
            <a:r>
              <a:rPr lang="en-US" dirty="0" smtClean="0"/>
              <a:t>Disease oriented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430" y="2104572"/>
            <a:ext cx="11103428" cy="4630058"/>
          </a:xfrm>
        </p:spPr>
        <p:txBody>
          <a:bodyPr>
            <a:normAutofit fontScale="92500" lnSpcReduction="10000"/>
          </a:bodyPr>
          <a:lstStyle/>
          <a:p>
            <a:r>
              <a:rPr lang="fa-IR" dirty="0" smtClean="0"/>
              <a:t>نتایج تست های آزمایشگاهی وقایع مهمی نیستند، </a:t>
            </a:r>
          </a:p>
          <a:p>
            <a:r>
              <a:rPr lang="fa-IR" dirty="0" smtClean="0"/>
              <a:t>تغییر این پیامدها به معنی </a:t>
            </a:r>
            <a:r>
              <a:rPr lang="fa-IR" dirty="0" smtClean="0">
                <a:solidFill>
                  <a:srgbClr val="FF0000"/>
                </a:solidFill>
              </a:rPr>
              <a:t>بهبود شرایط بیمار نیست</a:t>
            </a:r>
            <a:r>
              <a:rPr lang="fa-IR" dirty="0" smtClean="0"/>
              <a:t>، مگر </a:t>
            </a:r>
            <a:r>
              <a:rPr lang="fa-IR" dirty="0"/>
              <a:t>اینکه ثابت شود بین آزمون های آزمایشگاهی و پیامدهای پنچگانه </a:t>
            </a:r>
            <a:r>
              <a:rPr lang="fa-IR" dirty="0">
                <a:solidFill>
                  <a:srgbClr val="FF0000"/>
                </a:solidFill>
              </a:rPr>
              <a:t>ارتباط قوی </a:t>
            </a:r>
            <a:r>
              <a:rPr lang="fa-IR" dirty="0"/>
              <a:t>وجود دارد</a:t>
            </a:r>
            <a:r>
              <a:rPr lang="fa-IR" dirty="0" smtClean="0"/>
              <a:t>.</a:t>
            </a:r>
          </a:p>
          <a:p>
            <a:r>
              <a:rPr lang="fa-IR" b="1" dirty="0" smtClean="0">
                <a:solidFill>
                  <a:srgbClr val="7030A0"/>
                </a:solidFill>
              </a:rPr>
              <a:t>مثال دیابت و بیماری قلبی</a:t>
            </a:r>
          </a:p>
          <a:p>
            <a:r>
              <a:rPr lang="fa-IR" dirty="0" smtClean="0"/>
              <a:t>عامل اصلی مرگ دیابتی = بیماری قلبی </a:t>
            </a:r>
          </a:p>
          <a:p>
            <a:r>
              <a:rPr lang="fa-IR" dirty="0" smtClean="0"/>
              <a:t>دیابت عامل خطر بیماری قلبی (2-4 برابر)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داروی روزیگلیتادون </a:t>
            </a:r>
            <a:r>
              <a:rPr lang="fa-IR" dirty="0" smtClean="0"/>
              <a:t>(از گروه تیازولیدین‌ها) موثر در کاهش هموگلوبین گلیکولیزه و قند خون</a:t>
            </a:r>
          </a:p>
          <a:p>
            <a:r>
              <a:rPr lang="fa-IR" dirty="0" smtClean="0"/>
              <a:t>نتایج مطالعات بعدی: افزایش خطر بیماری قلبی، سکته مغزی، و مرگ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91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نکته اصلی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3"/>
            <a:ext cx="10452133" cy="3599316"/>
          </a:xfrm>
        </p:spPr>
        <p:txBody>
          <a:bodyPr/>
          <a:lstStyle/>
          <a:p>
            <a:r>
              <a:rPr lang="fa-IR" dirty="0" smtClean="0">
                <a:solidFill>
                  <a:srgbClr val="FF0000"/>
                </a:solidFill>
              </a:rPr>
              <a:t>توجیه پاتولوژیک و بیولوژیک</a:t>
            </a:r>
            <a:r>
              <a:rPr lang="fa-IR" dirty="0" smtClean="0"/>
              <a:t>: مکانیزم بیولوژیک برای کاهش قند خون در دیابتی‌ها، نمی‌تواند جایگزین </a:t>
            </a:r>
            <a:r>
              <a:rPr lang="fa-IR" dirty="0" smtClean="0">
                <a:solidFill>
                  <a:srgbClr val="FF0000"/>
                </a:solidFill>
              </a:rPr>
              <a:t>مطالعه پیامدها </a:t>
            </a:r>
            <a:r>
              <a:rPr lang="fa-IR" dirty="0" smtClean="0"/>
              <a:t>در بیماران شود.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95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1_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TC104033917[[fn=Berlin]]</Template>
  <TotalTime>3638</TotalTime>
  <Words>1854</Words>
  <Application>Microsoft Office PowerPoint</Application>
  <PresentationFormat>Custom</PresentationFormat>
  <Paragraphs>193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Berlin</vt:lpstr>
      <vt:lpstr>1_Berlin</vt:lpstr>
      <vt:lpstr>01- Introduction </vt:lpstr>
      <vt:lpstr>یادداشت</vt:lpstr>
      <vt:lpstr>اپیدمیولوژی بالینی</vt:lpstr>
      <vt:lpstr>شرح حال بالینی-1</vt:lpstr>
      <vt:lpstr>انواع سوالات بالینی درمواجهه با بیمار </vt:lpstr>
      <vt:lpstr>الگوی کتاب</vt:lpstr>
      <vt:lpstr>پیامد در طب بالینی</vt:lpstr>
      <vt:lpstr>پیامدهای بیماری محور  Disease oriented outcomes</vt:lpstr>
      <vt:lpstr>نکته اصلی</vt:lpstr>
      <vt:lpstr>کاربرد اپیدمیولوژی بالینی</vt:lpstr>
      <vt:lpstr>اثر مورد بر طبابت</vt:lpstr>
      <vt:lpstr>نقش علوم مختلف پزشکی در بررسی یک بیماری</vt:lpstr>
      <vt:lpstr>نکته اساسی</vt:lpstr>
      <vt:lpstr>متغیرها</vt:lpstr>
      <vt:lpstr>جمعیت و نمونه </vt:lpstr>
      <vt:lpstr>خصوصیات نمونه</vt:lpstr>
      <vt:lpstr>سوگرایی (خطای منظم)</vt:lpstr>
      <vt:lpstr>سوگرایی در مشاهدات بالینی</vt:lpstr>
      <vt:lpstr>مثال سوءگیری اندازه گیری</vt:lpstr>
      <vt:lpstr>مثال مخدوش‌کنندگی</vt:lpstr>
      <vt:lpstr>مثال اثر کافئین بر جنین (مطالعه کارآزمایی غیراخلاقی است)</vt:lpstr>
      <vt:lpstr>خطای تصادفی</vt:lpstr>
      <vt:lpstr>تاثیر سوءگیری و شانس تجمعی است</vt:lpstr>
      <vt:lpstr>اعتبار درونی و بیرونی</vt:lpstr>
      <vt:lpstr>مثال</vt:lpstr>
      <vt:lpstr>اطلاعات و تصمیم گیری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Dr.khosravi</dc:creator>
  <cp:lastModifiedBy>khosravi</cp:lastModifiedBy>
  <cp:revision>387</cp:revision>
  <dcterms:created xsi:type="dcterms:W3CDTF">2013-07-15T20:24:27Z</dcterms:created>
  <dcterms:modified xsi:type="dcterms:W3CDTF">2025-11-07T10:39:03Z</dcterms:modified>
</cp:coreProperties>
</file>