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sldIdLst>
    <p:sldId id="256" r:id="rId2"/>
    <p:sldId id="258" r:id="rId3"/>
    <p:sldId id="257" r:id="rId4"/>
    <p:sldId id="259" r:id="rId5"/>
    <p:sldId id="264" r:id="rId6"/>
    <p:sldId id="263" r:id="rId7"/>
    <p:sldId id="271" r:id="rId8"/>
    <p:sldId id="269" r:id="rId9"/>
    <p:sldId id="273" r:id="rId10"/>
    <p:sldId id="274" r:id="rId11"/>
    <p:sldId id="275" r:id="rId12"/>
    <p:sldId id="276" r:id="rId13"/>
    <p:sldId id="277" r:id="rId14"/>
    <p:sldId id="272" r:id="rId15"/>
    <p:sldId id="279" r:id="rId16"/>
    <p:sldId id="280" r:id="rId17"/>
    <p:sldId id="278" r:id="rId18"/>
    <p:sldId id="270" r:id="rId19"/>
    <p:sldId id="282" r:id="rId20"/>
    <p:sldId id="283" r:id="rId21"/>
    <p:sldId id="284" r:id="rId22"/>
    <p:sldId id="285" r:id="rId23"/>
    <p:sldId id="286" r:id="rId24"/>
    <p:sldId id="287" r:id="rId25"/>
    <p:sldId id="265" r:id="rId26"/>
    <p:sldId id="266" r:id="rId27"/>
    <p:sldId id="267" r:id="rId28"/>
    <p:sldId id="268" r:id="rId29"/>
    <p:sldId id="281" r:id="rId30"/>
    <p:sldId id="289" r:id="rId31"/>
    <p:sldId id="261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33" autoAdjust="0"/>
  </p:normalViewPr>
  <p:slideViewPr>
    <p:cSldViewPr snapToGrid="0">
      <p:cViewPr>
        <p:scale>
          <a:sx n="81" d="100"/>
          <a:sy n="81" d="100"/>
        </p:scale>
        <p:origin x="-28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63E38C-9E1E-4DC7-B84A-E36A8EE79CB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C0A6CD7-E7F9-4A5B-B39F-02B2C520F35F}">
      <dgm:prSet phldrT="[Text]" phldr="0"/>
      <dgm:spPr/>
      <dgm:t>
        <a:bodyPr/>
        <a:lstStyle/>
        <a:p>
          <a:r>
            <a:rPr lang="en-US" dirty="0"/>
            <a:t>population</a:t>
          </a:r>
        </a:p>
      </dgm:t>
    </dgm:pt>
    <dgm:pt modelId="{A7A9634A-0CCD-4F68-8E3B-002F2CEE0490}" type="parTrans" cxnId="{D50A1B3C-0BE8-4164-9A66-EAA31088DA9C}">
      <dgm:prSet/>
      <dgm:spPr/>
      <dgm:t>
        <a:bodyPr/>
        <a:lstStyle/>
        <a:p>
          <a:endParaRPr lang="en-US"/>
        </a:p>
      </dgm:t>
    </dgm:pt>
    <dgm:pt modelId="{26554A67-95D0-4E45-A3E5-912895C72D57}" type="sibTrans" cxnId="{D50A1B3C-0BE8-4164-9A66-EAA31088DA9C}">
      <dgm:prSet/>
      <dgm:spPr/>
      <dgm:t>
        <a:bodyPr/>
        <a:lstStyle/>
        <a:p>
          <a:endParaRPr lang="en-US"/>
        </a:p>
      </dgm:t>
    </dgm:pt>
    <dgm:pt modelId="{0DD7C10B-54AC-414A-9748-FDEB7C5C394E}">
      <dgm:prSet phldrT="[Text]" phldr="0"/>
      <dgm:spPr/>
      <dgm:t>
        <a:bodyPr/>
        <a:lstStyle/>
        <a:p>
          <a:r>
            <a:rPr lang="en-US" dirty="0"/>
            <a:t>healthy</a:t>
          </a:r>
        </a:p>
      </dgm:t>
    </dgm:pt>
    <dgm:pt modelId="{DB44B5FE-1E2D-4B37-82CD-BD8CFC9BF553}" type="parTrans" cxnId="{2DED02B7-18BF-4164-8DAC-CB38EF463AB0}">
      <dgm:prSet/>
      <dgm:spPr/>
      <dgm:t>
        <a:bodyPr/>
        <a:lstStyle/>
        <a:p>
          <a:endParaRPr lang="en-US"/>
        </a:p>
      </dgm:t>
    </dgm:pt>
    <dgm:pt modelId="{79CD16C5-F6D6-401A-9AB9-915964559407}" type="sibTrans" cxnId="{2DED02B7-18BF-4164-8DAC-CB38EF463AB0}">
      <dgm:prSet/>
      <dgm:spPr/>
      <dgm:t>
        <a:bodyPr/>
        <a:lstStyle/>
        <a:p>
          <a:endParaRPr lang="en-US"/>
        </a:p>
      </dgm:t>
    </dgm:pt>
    <dgm:pt modelId="{475B0EE1-5B9C-4776-ADEE-BE93267D2501}">
      <dgm:prSet phldrT="[Text]" phldr="0"/>
      <dgm:spPr/>
      <dgm:t>
        <a:bodyPr/>
        <a:lstStyle/>
        <a:p>
          <a:r>
            <a:rPr lang="en-US" dirty="0"/>
            <a:t>negative</a:t>
          </a:r>
        </a:p>
      </dgm:t>
    </dgm:pt>
    <dgm:pt modelId="{C84EB28A-8EB3-473E-9583-09034A5C7B5B}" type="parTrans" cxnId="{1BD78374-3E8F-4343-A285-8E4619111DA5}">
      <dgm:prSet/>
      <dgm:spPr/>
      <dgm:t>
        <a:bodyPr/>
        <a:lstStyle/>
        <a:p>
          <a:endParaRPr lang="en-US"/>
        </a:p>
      </dgm:t>
    </dgm:pt>
    <dgm:pt modelId="{DD7FB0DB-0613-4B4A-BFB5-792A17F96584}" type="sibTrans" cxnId="{1BD78374-3E8F-4343-A285-8E4619111DA5}">
      <dgm:prSet/>
      <dgm:spPr/>
      <dgm:t>
        <a:bodyPr/>
        <a:lstStyle/>
        <a:p>
          <a:endParaRPr lang="en-US"/>
        </a:p>
      </dgm:t>
    </dgm:pt>
    <dgm:pt modelId="{69A57363-34BC-4AB9-AE6D-FDA63DBFE529}">
      <dgm:prSet phldrT="[Text]" phldr="0"/>
      <dgm:spPr/>
      <dgm:t>
        <a:bodyPr/>
        <a:lstStyle/>
        <a:p>
          <a:r>
            <a:rPr lang="en-US" dirty="0"/>
            <a:t>positive</a:t>
          </a:r>
        </a:p>
      </dgm:t>
    </dgm:pt>
    <dgm:pt modelId="{6BE49BC8-AE0C-4146-A8CB-8CB9E45737BE}" type="parTrans" cxnId="{DB2AC464-268E-4A25-84B6-09EF383CA53F}">
      <dgm:prSet/>
      <dgm:spPr/>
      <dgm:t>
        <a:bodyPr/>
        <a:lstStyle/>
        <a:p>
          <a:endParaRPr lang="en-US"/>
        </a:p>
      </dgm:t>
    </dgm:pt>
    <dgm:pt modelId="{3EE157AD-CCCD-4099-B1F4-48F0DEE5E79E}" type="sibTrans" cxnId="{DB2AC464-268E-4A25-84B6-09EF383CA53F}">
      <dgm:prSet/>
      <dgm:spPr/>
      <dgm:t>
        <a:bodyPr/>
        <a:lstStyle/>
        <a:p>
          <a:endParaRPr lang="en-US"/>
        </a:p>
      </dgm:t>
    </dgm:pt>
    <dgm:pt modelId="{2F468B2B-D245-404A-94FD-0E5C553098C6}">
      <dgm:prSet phldrT="[Text]" phldr="0"/>
      <dgm:spPr/>
      <dgm:t>
        <a:bodyPr/>
        <a:lstStyle/>
        <a:p>
          <a:r>
            <a:rPr lang="en-US" dirty="0"/>
            <a:t>diseased</a:t>
          </a:r>
        </a:p>
      </dgm:t>
    </dgm:pt>
    <dgm:pt modelId="{6E82685C-E3D9-4053-8E60-20F473A4B933}" type="parTrans" cxnId="{67E6E6D7-30EF-4197-8B6B-F1C09F07BC10}">
      <dgm:prSet/>
      <dgm:spPr/>
      <dgm:t>
        <a:bodyPr/>
        <a:lstStyle/>
        <a:p>
          <a:endParaRPr lang="en-US"/>
        </a:p>
      </dgm:t>
    </dgm:pt>
    <dgm:pt modelId="{DC9BE4D6-597A-4AC9-A12E-87D9F8288152}" type="sibTrans" cxnId="{67E6E6D7-30EF-4197-8B6B-F1C09F07BC10}">
      <dgm:prSet/>
      <dgm:spPr/>
      <dgm:t>
        <a:bodyPr/>
        <a:lstStyle/>
        <a:p>
          <a:endParaRPr lang="en-US"/>
        </a:p>
      </dgm:t>
    </dgm:pt>
    <dgm:pt modelId="{3857002C-0AB8-4AC4-92B2-3AB9DE9700FD}">
      <dgm:prSet phldrT="[Text]" phldr="0"/>
      <dgm:spPr/>
      <dgm:t>
        <a:bodyPr/>
        <a:lstStyle/>
        <a:p>
          <a:r>
            <a:rPr lang="en-US" dirty="0"/>
            <a:t>positive</a:t>
          </a:r>
        </a:p>
      </dgm:t>
    </dgm:pt>
    <dgm:pt modelId="{9C662FA5-5474-48F5-B4FF-950DE44189B9}" type="parTrans" cxnId="{277C0D5C-E434-4BFF-8D2D-721EA4BC68B1}">
      <dgm:prSet/>
      <dgm:spPr/>
      <dgm:t>
        <a:bodyPr/>
        <a:lstStyle/>
        <a:p>
          <a:endParaRPr lang="en-US"/>
        </a:p>
      </dgm:t>
    </dgm:pt>
    <dgm:pt modelId="{CA64DBB2-8D24-4AFA-9032-35C956DDA120}" type="sibTrans" cxnId="{277C0D5C-E434-4BFF-8D2D-721EA4BC68B1}">
      <dgm:prSet/>
      <dgm:spPr/>
      <dgm:t>
        <a:bodyPr/>
        <a:lstStyle/>
        <a:p>
          <a:endParaRPr lang="en-US"/>
        </a:p>
      </dgm:t>
    </dgm:pt>
    <dgm:pt modelId="{31585F04-5A2E-4D92-9434-395C7694F451}">
      <dgm:prSet/>
      <dgm:spPr/>
      <dgm:t>
        <a:bodyPr/>
        <a:lstStyle/>
        <a:p>
          <a:r>
            <a:rPr lang="en-US" dirty="0"/>
            <a:t>negative</a:t>
          </a:r>
        </a:p>
      </dgm:t>
    </dgm:pt>
    <dgm:pt modelId="{C07ACE38-DD03-4CD5-97CA-9FC340857BBE}" type="parTrans" cxnId="{545DF382-BF84-4036-992B-D2794F2C524B}">
      <dgm:prSet/>
      <dgm:spPr/>
      <dgm:t>
        <a:bodyPr/>
        <a:lstStyle/>
        <a:p>
          <a:endParaRPr lang="en-US"/>
        </a:p>
      </dgm:t>
    </dgm:pt>
    <dgm:pt modelId="{F227C159-5252-4169-BFCB-A2DE9E3F6EFF}" type="sibTrans" cxnId="{545DF382-BF84-4036-992B-D2794F2C524B}">
      <dgm:prSet/>
      <dgm:spPr/>
      <dgm:t>
        <a:bodyPr/>
        <a:lstStyle/>
        <a:p>
          <a:endParaRPr lang="en-US"/>
        </a:p>
      </dgm:t>
    </dgm:pt>
    <dgm:pt modelId="{0B7FC2F6-2CDA-4491-9D16-72497B365566}" type="pres">
      <dgm:prSet presAssocID="{D063E38C-9E1E-4DC7-B84A-E36A8EE79CB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AF6D38-D92F-4358-862A-26827A3E2F4E}" type="pres">
      <dgm:prSet presAssocID="{4C0A6CD7-E7F9-4A5B-B39F-02B2C520F35F}" presName="root1" presStyleCnt="0"/>
      <dgm:spPr/>
    </dgm:pt>
    <dgm:pt modelId="{4B7B6E21-C38F-4594-A5E7-0DC4EBE7CB91}" type="pres">
      <dgm:prSet presAssocID="{4C0A6CD7-E7F9-4A5B-B39F-02B2C520F35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6A3E45-3DF7-41AA-887F-05F5CC9F8106}" type="pres">
      <dgm:prSet presAssocID="{4C0A6CD7-E7F9-4A5B-B39F-02B2C520F35F}" presName="level2hierChild" presStyleCnt="0"/>
      <dgm:spPr/>
    </dgm:pt>
    <dgm:pt modelId="{4DFB8FE4-EE8E-4EBB-8C88-3B729897BED5}" type="pres">
      <dgm:prSet presAssocID="{DB44B5FE-1E2D-4B37-82CD-BD8CFC9BF553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4BB4ED07-8711-4842-B09F-7CB966600926}" type="pres">
      <dgm:prSet presAssocID="{DB44B5FE-1E2D-4B37-82CD-BD8CFC9BF55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8AE3D9BB-BFE6-4DCA-8DEA-66FACEA9D2B4}" type="pres">
      <dgm:prSet presAssocID="{0DD7C10B-54AC-414A-9748-FDEB7C5C394E}" presName="root2" presStyleCnt="0"/>
      <dgm:spPr/>
    </dgm:pt>
    <dgm:pt modelId="{6F0611AF-C66D-42AF-A610-A781E11ED794}" type="pres">
      <dgm:prSet presAssocID="{0DD7C10B-54AC-414A-9748-FDEB7C5C394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A5B635-D951-4AD2-9AE2-E8AEF5E2F826}" type="pres">
      <dgm:prSet presAssocID="{0DD7C10B-54AC-414A-9748-FDEB7C5C394E}" presName="level3hierChild" presStyleCnt="0"/>
      <dgm:spPr/>
    </dgm:pt>
    <dgm:pt modelId="{E26201C0-A83C-4158-AD79-C8058F7764BF}" type="pres">
      <dgm:prSet presAssocID="{C84EB28A-8EB3-473E-9583-09034A5C7B5B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288378B6-39CE-44DF-8646-C6CA618C0575}" type="pres">
      <dgm:prSet presAssocID="{C84EB28A-8EB3-473E-9583-09034A5C7B5B}" presName="connTx" presStyleLbl="parChTrans1D3" presStyleIdx="0" presStyleCnt="4"/>
      <dgm:spPr/>
      <dgm:t>
        <a:bodyPr/>
        <a:lstStyle/>
        <a:p>
          <a:endParaRPr lang="en-US"/>
        </a:p>
      </dgm:t>
    </dgm:pt>
    <dgm:pt modelId="{6FB36C44-86AC-41D9-827D-2EA42508B989}" type="pres">
      <dgm:prSet presAssocID="{475B0EE1-5B9C-4776-ADEE-BE93267D2501}" presName="root2" presStyleCnt="0"/>
      <dgm:spPr/>
    </dgm:pt>
    <dgm:pt modelId="{027FC74E-4493-4A80-ADA8-AA1C4C83BB64}" type="pres">
      <dgm:prSet presAssocID="{475B0EE1-5B9C-4776-ADEE-BE93267D2501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70A50A-98EA-4CD3-BF52-D3E6DEB36BBE}" type="pres">
      <dgm:prSet presAssocID="{475B0EE1-5B9C-4776-ADEE-BE93267D2501}" presName="level3hierChild" presStyleCnt="0"/>
      <dgm:spPr/>
    </dgm:pt>
    <dgm:pt modelId="{66AAEA68-62A8-47A5-B3DA-411C32D601E3}" type="pres">
      <dgm:prSet presAssocID="{6BE49BC8-AE0C-4146-A8CB-8CB9E45737BE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263B5D51-8B98-44AD-8D02-E4F42365E329}" type="pres">
      <dgm:prSet presAssocID="{6BE49BC8-AE0C-4146-A8CB-8CB9E45737BE}" presName="connTx" presStyleLbl="parChTrans1D3" presStyleIdx="1" presStyleCnt="4"/>
      <dgm:spPr/>
      <dgm:t>
        <a:bodyPr/>
        <a:lstStyle/>
        <a:p>
          <a:endParaRPr lang="en-US"/>
        </a:p>
      </dgm:t>
    </dgm:pt>
    <dgm:pt modelId="{71599EC0-DF34-447B-A6B3-F8245F77439A}" type="pres">
      <dgm:prSet presAssocID="{69A57363-34BC-4AB9-AE6D-FDA63DBFE529}" presName="root2" presStyleCnt="0"/>
      <dgm:spPr/>
    </dgm:pt>
    <dgm:pt modelId="{4B959AFC-C81E-463D-90E6-6F42EE255EBD}" type="pres">
      <dgm:prSet presAssocID="{69A57363-34BC-4AB9-AE6D-FDA63DBFE529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0DA8B3-43FF-42AC-9626-EA7F909DE72B}" type="pres">
      <dgm:prSet presAssocID="{69A57363-34BC-4AB9-AE6D-FDA63DBFE529}" presName="level3hierChild" presStyleCnt="0"/>
      <dgm:spPr/>
    </dgm:pt>
    <dgm:pt modelId="{BF8E63EB-17CC-4B3E-90B5-6EB2177A4517}" type="pres">
      <dgm:prSet presAssocID="{6E82685C-E3D9-4053-8E60-20F473A4B933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66C5F3DD-2828-4A52-AFA1-E8E64BF24774}" type="pres">
      <dgm:prSet presAssocID="{6E82685C-E3D9-4053-8E60-20F473A4B93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0D683687-27AA-4E4C-87DE-DE6BF4E9FA96}" type="pres">
      <dgm:prSet presAssocID="{2F468B2B-D245-404A-94FD-0E5C553098C6}" presName="root2" presStyleCnt="0"/>
      <dgm:spPr/>
    </dgm:pt>
    <dgm:pt modelId="{D30E4409-7590-4B0B-BE1E-1F309654A22D}" type="pres">
      <dgm:prSet presAssocID="{2F468B2B-D245-404A-94FD-0E5C553098C6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2D0123-295A-4041-8F4C-E6D48D2445FB}" type="pres">
      <dgm:prSet presAssocID="{2F468B2B-D245-404A-94FD-0E5C553098C6}" presName="level3hierChild" presStyleCnt="0"/>
      <dgm:spPr/>
    </dgm:pt>
    <dgm:pt modelId="{D2137FF7-C8D2-411E-BE94-23BDDB70FB48}" type="pres">
      <dgm:prSet presAssocID="{9C662FA5-5474-48F5-B4FF-950DE44189B9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33381A8A-D5D0-4982-BD57-B476819DDAF7}" type="pres">
      <dgm:prSet presAssocID="{9C662FA5-5474-48F5-B4FF-950DE44189B9}" presName="connTx" presStyleLbl="parChTrans1D3" presStyleIdx="2" presStyleCnt="4"/>
      <dgm:spPr/>
      <dgm:t>
        <a:bodyPr/>
        <a:lstStyle/>
        <a:p>
          <a:endParaRPr lang="en-US"/>
        </a:p>
      </dgm:t>
    </dgm:pt>
    <dgm:pt modelId="{A0DE6930-74CA-4BA3-8701-D0C3E874CF8F}" type="pres">
      <dgm:prSet presAssocID="{3857002C-0AB8-4AC4-92B2-3AB9DE9700FD}" presName="root2" presStyleCnt="0"/>
      <dgm:spPr/>
    </dgm:pt>
    <dgm:pt modelId="{27B8F695-40D8-459F-9834-23451EB2D4F0}" type="pres">
      <dgm:prSet presAssocID="{3857002C-0AB8-4AC4-92B2-3AB9DE9700FD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9041E5-40C0-403B-B6D1-2C3D67444E51}" type="pres">
      <dgm:prSet presAssocID="{3857002C-0AB8-4AC4-92B2-3AB9DE9700FD}" presName="level3hierChild" presStyleCnt="0"/>
      <dgm:spPr/>
    </dgm:pt>
    <dgm:pt modelId="{84D685F2-2A89-469E-8FC1-B5E026B53BFD}" type="pres">
      <dgm:prSet presAssocID="{C07ACE38-DD03-4CD5-97CA-9FC340857BBE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D39BF2F3-D414-4524-9EF7-1E8D34846534}" type="pres">
      <dgm:prSet presAssocID="{C07ACE38-DD03-4CD5-97CA-9FC340857BBE}" presName="connTx" presStyleLbl="parChTrans1D3" presStyleIdx="3" presStyleCnt="4"/>
      <dgm:spPr/>
      <dgm:t>
        <a:bodyPr/>
        <a:lstStyle/>
        <a:p>
          <a:endParaRPr lang="en-US"/>
        </a:p>
      </dgm:t>
    </dgm:pt>
    <dgm:pt modelId="{CA1DC464-07CC-4E6F-9B2A-457DCD4563C5}" type="pres">
      <dgm:prSet presAssocID="{31585F04-5A2E-4D92-9434-395C7694F451}" presName="root2" presStyleCnt="0"/>
      <dgm:spPr/>
    </dgm:pt>
    <dgm:pt modelId="{5D1D82C0-F9BC-4C5C-91AD-18873C20FD27}" type="pres">
      <dgm:prSet presAssocID="{31585F04-5A2E-4D92-9434-395C7694F451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F88311-96FD-444F-90CF-DE007926D1FE}" type="pres">
      <dgm:prSet presAssocID="{31585F04-5A2E-4D92-9434-395C7694F451}" presName="level3hierChild" presStyleCnt="0"/>
      <dgm:spPr/>
    </dgm:pt>
  </dgm:ptLst>
  <dgm:cxnLst>
    <dgm:cxn modelId="{367A325E-D177-499B-8AA9-5843E6E339C5}" type="presOf" srcId="{9C662FA5-5474-48F5-B4FF-950DE44189B9}" destId="{D2137FF7-C8D2-411E-BE94-23BDDB70FB48}" srcOrd="0" destOrd="0" presId="urn:microsoft.com/office/officeart/2005/8/layout/hierarchy2"/>
    <dgm:cxn modelId="{356A59C4-21F0-4C3C-A7AA-DD2D8E4E5E9F}" type="presOf" srcId="{D063E38C-9E1E-4DC7-B84A-E36A8EE79CBC}" destId="{0B7FC2F6-2CDA-4491-9D16-72497B365566}" srcOrd="0" destOrd="0" presId="urn:microsoft.com/office/officeart/2005/8/layout/hierarchy2"/>
    <dgm:cxn modelId="{1BD78374-3E8F-4343-A285-8E4619111DA5}" srcId="{0DD7C10B-54AC-414A-9748-FDEB7C5C394E}" destId="{475B0EE1-5B9C-4776-ADEE-BE93267D2501}" srcOrd="0" destOrd="0" parTransId="{C84EB28A-8EB3-473E-9583-09034A5C7B5B}" sibTransId="{DD7FB0DB-0613-4B4A-BFB5-792A17F96584}"/>
    <dgm:cxn modelId="{5C8B3990-2E68-4F0B-B499-12BC8813A677}" type="presOf" srcId="{9C662FA5-5474-48F5-B4FF-950DE44189B9}" destId="{33381A8A-D5D0-4982-BD57-B476819DDAF7}" srcOrd="1" destOrd="0" presId="urn:microsoft.com/office/officeart/2005/8/layout/hierarchy2"/>
    <dgm:cxn modelId="{2DED02B7-18BF-4164-8DAC-CB38EF463AB0}" srcId="{4C0A6CD7-E7F9-4A5B-B39F-02B2C520F35F}" destId="{0DD7C10B-54AC-414A-9748-FDEB7C5C394E}" srcOrd="0" destOrd="0" parTransId="{DB44B5FE-1E2D-4B37-82CD-BD8CFC9BF553}" sibTransId="{79CD16C5-F6D6-401A-9AB9-915964559407}"/>
    <dgm:cxn modelId="{3952139B-1230-4EB3-9475-A3F9BF553F62}" type="presOf" srcId="{6BE49BC8-AE0C-4146-A8CB-8CB9E45737BE}" destId="{263B5D51-8B98-44AD-8D02-E4F42365E329}" srcOrd="1" destOrd="0" presId="urn:microsoft.com/office/officeart/2005/8/layout/hierarchy2"/>
    <dgm:cxn modelId="{277C0D5C-E434-4BFF-8D2D-721EA4BC68B1}" srcId="{2F468B2B-D245-404A-94FD-0E5C553098C6}" destId="{3857002C-0AB8-4AC4-92B2-3AB9DE9700FD}" srcOrd="0" destOrd="0" parTransId="{9C662FA5-5474-48F5-B4FF-950DE44189B9}" sibTransId="{CA64DBB2-8D24-4AFA-9032-35C956DDA120}"/>
    <dgm:cxn modelId="{638CCAF0-5D55-4B3C-A58B-54E4B934C957}" type="presOf" srcId="{3857002C-0AB8-4AC4-92B2-3AB9DE9700FD}" destId="{27B8F695-40D8-459F-9834-23451EB2D4F0}" srcOrd="0" destOrd="0" presId="urn:microsoft.com/office/officeart/2005/8/layout/hierarchy2"/>
    <dgm:cxn modelId="{545DF382-BF84-4036-992B-D2794F2C524B}" srcId="{2F468B2B-D245-404A-94FD-0E5C553098C6}" destId="{31585F04-5A2E-4D92-9434-395C7694F451}" srcOrd="1" destOrd="0" parTransId="{C07ACE38-DD03-4CD5-97CA-9FC340857BBE}" sibTransId="{F227C159-5252-4169-BFCB-A2DE9E3F6EFF}"/>
    <dgm:cxn modelId="{DB2AC464-268E-4A25-84B6-09EF383CA53F}" srcId="{0DD7C10B-54AC-414A-9748-FDEB7C5C394E}" destId="{69A57363-34BC-4AB9-AE6D-FDA63DBFE529}" srcOrd="1" destOrd="0" parTransId="{6BE49BC8-AE0C-4146-A8CB-8CB9E45737BE}" sibTransId="{3EE157AD-CCCD-4099-B1F4-48F0DEE5E79E}"/>
    <dgm:cxn modelId="{0D0A184E-7DC4-4004-9714-D1806D5F27B8}" type="presOf" srcId="{0DD7C10B-54AC-414A-9748-FDEB7C5C394E}" destId="{6F0611AF-C66D-42AF-A610-A781E11ED794}" srcOrd="0" destOrd="0" presId="urn:microsoft.com/office/officeart/2005/8/layout/hierarchy2"/>
    <dgm:cxn modelId="{BBED486E-7D1F-48CF-A6AE-5988B8D7687F}" type="presOf" srcId="{C84EB28A-8EB3-473E-9583-09034A5C7B5B}" destId="{E26201C0-A83C-4158-AD79-C8058F7764BF}" srcOrd="0" destOrd="0" presId="urn:microsoft.com/office/officeart/2005/8/layout/hierarchy2"/>
    <dgm:cxn modelId="{B407E721-DB11-4069-ADF7-B403D21D6467}" type="presOf" srcId="{2F468B2B-D245-404A-94FD-0E5C553098C6}" destId="{D30E4409-7590-4B0B-BE1E-1F309654A22D}" srcOrd="0" destOrd="0" presId="urn:microsoft.com/office/officeart/2005/8/layout/hierarchy2"/>
    <dgm:cxn modelId="{A51253EF-53C0-45BE-AD87-918D23F2D720}" type="presOf" srcId="{69A57363-34BC-4AB9-AE6D-FDA63DBFE529}" destId="{4B959AFC-C81E-463D-90E6-6F42EE255EBD}" srcOrd="0" destOrd="0" presId="urn:microsoft.com/office/officeart/2005/8/layout/hierarchy2"/>
    <dgm:cxn modelId="{67E6E6D7-30EF-4197-8B6B-F1C09F07BC10}" srcId="{4C0A6CD7-E7F9-4A5B-B39F-02B2C520F35F}" destId="{2F468B2B-D245-404A-94FD-0E5C553098C6}" srcOrd="1" destOrd="0" parTransId="{6E82685C-E3D9-4053-8E60-20F473A4B933}" sibTransId="{DC9BE4D6-597A-4AC9-A12E-87D9F8288152}"/>
    <dgm:cxn modelId="{C5D61293-EBAC-40C8-8DEC-517AFAC97722}" type="presOf" srcId="{475B0EE1-5B9C-4776-ADEE-BE93267D2501}" destId="{027FC74E-4493-4A80-ADA8-AA1C4C83BB64}" srcOrd="0" destOrd="0" presId="urn:microsoft.com/office/officeart/2005/8/layout/hierarchy2"/>
    <dgm:cxn modelId="{19A411C2-9E8B-45F6-923B-F42FDED9D493}" type="presOf" srcId="{6E82685C-E3D9-4053-8E60-20F473A4B933}" destId="{66C5F3DD-2828-4A52-AFA1-E8E64BF24774}" srcOrd="1" destOrd="0" presId="urn:microsoft.com/office/officeart/2005/8/layout/hierarchy2"/>
    <dgm:cxn modelId="{093A0E09-21AA-4862-A973-BCC1FE73C1DD}" type="presOf" srcId="{C84EB28A-8EB3-473E-9583-09034A5C7B5B}" destId="{288378B6-39CE-44DF-8646-C6CA618C0575}" srcOrd="1" destOrd="0" presId="urn:microsoft.com/office/officeart/2005/8/layout/hierarchy2"/>
    <dgm:cxn modelId="{2C705BF1-EA20-4A18-8FBE-A2BEBE7A9DAC}" type="presOf" srcId="{31585F04-5A2E-4D92-9434-395C7694F451}" destId="{5D1D82C0-F9BC-4C5C-91AD-18873C20FD27}" srcOrd="0" destOrd="0" presId="urn:microsoft.com/office/officeart/2005/8/layout/hierarchy2"/>
    <dgm:cxn modelId="{C75E0645-0EC0-4358-923B-0DA22D46AF30}" type="presOf" srcId="{DB44B5FE-1E2D-4B37-82CD-BD8CFC9BF553}" destId="{4DFB8FE4-EE8E-4EBB-8C88-3B729897BED5}" srcOrd="0" destOrd="0" presId="urn:microsoft.com/office/officeart/2005/8/layout/hierarchy2"/>
    <dgm:cxn modelId="{9184FE70-47DD-40FC-B2F9-1FBC9BBE45B4}" type="presOf" srcId="{6BE49BC8-AE0C-4146-A8CB-8CB9E45737BE}" destId="{66AAEA68-62A8-47A5-B3DA-411C32D601E3}" srcOrd="0" destOrd="0" presId="urn:microsoft.com/office/officeart/2005/8/layout/hierarchy2"/>
    <dgm:cxn modelId="{D50A1B3C-0BE8-4164-9A66-EAA31088DA9C}" srcId="{D063E38C-9E1E-4DC7-B84A-E36A8EE79CBC}" destId="{4C0A6CD7-E7F9-4A5B-B39F-02B2C520F35F}" srcOrd="0" destOrd="0" parTransId="{A7A9634A-0CCD-4F68-8E3B-002F2CEE0490}" sibTransId="{26554A67-95D0-4E45-A3E5-912895C72D57}"/>
    <dgm:cxn modelId="{9023E0AB-41BD-4719-AF3F-834D461041BE}" type="presOf" srcId="{DB44B5FE-1E2D-4B37-82CD-BD8CFC9BF553}" destId="{4BB4ED07-8711-4842-B09F-7CB966600926}" srcOrd="1" destOrd="0" presId="urn:microsoft.com/office/officeart/2005/8/layout/hierarchy2"/>
    <dgm:cxn modelId="{5DDE5E53-196F-4BDD-ABA8-94B0442A7189}" type="presOf" srcId="{6E82685C-E3D9-4053-8E60-20F473A4B933}" destId="{BF8E63EB-17CC-4B3E-90B5-6EB2177A4517}" srcOrd="0" destOrd="0" presId="urn:microsoft.com/office/officeart/2005/8/layout/hierarchy2"/>
    <dgm:cxn modelId="{B4719A2D-D1C7-454A-918A-6009EB44D6D9}" type="presOf" srcId="{4C0A6CD7-E7F9-4A5B-B39F-02B2C520F35F}" destId="{4B7B6E21-C38F-4594-A5E7-0DC4EBE7CB91}" srcOrd="0" destOrd="0" presId="urn:microsoft.com/office/officeart/2005/8/layout/hierarchy2"/>
    <dgm:cxn modelId="{10BB226D-F814-40B2-A87E-63113DF0A068}" type="presOf" srcId="{C07ACE38-DD03-4CD5-97CA-9FC340857BBE}" destId="{84D685F2-2A89-469E-8FC1-B5E026B53BFD}" srcOrd="0" destOrd="0" presId="urn:microsoft.com/office/officeart/2005/8/layout/hierarchy2"/>
    <dgm:cxn modelId="{09ABD962-5494-4E83-8772-ED85F2E49B2D}" type="presOf" srcId="{C07ACE38-DD03-4CD5-97CA-9FC340857BBE}" destId="{D39BF2F3-D414-4524-9EF7-1E8D34846534}" srcOrd="1" destOrd="0" presId="urn:microsoft.com/office/officeart/2005/8/layout/hierarchy2"/>
    <dgm:cxn modelId="{9164BCAD-D209-4FF9-AE5E-8EB087F9F625}" type="presParOf" srcId="{0B7FC2F6-2CDA-4491-9D16-72497B365566}" destId="{69AF6D38-D92F-4358-862A-26827A3E2F4E}" srcOrd="0" destOrd="0" presId="urn:microsoft.com/office/officeart/2005/8/layout/hierarchy2"/>
    <dgm:cxn modelId="{02E6772C-F63F-44F1-B8E1-CE70A05C27D3}" type="presParOf" srcId="{69AF6D38-D92F-4358-862A-26827A3E2F4E}" destId="{4B7B6E21-C38F-4594-A5E7-0DC4EBE7CB91}" srcOrd="0" destOrd="0" presId="urn:microsoft.com/office/officeart/2005/8/layout/hierarchy2"/>
    <dgm:cxn modelId="{C2ADABD7-E2F5-4A20-9EDD-0E085E8C107A}" type="presParOf" srcId="{69AF6D38-D92F-4358-862A-26827A3E2F4E}" destId="{A86A3E45-3DF7-41AA-887F-05F5CC9F8106}" srcOrd="1" destOrd="0" presId="urn:microsoft.com/office/officeart/2005/8/layout/hierarchy2"/>
    <dgm:cxn modelId="{9B67523B-630B-405F-AA00-BBA00F26EF6D}" type="presParOf" srcId="{A86A3E45-3DF7-41AA-887F-05F5CC9F8106}" destId="{4DFB8FE4-EE8E-4EBB-8C88-3B729897BED5}" srcOrd="0" destOrd="0" presId="urn:microsoft.com/office/officeart/2005/8/layout/hierarchy2"/>
    <dgm:cxn modelId="{AEA48942-65BC-48E3-83D1-DB72E8B7DFBE}" type="presParOf" srcId="{4DFB8FE4-EE8E-4EBB-8C88-3B729897BED5}" destId="{4BB4ED07-8711-4842-B09F-7CB966600926}" srcOrd="0" destOrd="0" presId="urn:microsoft.com/office/officeart/2005/8/layout/hierarchy2"/>
    <dgm:cxn modelId="{88C3CBAC-259A-43A7-ABD4-0E6F739AEDD4}" type="presParOf" srcId="{A86A3E45-3DF7-41AA-887F-05F5CC9F8106}" destId="{8AE3D9BB-BFE6-4DCA-8DEA-66FACEA9D2B4}" srcOrd="1" destOrd="0" presId="urn:microsoft.com/office/officeart/2005/8/layout/hierarchy2"/>
    <dgm:cxn modelId="{AB1FC7E3-096A-49CD-A9CB-78C261E121CF}" type="presParOf" srcId="{8AE3D9BB-BFE6-4DCA-8DEA-66FACEA9D2B4}" destId="{6F0611AF-C66D-42AF-A610-A781E11ED794}" srcOrd="0" destOrd="0" presId="urn:microsoft.com/office/officeart/2005/8/layout/hierarchy2"/>
    <dgm:cxn modelId="{2CFFDD20-B76E-4FD7-A4C2-060A15F0A0F2}" type="presParOf" srcId="{8AE3D9BB-BFE6-4DCA-8DEA-66FACEA9D2B4}" destId="{34A5B635-D951-4AD2-9AE2-E8AEF5E2F826}" srcOrd="1" destOrd="0" presId="urn:microsoft.com/office/officeart/2005/8/layout/hierarchy2"/>
    <dgm:cxn modelId="{F0B19E42-C0DB-4CDA-B58D-28F869537D08}" type="presParOf" srcId="{34A5B635-D951-4AD2-9AE2-E8AEF5E2F826}" destId="{E26201C0-A83C-4158-AD79-C8058F7764BF}" srcOrd="0" destOrd="0" presId="urn:microsoft.com/office/officeart/2005/8/layout/hierarchy2"/>
    <dgm:cxn modelId="{F27F546A-298E-4508-BB1E-93BFD85301F1}" type="presParOf" srcId="{E26201C0-A83C-4158-AD79-C8058F7764BF}" destId="{288378B6-39CE-44DF-8646-C6CA618C0575}" srcOrd="0" destOrd="0" presId="urn:microsoft.com/office/officeart/2005/8/layout/hierarchy2"/>
    <dgm:cxn modelId="{D2529EC0-BE3D-4503-AC22-688B37BCEBB5}" type="presParOf" srcId="{34A5B635-D951-4AD2-9AE2-E8AEF5E2F826}" destId="{6FB36C44-86AC-41D9-827D-2EA42508B989}" srcOrd="1" destOrd="0" presId="urn:microsoft.com/office/officeart/2005/8/layout/hierarchy2"/>
    <dgm:cxn modelId="{51654161-9EE9-42B5-90E6-7A7F84172AB1}" type="presParOf" srcId="{6FB36C44-86AC-41D9-827D-2EA42508B989}" destId="{027FC74E-4493-4A80-ADA8-AA1C4C83BB64}" srcOrd="0" destOrd="0" presId="urn:microsoft.com/office/officeart/2005/8/layout/hierarchy2"/>
    <dgm:cxn modelId="{F6D0A8B7-7F5B-446E-91EE-EA45FBC87AC2}" type="presParOf" srcId="{6FB36C44-86AC-41D9-827D-2EA42508B989}" destId="{5F70A50A-98EA-4CD3-BF52-D3E6DEB36BBE}" srcOrd="1" destOrd="0" presId="urn:microsoft.com/office/officeart/2005/8/layout/hierarchy2"/>
    <dgm:cxn modelId="{2F2151E7-3A74-4F56-A7D1-C7DA7701347C}" type="presParOf" srcId="{34A5B635-D951-4AD2-9AE2-E8AEF5E2F826}" destId="{66AAEA68-62A8-47A5-B3DA-411C32D601E3}" srcOrd="2" destOrd="0" presId="urn:microsoft.com/office/officeart/2005/8/layout/hierarchy2"/>
    <dgm:cxn modelId="{16F9CC83-1F0F-4136-92A0-03F642E5F038}" type="presParOf" srcId="{66AAEA68-62A8-47A5-B3DA-411C32D601E3}" destId="{263B5D51-8B98-44AD-8D02-E4F42365E329}" srcOrd="0" destOrd="0" presId="urn:microsoft.com/office/officeart/2005/8/layout/hierarchy2"/>
    <dgm:cxn modelId="{0825FB19-82AA-48C3-871F-7276137D4D51}" type="presParOf" srcId="{34A5B635-D951-4AD2-9AE2-E8AEF5E2F826}" destId="{71599EC0-DF34-447B-A6B3-F8245F77439A}" srcOrd="3" destOrd="0" presId="urn:microsoft.com/office/officeart/2005/8/layout/hierarchy2"/>
    <dgm:cxn modelId="{F6DB6A08-D8EA-4037-81D9-1114D64ABDB8}" type="presParOf" srcId="{71599EC0-DF34-447B-A6B3-F8245F77439A}" destId="{4B959AFC-C81E-463D-90E6-6F42EE255EBD}" srcOrd="0" destOrd="0" presId="urn:microsoft.com/office/officeart/2005/8/layout/hierarchy2"/>
    <dgm:cxn modelId="{618FF6C6-E358-48D9-BCAC-A3F5E38E73E6}" type="presParOf" srcId="{71599EC0-DF34-447B-A6B3-F8245F77439A}" destId="{980DA8B3-43FF-42AC-9626-EA7F909DE72B}" srcOrd="1" destOrd="0" presId="urn:microsoft.com/office/officeart/2005/8/layout/hierarchy2"/>
    <dgm:cxn modelId="{2B57D21F-EF4C-4A2F-8DFB-045C05A89273}" type="presParOf" srcId="{A86A3E45-3DF7-41AA-887F-05F5CC9F8106}" destId="{BF8E63EB-17CC-4B3E-90B5-6EB2177A4517}" srcOrd="2" destOrd="0" presId="urn:microsoft.com/office/officeart/2005/8/layout/hierarchy2"/>
    <dgm:cxn modelId="{F54BB005-D46D-4DD0-8DB2-313DA8421CE4}" type="presParOf" srcId="{BF8E63EB-17CC-4B3E-90B5-6EB2177A4517}" destId="{66C5F3DD-2828-4A52-AFA1-E8E64BF24774}" srcOrd="0" destOrd="0" presId="urn:microsoft.com/office/officeart/2005/8/layout/hierarchy2"/>
    <dgm:cxn modelId="{D9ECAF10-C423-4A47-99E1-51E53869300B}" type="presParOf" srcId="{A86A3E45-3DF7-41AA-887F-05F5CC9F8106}" destId="{0D683687-27AA-4E4C-87DE-DE6BF4E9FA96}" srcOrd="3" destOrd="0" presId="urn:microsoft.com/office/officeart/2005/8/layout/hierarchy2"/>
    <dgm:cxn modelId="{BB4A81E4-C8E4-4426-9426-A2E70CD1B9E4}" type="presParOf" srcId="{0D683687-27AA-4E4C-87DE-DE6BF4E9FA96}" destId="{D30E4409-7590-4B0B-BE1E-1F309654A22D}" srcOrd="0" destOrd="0" presId="urn:microsoft.com/office/officeart/2005/8/layout/hierarchy2"/>
    <dgm:cxn modelId="{E447E83D-E718-4444-8D30-90B463B9E72F}" type="presParOf" srcId="{0D683687-27AA-4E4C-87DE-DE6BF4E9FA96}" destId="{AA2D0123-295A-4041-8F4C-E6D48D2445FB}" srcOrd="1" destOrd="0" presId="urn:microsoft.com/office/officeart/2005/8/layout/hierarchy2"/>
    <dgm:cxn modelId="{9C597970-ED97-43FA-8B51-888A10C70FAB}" type="presParOf" srcId="{AA2D0123-295A-4041-8F4C-E6D48D2445FB}" destId="{D2137FF7-C8D2-411E-BE94-23BDDB70FB48}" srcOrd="0" destOrd="0" presId="urn:microsoft.com/office/officeart/2005/8/layout/hierarchy2"/>
    <dgm:cxn modelId="{4E0DDAFD-3133-4320-8CC7-51F4FAF114B0}" type="presParOf" srcId="{D2137FF7-C8D2-411E-BE94-23BDDB70FB48}" destId="{33381A8A-D5D0-4982-BD57-B476819DDAF7}" srcOrd="0" destOrd="0" presId="urn:microsoft.com/office/officeart/2005/8/layout/hierarchy2"/>
    <dgm:cxn modelId="{E72FBF29-A109-48FB-A215-A2ECB0DB36EF}" type="presParOf" srcId="{AA2D0123-295A-4041-8F4C-E6D48D2445FB}" destId="{A0DE6930-74CA-4BA3-8701-D0C3E874CF8F}" srcOrd="1" destOrd="0" presId="urn:microsoft.com/office/officeart/2005/8/layout/hierarchy2"/>
    <dgm:cxn modelId="{8DBE524A-A0E5-4FFC-B5AB-E02AE924E664}" type="presParOf" srcId="{A0DE6930-74CA-4BA3-8701-D0C3E874CF8F}" destId="{27B8F695-40D8-459F-9834-23451EB2D4F0}" srcOrd="0" destOrd="0" presId="urn:microsoft.com/office/officeart/2005/8/layout/hierarchy2"/>
    <dgm:cxn modelId="{C70A912D-4012-4D7B-BCCD-393259612A99}" type="presParOf" srcId="{A0DE6930-74CA-4BA3-8701-D0C3E874CF8F}" destId="{649041E5-40C0-403B-B6D1-2C3D67444E51}" srcOrd="1" destOrd="0" presId="urn:microsoft.com/office/officeart/2005/8/layout/hierarchy2"/>
    <dgm:cxn modelId="{3C1599FB-4328-4904-8CAD-99135CB75879}" type="presParOf" srcId="{AA2D0123-295A-4041-8F4C-E6D48D2445FB}" destId="{84D685F2-2A89-469E-8FC1-B5E026B53BFD}" srcOrd="2" destOrd="0" presId="urn:microsoft.com/office/officeart/2005/8/layout/hierarchy2"/>
    <dgm:cxn modelId="{031D6434-D4C3-4933-B9A2-8241937ED4DC}" type="presParOf" srcId="{84D685F2-2A89-469E-8FC1-B5E026B53BFD}" destId="{D39BF2F3-D414-4524-9EF7-1E8D34846534}" srcOrd="0" destOrd="0" presId="urn:microsoft.com/office/officeart/2005/8/layout/hierarchy2"/>
    <dgm:cxn modelId="{EEDF6311-8BEB-4844-ADA8-FD584D7636CE}" type="presParOf" srcId="{AA2D0123-295A-4041-8F4C-E6D48D2445FB}" destId="{CA1DC464-07CC-4E6F-9B2A-457DCD4563C5}" srcOrd="3" destOrd="0" presId="urn:microsoft.com/office/officeart/2005/8/layout/hierarchy2"/>
    <dgm:cxn modelId="{2E66440F-C6A9-4585-9CD8-1AE088674C57}" type="presParOf" srcId="{CA1DC464-07CC-4E6F-9B2A-457DCD4563C5}" destId="{5D1D82C0-F9BC-4C5C-91AD-18873C20FD27}" srcOrd="0" destOrd="0" presId="urn:microsoft.com/office/officeart/2005/8/layout/hierarchy2"/>
    <dgm:cxn modelId="{3DFEBCB4-B487-41DB-8292-C47E6777A152}" type="presParOf" srcId="{CA1DC464-07CC-4E6F-9B2A-457DCD4563C5}" destId="{A4F88311-96FD-444F-90CF-DE007926D1F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B6E21-C38F-4594-A5E7-0DC4EBE7CB91}">
      <dsp:nvSpPr>
        <dsp:cNvPr id="0" name=""/>
        <dsp:cNvSpPr/>
      </dsp:nvSpPr>
      <dsp:spPr>
        <a:xfrm>
          <a:off x="271704" y="1389094"/>
          <a:ext cx="1609530" cy="8047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population</a:t>
          </a:r>
        </a:p>
      </dsp:txBody>
      <dsp:txXfrm>
        <a:off x="295275" y="1412665"/>
        <a:ext cx="1562388" cy="757623"/>
      </dsp:txXfrm>
    </dsp:sp>
    <dsp:sp modelId="{4DFB8FE4-EE8E-4EBB-8C88-3B729897BED5}">
      <dsp:nvSpPr>
        <dsp:cNvPr id="0" name=""/>
        <dsp:cNvSpPr/>
      </dsp:nvSpPr>
      <dsp:spPr>
        <a:xfrm rot="18289469">
          <a:off x="1639446" y="1308522"/>
          <a:ext cx="112738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27389" y="20214"/>
              </a:lnTo>
            </a:path>
          </a:pathLst>
        </a:cu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74956" y="1300552"/>
        <a:ext cx="56369" cy="56369"/>
      </dsp:txXfrm>
    </dsp:sp>
    <dsp:sp modelId="{6F0611AF-C66D-42AF-A610-A781E11ED794}">
      <dsp:nvSpPr>
        <dsp:cNvPr id="0" name=""/>
        <dsp:cNvSpPr/>
      </dsp:nvSpPr>
      <dsp:spPr>
        <a:xfrm>
          <a:off x="2525047" y="463614"/>
          <a:ext cx="1609530" cy="8047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healthy</a:t>
          </a:r>
        </a:p>
      </dsp:txBody>
      <dsp:txXfrm>
        <a:off x="2548618" y="487185"/>
        <a:ext cx="1562388" cy="757623"/>
      </dsp:txXfrm>
    </dsp:sp>
    <dsp:sp modelId="{E26201C0-A83C-4158-AD79-C8058F7764BF}">
      <dsp:nvSpPr>
        <dsp:cNvPr id="0" name=""/>
        <dsp:cNvSpPr/>
      </dsp:nvSpPr>
      <dsp:spPr>
        <a:xfrm rot="19457599">
          <a:off x="4060055" y="614412"/>
          <a:ext cx="79285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92857" y="20214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36662" y="614805"/>
        <a:ext cx="39642" cy="39642"/>
      </dsp:txXfrm>
    </dsp:sp>
    <dsp:sp modelId="{027FC74E-4493-4A80-ADA8-AA1C4C83BB64}">
      <dsp:nvSpPr>
        <dsp:cNvPr id="0" name=""/>
        <dsp:cNvSpPr/>
      </dsp:nvSpPr>
      <dsp:spPr>
        <a:xfrm>
          <a:off x="4778390" y="874"/>
          <a:ext cx="1609530" cy="8047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negative</a:t>
          </a:r>
        </a:p>
      </dsp:txBody>
      <dsp:txXfrm>
        <a:off x="4801961" y="24445"/>
        <a:ext cx="1562388" cy="757623"/>
      </dsp:txXfrm>
    </dsp:sp>
    <dsp:sp modelId="{66AAEA68-62A8-47A5-B3DA-411C32D601E3}">
      <dsp:nvSpPr>
        <dsp:cNvPr id="0" name=""/>
        <dsp:cNvSpPr/>
      </dsp:nvSpPr>
      <dsp:spPr>
        <a:xfrm rot="2142401">
          <a:off x="4060055" y="1077152"/>
          <a:ext cx="79285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92857" y="20214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36662" y="1077546"/>
        <a:ext cx="39642" cy="39642"/>
      </dsp:txXfrm>
    </dsp:sp>
    <dsp:sp modelId="{4B959AFC-C81E-463D-90E6-6F42EE255EBD}">
      <dsp:nvSpPr>
        <dsp:cNvPr id="0" name=""/>
        <dsp:cNvSpPr/>
      </dsp:nvSpPr>
      <dsp:spPr>
        <a:xfrm>
          <a:off x="4778390" y="926354"/>
          <a:ext cx="1609530" cy="8047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positive</a:t>
          </a:r>
        </a:p>
      </dsp:txBody>
      <dsp:txXfrm>
        <a:off x="4801961" y="949925"/>
        <a:ext cx="1562388" cy="757623"/>
      </dsp:txXfrm>
    </dsp:sp>
    <dsp:sp modelId="{BF8E63EB-17CC-4B3E-90B5-6EB2177A4517}">
      <dsp:nvSpPr>
        <dsp:cNvPr id="0" name=""/>
        <dsp:cNvSpPr/>
      </dsp:nvSpPr>
      <dsp:spPr>
        <a:xfrm rot="3310531">
          <a:off x="1639446" y="2234002"/>
          <a:ext cx="112738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27389" y="20214"/>
              </a:lnTo>
            </a:path>
          </a:pathLst>
        </a:custGeom>
        <a:noFill/>
        <a:ln w="1397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74956" y="2226032"/>
        <a:ext cx="56369" cy="56369"/>
      </dsp:txXfrm>
    </dsp:sp>
    <dsp:sp modelId="{D30E4409-7590-4B0B-BE1E-1F309654A22D}">
      <dsp:nvSpPr>
        <dsp:cNvPr id="0" name=""/>
        <dsp:cNvSpPr/>
      </dsp:nvSpPr>
      <dsp:spPr>
        <a:xfrm>
          <a:off x="2525047" y="2314574"/>
          <a:ext cx="1609530" cy="8047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diseased</a:t>
          </a:r>
        </a:p>
      </dsp:txBody>
      <dsp:txXfrm>
        <a:off x="2548618" y="2338145"/>
        <a:ext cx="1562388" cy="757623"/>
      </dsp:txXfrm>
    </dsp:sp>
    <dsp:sp modelId="{D2137FF7-C8D2-411E-BE94-23BDDB70FB48}">
      <dsp:nvSpPr>
        <dsp:cNvPr id="0" name=""/>
        <dsp:cNvSpPr/>
      </dsp:nvSpPr>
      <dsp:spPr>
        <a:xfrm rot="19457599">
          <a:off x="4060055" y="2465372"/>
          <a:ext cx="79285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92857" y="20214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36662" y="2465766"/>
        <a:ext cx="39642" cy="39642"/>
      </dsp:txXfrm>
    </dsp:sp>
    <dsp:sp modelId="{27B8F695-40D8-459F-9834-23451EB2D4F0}">
      <dsp:nvSpPr>
        <dsp:cNvPr id="0" name=""/>
        <dsp:cNvSpPr/>
      </dsp:nvSpPr>
      <dsp:spPr>
        <a:xfrm>
          <a:off x="4778390" y="1851834"/>
          <a:ext cx="1609530" cy="8047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positive</a:t>
          </a:r>
        </a:p>
      </dsp:txBody>
      <dsp:txXfrm>
        <a:off x="4801961" y="1875405"/>
        <a:ext cx="1562388" cy="757623"/>
      </dsp:txXfrm>
    </dsp:sp>
    <dsp:sp modelId="{84D685F2-2A89-469E-8FC1-B5E026B53BFD}">
      <dsp:nvSpPr>
        <dsp:cNvPr id="0" name=""/>
        <dsp:cNvSpPr/>
      </dsp:nvSpPr>
      <dsp:spPr>
        <a:xfrm rot="2142401">
          <a:off x="4060055" y="2928112"/>
          <a:ext cx="79285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92857" y="20214"/>
              </a:lnTo>
            </a:path>
          </a:pathLst>
        </a:custGeom>
        <a:noFill/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36662" y="2928506"/>
        <a:ext cx="39642" cy="39642"/>
      </dsp:txXfrm>
    </dsp:sp>
    <dsp:sp modelId="{5D1D82C0-F9BC-4C5C-91AD-18873C20FD27}">
      <dsp:nvSpPr>
        <dsp:cNvPr id="0" name=""/>
        <dsp:cNvSpPr/>
      </dsp:nvSpPr>
      <dsp:spPr>
        <a:xfrm>
          <a:off x="4778390" y="2777314"/>
          <a:ext cx="1609530" cy="8047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negative</a:t>
          </a:r>
        </a:p>
      </dsp:txBody>
      <dsp:txXfrm>
        <a:off x="4801961" y="2800885"/>
        <a:ext cx="1562388" cy="757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5:45:17.640"/>
    </inkml:context>
    <inkml:brush xml:id="br0">
      <inkml:brushProperty name="width" value="0.2" units="cm"/>
      <inkml:brushProperty name="height" value="0.4" units="cm"/>
      <inkml:brushProperty name="color" value="#D3F6B8"/>
      <inkml:brushProperty name="tip" value="rectangle"/>
      <inkml:brushProperty name="rasterOp" value="maskPen"/>
      <inkml:brushProperty name="ignorePressure" value="1"/>
    </inkml:brush>
  </inkml:definitions>
  <inkml:trace contextRef="#ctx0" brushRef="#br0">1 0 0,'778'0'0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5:41:43.1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64 24575,'0'-7'0,"-3"-30"0,3 37 0,-1-1 0,1 0 0,0 1 0,-1-1 0,1 1 0,0-1 0,-1 0 0,1 1 0,-1-1 0,1 1 0,-1-1 0,1 1 0,-1-1 0,1 1 0,-1-1 0,0 1 0,1 0 0,-1-1 0,1 1 0,-1 0 0,0 0 0,1-1 0,-1 1 0,0 0 0,0 0 0,1 0 0,-1 0 0,0 0 0,1 0 0,-1 0 0,0 0 0,0 0 0,1 0 0,-1 0 0,0 0 0,1 1 0,-1-1 0,0 0 0,1 0 0,-1 1 0,0-1 0,1 0 0,-1 1 0,0 0 0,-1 0 0,1 0 0,-1 0 0,1 0 0,0 1 0,0-1 0,0 0 0,-1 0 0,1 1 0,1-1 0,-1 1 0,0-1 0,0 1 0,0-1 0,1 1 0,-1-1 0,1 1 0,-1 0 0,0 2 0,-3 8 0,4-12 0,0 0 0,0 0 0,0 0 0,0 1 0,0-1 0,0 0 0,0 0 0,0 0 0,0 0 0,0 0 0,0 0 0,0 0 0,0 0 0,0 1 0,0-1 0,0 0 0,0 0 0,0 0 0,0 0 0,0 0 0,-1 0 0,1 0 0,0 0 0,0 0 0,0 0 0,0 0 0,0 0 0,0 0 0,0 0 0,0 0 0,0 0 0,-1 0 0,1 1 0,0-1 0,0 0 0,0 0 0,0 0 0,0 0 0,0 0 0,0 0 0,0-1 0,-1 1 0,1 0 0,0 0 0,0 0 0,0 0 0,0 0 0,0 0 0,0 0 0,0 0 0,0 0 0,-1 0 0,1 0 0,0 0 0,0 0 0,0 0 0,0 0 0,0 0 0,0-1 0,-4-9 0,1-14 0,3 23 0,0 0 0,0 0 0,1 0 0,-1 0 0,0 0 0,1 0 0,-1 0 0,1 0 0,-1 0 0,1 0 0,-1 1 0,1-1 0,0 0 0,-1 0 0,1 0 0,0 1 0,0-1 0,-1 0 0,1 1 0,0-1 0,0 1 0,0-1 0,0 1 0,0-1 0,2 0 0,-2 1 0,1 1 0,-1-1 0,1 0 0,-1 0 0,1 1 0,-1-1 0,0 1 0,1-1 0,-1 1 0,0 0 0,1-1 0,-1 1 0,0 0 0,0 0 0,2 2 0,4 3 0,-1 1 0,0 0 0,0 1 0,5 8 0,-11-15 0,0-1 0,0 0 0,1 0 0,-1 0 0,0 0 0,0 0 0,0 0 0,0 0 0,0 0 0,0 0 0,0 0 0,1 0 0,-1 0 0,0 0 0,0 0 0,0 0 0,0 0 0,0 0 0,0 0 0,0 0 0,1 0 0,-1 0 0,0 0 0,0 0 0,0 0 0,0 0 0,0 0 0,0 0 0,0 0 0,0 0 0,1-1 0,-1 1 0,0 0 0,0 0 0,0 0 0,0 0 0,0 0 0,0 0 0,0 0 0,0 0 0,0 0 0,0-1 0,0 1 0,0 0 0,0 0 0,0 0 0,0 0 0,1 0 0,-1 0 0,0 0 0,0-1 0,0 1 0,0 0 0,0 0 0,-1 0 0,1 0 0,0 0 0,0 0 0,0 0 0,0-1 0,0 1 0,0 0 0,0 0 0,0 0 0,0 0 0,2-16 0,-2 4 0,-3 19 0,3-6 0,-1 1 0,1-1 0,-1 1 0,1-1 0,-1 0 0,0 1 0,0-1 0,0 0 0,0 0 0,0 1 0,0-1 0,0 0 0,0 0 0,-1 0 0,1 0 0,0 0 0,0-1 0,-1 1 0,1 0 0,-1-1 0,1 1 0,-1-1 0,1 1 0,-1-1 0,1 0 0,-1 1 0,-1-1 0,2 0 0,0 0 0,0 0 0,0 0 0,0 0 0,0 0 0,0 0 0,0 0 0,0 0 0,0 0 0,0 0 0,0 0 0,0-1 0,0 1 0,0 0 0,1-1 0,-1 1 0,0-1 0,0 1 0,0-1 0,0 0 0,1 1 0,-1-1 0,0 0 0,1 1 0,-1-1 0,0 0 0,1 0 0,-1 1 0,1-1 0,-1 0 0,1 0 0,0 0 0,-1 0 0,1 0 0,0 0 0,0 0 0,-1 0 0,1 1 0,0-1 0,0 0 0,0-2 0,0 3-50,0-1-1,1 1 1,-1-1-1,0 1 0,0-1 1,0 1-1,0-1 1,1 1-1,-1-1 1,0 1-1,0-1 0,1 1 1,-1-1-1,0 1 1,1-1-1,-1 1 1,0 0-1,1-1 0,-1 1 1,1 0-1,-1-1 1,1 1-1,-1 0 1,1 0-1,-1-1 1,1 1-1,5-1-6775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8T05:41:43.1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64 24575,'0'-7'0,"-3"-30"0,3 37 0,-1-1 0,1 0 0,0 1 0,-1-1 0,1 1 0,0-1 0,-1 0 0,1 1 0,-1-1 0,1 1 0,-1-1 0,1 1 0,-1-1 0,1 1 0,-1-1 0,0 1 0,1 0 0,-1-1 0,1 1 0,-1 0 0,0 0 0,1-1 0,-1 1 0,0 0 0,0 0 0,1 0 0,-1 0 0,0 0 0,1 0 0,-1 0 0,0 0 0,0 0 0,1 0 0,-1 0 0,0 0 0,1 1 0,-1-1 0,0 0 0,1 0 0,-1 1 0,0-1 0,1 0 0,-1 1 0,0 0 0,-1 0 0,1 0 0,-1 0 0,1 0 0,0 1 0,0-1 0,0 0 0,-1 0 0,1 1 0,1-1 0,-1 1 0,0-1 0,0 1 0,0-1 0,1 1 0,-1-1 0,1 1 0,-1 0 0,0 2 0,-3 8 0,4-12 0,0 0 0,0 0 0,0 0 0,0 1 0,0-1 0,0 0 0,0 0 0,0 0 0,0 0 0,0 0 0,0 0 0,0 0 0,0 0 0,0 1 0,0-1 0,0 0 0,0 0 0,0 0 0,0 0 0,0 0 0,-1 0 0,1 0 0,0 0 0,0 0 0,0 0 0,0 0 0,0 0 0,0 0 0,0 0 0,0 0 0,0 0 0,-1 0 0,1 1 0,0-1 0,0 0 0,0 0 0,0 0 0,0 0 0,0 0 0,0 0 0,0-1 0,-1 1 0,1 0 0,0 0 0,0 0 0,0 0 0,0 0 0,0 0 0,0 0 0,0 0 0,0 0 0,-1 0 0,1 0 0,0 0 0,0 0 0,0 0 0,0 0 0,0 0 0,0-1 0,-4-9 0,1-14 0,3 23 0,0 0 0,0 0 0,1 0 0,-1 0 0,0 0 0,1 0 0,-1 0 0,1 0 0,-1 0 0,1 0 0,-1 1 0,1-1 0,0 0 0,-1 0 0,1 0 0,0 1 0,0-1 0,-1 0 0,1 1 0,0-1 0,0 1 0,0-1 0,0 1 0,0-1 0,2 0 0,-2 1 0,1 1 0,-1-1 0,1 0 0,-1 0 0,1 1 0,-1-1 0,0 1 0,1-1 0,-1 1 0,0 0 0,1-1 0,-1 1 0,0 0 0,0 0 0,2 2 0,4 3 0,-1 1 0,0 0 0,0 1 0,5 8 0,-11-15 0,0-1 0,0 0 0,1 0 0,-1 0 0,0 0 0,0 0 0,0 0 0,0 0 0,0 0 0,0 0 0,0 0 0,1 0 0,-1 0 0,0 0 0,0 0 0,0 0 0,0 0 0,0 0 0,0 0 0,0 0 0,1 0 0,-1 0 0,0 0 0,0 0 0,0 0 0,0 0 0,0 0 0,0 0 0,0 0 0,0 0 0,1-1 0,-1 1 0,0 0 0,0 0 0,0 0 0,0 0 0,0 0 0,0 0 0,0 0 0,0 0 0,0 0 0,0-1 0,0 1 0,0 0 0,0 0 0,0 0 0,0 0 0,1 0 0,-1 0 0,0 0 0,0-1 0,0 1 0,0 0 0,0 0 0,-1 0 0,1 0 0,0 0 0,0 0 0,0 0 0,0-1 0,0 1 0,0 0 0,0 0 0,0 0 0,0 0 0,2-16 0,-2 4 0,-3 19 0,3-6 0,-1 1 0,1-1 0,-1 1 0,1-1 0,-1 0 0,0 1 0,0-1 0,0 0 0,0 0 0,0 1 0,0-1 0,0 0 0,0 0 0,-1 0 0,1 0 0,0 0 0,0-1 0,-1 1 0,1 0 0,-1-1 0,1 1 0,-1-1 0,1 1 0,-1-1 0,1 0 0,-1 1 0,-1-1 0,2 0 0,0 0 0,0 0 0,0 0 0,0 0 0,0 0 0,0 0 0,0 0 0,0 0 0,0 0 0,0 0 0,0 0 0,0-1 0,0 1 0,0 0 0,1-1 0,-1 1 0,0-1 0,0 1 0,0-1 0,0 0 0,1 1 0,-1-1 0,0 0 0,1 1 0,-1-1 0,0 0 0,1 0 0,-1 1 0,1-1 0,-1 0 0,1 0 0,0 0 0,-1 0 0,1 0 0,0 0 0,0 0 0,-1 0 0,1 1 0,0-1 0,0 0 0,0-2 0,0 3-50,0-1-1,1 1 1,-1-1-1,0 1 0,0-1 1,0 1-1,0-1 1,1 1-1,-1-1 1,0 1-1,0-1 0,1 1 1,-1-1-1,0 1 1,1-1-1,-1 1 1,0 0-1,1-1 0,-1 1 1,1 0-1,-1-1 1,1 1-1,-1 0 1,1 0-1,-1-1 1,1 1-1,5-1-6775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8T05:58:28.097"/>
    </inkml:context>
    <inkml:brush xml:id="br0">
      <inkml:brushProperty name="width" value="0.2" units="cm"/>
      <inkml:brushProperty name="height" value="0.4" units="cm"/>
      <inkml:brushProperty name="color" value="#D3F6B8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6B17A-894B-42C2-B5B2-8EBD10079131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AD8DC-9889-4CDB-A167-D4BAAA2BC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51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0B2B-7EE0-41B7-B1B9-AC83B19C26AF}" type="datetime1">
              <a:rPr lang="en-US" smtClean="0"/>
              <a:t>10/12/2025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3E97-5EBD-49FC-A337-3EA26470008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456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8CAD-37AE-4156-91D7-0CBB2B339879}" type="datetime1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3E97-5EBD-49FC-A337-3EA26470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00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FA6D4-1984-43F2-A6E8-8BB1E23F601C}" type="datetime1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3E97-5EBD-49FC-A337-3EA26470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5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defRPr>
            </a:lvl1pPr>
            <a:lvl2pPr algn="just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defRPr>
            </a:lvl2pPr>
            <a:lvl3pPr algn="just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defRPr>
            </a:lvl3pPr>
            <a:lvl4pPr algn="just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defRPr>
            </a:lvl4pPr>
            <a:lvl5pPr algn="just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7EC00-C431-48DF-B08A-687AFA7E9299}" type="datetime1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92840" y="6019800"/>
            <a:ext cx="1296324" cy="746125"/>
          </a:xfrm>
        </p:spPr>
        <p:txBody>
          <a:bodyPr/>
          <a:lstStyle/>
          <a:p>
            <a:fld id="{C9673E97-5EBD-49FC-A337-3EA26470008F}" type="slidenum">
              <a:rPr lang="en-US" smtClean="0"/>
              <a:pPr/>
              <a:t>‹#›</a:t>
            </a:fld>
            <a:r>
              <a:rPr lang="en-US" dirty="0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17348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31051-5643-49AA-876B-23F1F99E0554}" type="datetime1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3E97-5EBD-49FC-A337-3EA26470008F}" type="slidenum">
              <a:rPr lang="en-US" smtClean="0"/>
              <a:pPr/>
              <a:t>‹#›</a:t>
            </a:fld>
            <a:r>
              <a:rPr lang="en-US" dirty="0"/>
              <a:t>/31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1288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C0F1-5BBD-4DD9-9C4D-0D1DAA7F2609}" type="datetime1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3E97-5EBD-49FC-A337-3EA26470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21606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A9E3-E846-488F-8D04-1AA7D0F1D955}" type="datetime1">
              <a:rPr lang="en-US" smtClean="0"/>
              <a:t>10/12/2025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3E97-5EBD-49FC-A337-3EA26470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7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1046-1E46-483E-9112-D9DBC3E0B3EC}" type="datetime1">
              <a:rPr lang="en-US" smtClean="0"/>
              <a:t>10/12/2025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3E97-5EBD-49FC-A337-3EA26470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93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DCA6-26F9-4FE2-8A3A-A2E553F379EF}" type="datetime1">
              <a:rPr lang="en-US" smtClean="0"/>
              <a:t>10/12/2025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3E97-5EBD-49FC-A337-3EA26470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6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9942-27F7-4928-AFDD-DB2B2B17F33E}" type="datetime1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3E97-5EBD-49FC-A337-3EA26470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68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737AE-135D-49AC-8641-C607D14315C7}" type="datetime1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3E97-5EBD-49FC-A337-3EA264700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22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96" y="198582"/>
            <a:ext cx="10695116" cy="809025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396" y="1109663"/>
            <a:ext cx="10635522" cy="5062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B0ADABDC-967D-4DEE-A7B1-69BA2098D0C7}" type="datetime1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0176" y="6172200"/>
            <a:ext cx="973995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28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C9673E97-5EBD-49FC-A337-3EA26470008F}" type="slidenum">
              <a:rPr lang="en-US" smtClean="0"/>
              <a:pPr/>
              <a:t>‹#›</a:t>
            </a:fld>
            <a:r>
              <a:rPr lang="en-US" dirty="0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427799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182880" indent="-182880" algn="just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+mn-cs"/>
        </a:defRPr>
      </a:lvl1pPr>
      <a:lvl2pPr marL="457200" indent="-182880" algn="just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+mn-cs"/>
        </a:defRPr>
      </a:lvl2pPr>
      <a:lvl3pPr marL="731520" indent="-182880" algn="just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+mn-cs"/>
        </a:defRPr>
      </a:lvl3pPr>
      <a:lvl4pPr marL="1005840" indent="-182880" algn="just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+mn-cs"/>
        </a:defRPr>
      </a:lvl4pPr>
      <a:lvl5pPr marL="1280160" indent="-182880" algn="just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80.png"/><Relationship Id="rId4" Type="http://schemas.openxmlformats.org/officeDocument/2006/relationships/customXml" Target="../ink/ink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7" Type="http://schemas.openxmlformats.org/officeDocument/2006/relationships/image" Target="../media/image35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sticsbyjim.com/basics/sensitivity-vs-specificity/" TargetMode="External"/><Relationship Id="rId2" Type="http://schemas.openxmlformats.org/officeDocument/2006/relationships/hyperlink" Target="https://www.nice.org.uk/guidance/dg5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tisticseasily.com/glossario/what-is-youden-index-understanding-its-importance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8BF42F-4282-EBFC-CF84-AEE41F558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1872" y="247675"/>
            <a:ext cx="9418320" cy="3344611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Evaluating the diagnostic accuracy of fecal immunochemical testing in the two-week wait referral pathway for colorectal cancer in the UK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B86FFE0-1F74-7B74-A441-F73E229BBB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Sarala Janarthanan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First published online June 16, 2025, volume 0, Issu 0 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Journal of Medical Screening, Impact Factor: 2.3</a:t>
            </a:r>
            <a:b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AC5ED08-4F3E-9929-873C-1B6BE7FD3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006" y="4289323"/>
            <a:ext cx="2408129" cy="237002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8D52423-9F62-CDBB-2A8D-5C294080C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9673E97-5EBD-49FC-A337-3EA26470008F}" type="slidenum">
              <a:rPr lang="en-US" smtClean="0"/>
              <a:t>1</a:t>
            </a:fld>
            <a:r>
              <a:rPr lang="en-US" dirty="0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1074201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E79104-F9EA-65A9-1D66-D1943D6FE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80" y="1"/>
            <a:ext cx="10655932" cy="1156996"/>
          </a:xfrm>
        </p:spPr>
        <p:txBody>
          <a:bodyPr/>
          <a:lstStyle/>
          <a:p>
            <a:r>
              <a:rPr lang="en-US" dirty="0"/>
              <a:t>Positive predictive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A688B600-6756-BF16-49F7-1796BDDF00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3224" y="1343608"/>
                <a:ext cx="9484008" cy="4836529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PPV=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𝑝𝑜𝑠𝑖𝑡𝑖𝑣𝑒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𝑝𝑜𝑠𝑖𝑡𝑖𝑣𝑒</m:t>
                        </m:r>
                      </m:den>
                    </m:f>
                  </m:oMath>
                </a14:m>
                <a:r>
                  <a:rPr lang="en-US" dirty="0"/>
                  <a:t> = TP/TP+FP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𝑠𝑒𝑛𝑠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𝑝𝑟𝑒𝑣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𝑠𝑒𝑛𝑠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𝑝𝑒𝑟𝑣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𝑠𝑝𝑒𝑐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𝑝𝑟𝑒𝑣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calculate the probability that a person who tests positive truly has the condition best measure for interpreting an individual positive test result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PPV 80% 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How Prevalence Affects Positive Predictive Value?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PPV vs. Sensitivity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88B600-6756-BF16-49F7-1796BDDF00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3224" y="1343608"/>
                <a:ext cx="9484008" cy="4836529"/>
              </a:xfrm>
              <a:blipFill>
                <a:blip r:embed="rId2"/>
                <a:stretch>
                  <a:fillRect l="-643" r="-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9B949CA-8989-8D03-AA72-B9F1778B8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614" y="6029130"/>
            <a:ext cx="1296324" cy="746125"/>
          </a:xfrm>
        </p:spPr>
        <p:txBody>
          <a:bodyPr>
            <a:normAutofit/>
          </a:bodyPr>
          <a:lstStyle/>
          <a:p>
            <a:fld id="{C9673E97-5EBD-49FC-A337-3EA26470008F}" type="slidenum">
              <a:rPr lang="en-US" smtClean="0"/>
              <a:t>10</a:t>
            </a:fld>
            <a:r>
              <a:rPr lang="en-US" dirty="0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809960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E67D525-8EA4-1593-77B1-94B5D8ECA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2E3D5A-DBFE-F38F-A735-B634AC931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1"/>
            <a:ext cx="10627941" cy="1194317"/>
          </a:xfrm>
        </p:spPr>
        <p:txBody>
          <a:bodyPr/>
          <a:lstStyle/>
          <a:p>
            <a:r>
              <a:rPr lang="en-US" dirty="0"/>
              <a:t>Negative predictive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E55B0287-F138-34EE-C2EC-FF43F4E699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80932"/>
                <a:ext cx="9400032" cy="4799206"/>
              </a:xfrm>
            </p:spPr>
            <p:txBody>
              <a:bodyPr/>
              <a:lstStyle/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dirty="0"/>
                  <a:t>NPV=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𝑛𝑒𝑔𝑎𝑡𝑖𝑣𝑒𝑠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𝑛𝑒𝑔𝑎𝑡𝑖𝑣𝑒𝑠</m:t>
                        </m:r>
                      </m:den>
                    </m:f>
                  </m:oMath>
                </a14:m>
                <a:r>
                  <a:rPr lang="en-US" dirty="0"/>
                  <a:t> = TN/TN+FN=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𝑠𝑝𝑒𝑐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𝑝𝑟𝑒𝑣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𝑠𝑒𝑛𝑠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𝑝𝑒𝑟𝑣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𝑠𝑝𝑒𝑐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𝑝𝑟𝑒𝑣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probability a person who tests negative truly does not have the condition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How Prevalence Affects negative Predictive Value?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NPV 80% indicates there is a 80% chance that a person with a negative result truly does not have the disease.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5B0287-F138-34EE-C2EC-FF43F4E699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80932"/>
                <a:ext cx="9400032" cy="4799206"/>
              </a:xfrm>
              <a:blipFill>
                <a:blip r:embed="rId2"/>
                <a:stretch>
                  <a:fillRect l="-649" r="-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BB4D2B-A35E-97C2-9D59-473E5B2F5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2881" y="6019800"/>
            <a:ext cx="1296324" cy="746125"/>
          </a:xfrm>
        </p:spPr>
        <p:txBody>
          <a:bodyPr>
            <a:normAutofit/>
          </a:bodyPr>
          <a:lstStyle/>
          <a:p>
            <a:fld id="{C9673E97-5EBD-49FC-A337-3EA26470008F}" type="slidenum">
              <a:rPr lang="en-US" smtClean="0"/>
              <a:t>11</a:t>
            </a:fld>
            <a:r>
              <a:rPr lang="en-US" dirty="0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3029513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32BCA92-867D-6336-AFAE-8C5785C0C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6616D3-29C4-5664-3C45-009445AC0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63" y="1"/>
            <a:ext cx="10599949" cy="1175656"/>
          </a:xfrm>
        </p:spPr>
        <p:txBody>
          <a:bodyPr/>
          <a:lstStyle/>
          <a:p>
            <a:r>
              <a:rPr lang="en-US" dirty="0"/>
              <a:t>Positive Likelihood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1E243167-EA2A-EA09-2FFB-1527210D3C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8539" y="1268964"/>
                <a:ext cx="9418693" cy="491117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dirty="0"/>
                  <a:t>LR</a:t>
                </a:r>
                <a:r>
                  <a:rPr lang="en-US" baseline="30000" dirty="0"/>
                  <a:t>+ 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𝑝𝑟𝑜𝑏𝑎𝑏𝑖𝑙𝑖𝑡𝑦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𝑝𝑜𝑠𝑖𝑡𝑖𝑣𝑒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𝑟𝑒𝑠𝑢𝑙𝑡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𝑑𝑖𝑠𝑒𝑎𝑠𝑒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𝑝𝑟𝑒𝑠𝑒𝑛𝑡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𝑝𝑟𝑜𝑏𝑎𝑏𝑖𝑙𝑖𝑡𝑦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𝑝𝑜𝑠𝑖𝑡𝑖𝑣𝑒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𝑟𝑒𝑠𝑢𝑙𝑡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𝑑𝑖𝑠𝑒𝑎𝑠𝑒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𝑎𝑏𝑠𝑒𝑛𝑡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𝑠𝑒𝑛𝑠𝑖𝑡𝑖𝑣𝑖𝑡𝑦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𝑠𝑝𝑒𝑐𝑖𝑓𝑖𝑐𝑖𝑡𝑦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 expresses the ratio of two probabilities: the chance of a true positive result in someone with the condition, divided by the chance of a false positive result in someone without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The higher the LR⁺, the more informative a positive result is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 SE= 90% SP=80% LR</a:t>
                </a:r>
                <a:r>
                  <a:rPr lang="en-US" baseline="30000" dirty="0"/>
                  <a:t>+</a:t>
                </a:r>
                <a:r>
                  <a:rPr lang="en-US" dirty="0"/>
                  <a:t>=4.5 ?</a:t>
                </a:r>
              </a:p>
              <a:p>
                <a:pPr>
                  <a:lnSpc>
                    <a:spcPct val="200000"/>
                  </a:lnSpc>
                </a:pPr>
                <a:endParaRPr lang="en-US" dirty="0"/>
              </a:p>
              <a:p>
                <a:pPr>
                  <a:lnSpc>
                    <a:spcPct val="200000"/>
                  </a:lnSpc>
                </a:pPr>
                <a:endParaRPr lang="en-US" dirty="0"/>
              </a:p>
              <a:p>
                <a:pPr marL="0" indent="0">
                  <a:lnSpc>
                    <a:spcPct val="200000"/>
                  </a:lnSpc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243167-EA2A-EA09-2FFB-1527210D3C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539" y="1268964"/>
                <a:ext cx="9418693" cy="4911174"/>
              </a:xfrm>
              <a:blipFill>
                <a:blip r:embed="rId2"/>
                <a:stretch>
                  <a:fillRect l="-712" r="-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CBB5909-477D-C029-CC6D-73ABE25B0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5299" y="6010470"/>
            <a:ext cx="1296324" cy="746125"/>
          </a:xfrm>
        </p:spPr>
        <p:txBody>
          <a:bodyPr>
            <a:normAutofit/>
          </a:bodyPr>
          <a:lstStyle/>
          <a:p>
            <a:fld id="{C9673E97-5EBD-49FC-A337-3EA26470008F}" type="slidenum">
              <a:rPr lang="en-US" smtClean="0"/>
              <a:t>12</a:t>
            </a:fld>
            <a:r>
              <a:rPr lang="en-US" dirty="0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1995091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B758C46-7DEE-E807-2C19-A935AF50B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20B23D-4DF7-9893-17C0-D8AFA46C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63" y="1"/>
            <a:ext cx="10599949" cy="1175656"/>
          </a:xfrm>
        </p:spPr>
        <p:txBody>
          <a:bodyPr/>
          <a:lstStyle/>
          <a:p>
            <a:r>
              <a:rPr lang="en-US" dirty="0"/>
              <a:t>Negative Likelihood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8BA4ED8F-9C79-3272-A3CD-B5AD9A5D26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8539" y="1268964"/>
                <a:ext cx="9418693" cy="5589036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dirty="0"/>
                  <a:t>LR</a:t>
                </a:r>
                <a:r>
                  <a:rPr lang="en-US" sz="3200" baseline="30000" dirty="0"/>
                  <a:t>-</a:t>
                </a:r>
                <a:r>
                  <a:rPr lang="en-US" baseline="30000" dirty="0"/>
                  <a:t> 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𝑝𝑟𝑜𝑏𝑎𝑏𝑖𝑙𝑖𝑡𝑦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𝑓𝑎𝑙𝑠𝑒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𝑛𝑒𝑔𝑎𝑡𝑖𝑣𝑒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𝑟𝑒𝑠𝑢𝑙𝑡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𝑑𝑖𝑠𝑒𝑎𝑠𝑒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𝑝𝑟𝑒𝑠𝑒𝑛𝑡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𝑝𝑟𝑜𝑏𝑎𝑏𝑖𝑙𝑖𝑡𝑦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𝑛𝑒𝑔𝑎𝑡𝑖𝑣𝑒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𝑟𝑒𝑠𝑢𝑙𝑡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𝑑𝑖𝑠𝑒𝑎𝑠𝑒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𝑎𝑏𝑠𝑒𝑛𝑡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𝑠𝑒𝑛𝑠𝑖𝑡𝑖𝑣𝑖𝑡𝑦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𝑠𝑝𝑒𝑐𝑖𝑓𝑖𝑐𝑖𝑡𝑦</m:t>
                        </m:r>
                      </m:den>
                    </m:f>
                  </m:oMath>
                </a14:m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 expresses the ratio of two probabilities: the chance of a false negative result in someone with the condition, divided by the chance of a true negative result in someone without it.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The lower the LR⁻, the more informative a negative result is.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 SE= 95%% SP=70% LR</a:t>
                </a:r>
                <a:r>
                  <a:rPr lang="en-US" sz="3200" baseline="30000" dirty="0"/>
                  <a:t>-</a:t>
                </a:r>
                <a:r>
                  <a:rPr lang="en-US" dirty="0"/>
                  <a:t>= 0.071 ?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reciprocal of the negative likelihood ratio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071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≃</m:t>
                    </m:r>
                  </m:oMath>
                </a14:m>
                <a:r>
                  <a:rPr lang="en-US" dirty="0"/>
                  <a:t>14.1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dirty="0"/>
                  <a:t>(3)</a:t>
                </a:r>
              </a:p>
              <a:p>
                <a:pPr>
                  <a:lnSpc>
                    <a:spcPct val="200000"/>
                  </a:lnSpc>
                </a:pPr>
                <a:endParaRPr lang="en-US" dirty="0"/>
              </a:p>
              <a:p>
                <a:pPr>
                  <a:lnSpc>
                    <a:spcPct val="200000"/>
                  </a:lnSpc>
                </a:pPr>
                <a:endParaRPr lang="en-US" dirty="0"/>
              </a:p>
              <a:p>
                <a:pPr marL="0" indent="0">
                  <a:lnSpc>
                    <a:spcPct val="200000"/>
                  </a:lnSpc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A4ED8F-9C79-3272-A3CD-B5AD9A5D26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8539" y="1268964"/>
                <a:ext cx="9418693" cy="5589036"/>
              </a:xfrm>
              <a:blipFill>
                <a:blip r:embed="rId2"/>
                <a:stretch>
                  <a:fillRect l="-647" r="-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480DF8A-626D-0422-EE71-8E0CD5CD6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0873" y="6111875"/>
            <a:ext cx="1296324" cy="746125"/>
          </a:xfrm>
        </p:spPr>
        <p:txBody>
          <a:bodyPr>
            <a:normAutofit/>
          </a:bodyPr>
          <a:lstStyle/>
          <a:p>
            <a:fld id="{C9673E97-5EBD-49FC-A337-3EA26470008F}" type="slidenum">
              <a:rPr lang="en-US" smtClean="0"/>
              <a:t>13</a:t>
            </a:fld>
            <a:r>
              <a:rPr lang="en-US" dirty="0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1255606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0296784-985F-20B2-AC96-DF11B8ECD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F37458-AE4F-6283-D460-144BE0CF3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81" y="1"/>
            <a:ext cx="10472731" cy="1356851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Confidence intervals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(SE, SP, NPV&amp; PPV)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B973DB70-80D1-3BEE-3C33-30B4E448E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81" y="1828801"/>
            <a:ext cx="9501973" cy="4351336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 dirty="0"/>
              <a:t>Two types of 95% CI are generally constructed around proportions: </a:t>
            </a:r>
            <a:r>
              <a:rPr lang="en-US" b="1" dirty="0"/>
              <a:t>asymptotic</a:t>
            </a:r>
            <a:r>
              <a:rPr lang="en-US" dirty="0"/>
              <a:t> and </a:t>
            </a:r>
            <a:r>
              <a:rPr lang="en-US" b="1" dirty="0"/>
              <a:t>exact</a:t>
            </a:r>
            <a:r>
              <a:rPr lang="en-US" dirty="0"/>
              <a:t> 95% confidence interval</a:t>
            </a:r>
          </a:p>
          <a:p>
            <a:pPr marL="285750" indent="-285750">
              <a:lnSpc>
                <a:spcPct val="150000"/>
              </a:lnSpc>
            </a:pPr>
            <a:r>
              <a:rPr lang="en-US" dirty="0"/>
              <a:t>The </a:t>
            </a:r>
            <a:r>
              <a:rPr lang="en-US" b="1" dirty="0"/>
              <a:t>exact</a:t>
            </a:r>
            <a:r>
              <a:rPr lang="en-US" dirty="0"/>
              <a:t> confidence interval is constructed by using </a:t>
            </a:r>
            <a:r>
              <a:rPr lang="en-US" b="1" dirty="0"/>
              <a:t>binomial distribution </a:t>
            </a:r>
            <a:r>
              <a:rPr lang="en-US" dirty="0"/>
              <a:t>to reach an exact estimate.</a:t>
            </a:r>
          </a:p>
          <a:p>
            <a:pPr marL="285750" indent="-285750">
              <a:lnSpc>
                <a:spcPct val="150000"/>
              </a:lnSpc>
            </a:pPr>
            <a:r>
              <a:rPr lang="en-US" dirty="0"/>
              <a:t> </a:t>
            </a:r>
            <a:r>
              <a:rPr lang="en-US" b="1" dirty="0"/>
              <a:t>Asymptotic</a:t>
            </a:r>
            <a:r>
              <a:rPr lang="en-US" dirty="0"/>
              <a:t> confidence interval is calculated by assuming a </a:t>
            </a:r>
            <a:r>
              <a:rPr lang="en-US" b="1" dirty="0"/>
              <a:t>normal</a:t>
            </a:r>
            <a:r>
              <a:rPr lang="en-US" dirty="0"/>
              <a:t> approximation of the sampling distribution.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38C6E52-0072-AFFA-BCC7-460E40C5F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219" y="6029131"/>
            <a:ext cx="1296324" cy="746125"/>
          </a:xfrm>
        </p:spPr>
        <p:txBody>
          <a:bodyPr>
            <a:normAutofit/>
          </a:bodyPr>
          <a:lstStyle/>
          <a:p>
            <a:fld id="{C9673E97-5EBD-49FC-A337-3EA26470008F}" type="slidenum">
              <a:rPr lang="en-US" smtClean="0"/>
              <a:t>14</a:t>
            </a:fld>
            <a:r>
              <a:rPr lang="en-US" dirty="0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1550296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C8220BB-3F8F-11F7-9740-154617736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A5A922-B7A2-95C9-4C77-CA1E8C6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81" y="1"/>
            <a:ext cx="10472731" cy="1356851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Confidence intervals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(SE, SP, NPV &amp; PPV)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A2C9F864-8E9C-7BC3-C375-2A29A3FBB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81" y="1381993"/>
            <a:ext cx="9501973" cy="4823285"/>
          </a:xfrm>
        </p:spPr>
        <p:txBody>
          <a:bodyPr>
            <a:normAutofit/>
          </a:bodyPr>
          <a:lstStyle/>
          <a:p>
            <a:r>
              <a:rPr lang="en-US" dirty="0"/>
              <a:t>Normal distribution: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D0A5F3E3-1223-F246-ABB8-B645BAE8680F}"/>
              </a:ext>
            </a:extLst>
          </p:cNvPr>
          <p:cNvGrpSpPr/>
          <p:nvPr/>
        </p:nvGrpSpPr>
        <p:grpSpPr>
          <a:xfrm>
            <a:off x="7435916" y="1881452"/>
            <a:ext cx="2584579" cy="2143190"/>
            <a:chOff x="8406674" y="1041686"/>
            <a:chExt cx="2584579" cy="2143190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xmlns="" id="{8B3CF330-6D9E-D436-4BFF-CBE0F1B51B9E}"/>
                </a:ext>
              </a:extLst>
            </p:cNvPr>
            <p:cNvSpPr/>
            <p:nvPr/>
          </p:nvSpPr>
          <p:spPr>
            <a:xfrm>
              <a:off x="8406674" y="1041686"/>
              <a:ext cx="2584579" cy="214319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091AD93-01E8-C68E-954D-255A5B46BE27}"/>
                </a:ext>
              </a:extLst>
            </p:cNvPr>
            <p:cNvSpPr txBox="1"/>
            <p:nvPr/>
          </p:nvSpPr>
          <p:spPr>
            <a:xfrm>
              <a:off x="10010192" y="1525564"/>
              <a:ext cx="541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  <a:r>
                <a:rPr lang="en-US" baseline="-25000" dirty="0"/>
                <a:t>01</a:t>
              </a:r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A04BC75F-C3F3-BBB2-F0A8-98B209086DB3}"/>
                </a:ext>
              </a:extLst>
            </p:cNvPr>
            <p:cNvSpPr txBox="1"/>
            <p:nvPr/>
          </p:nvSpPr>
          <p:spPr>
            <a:xfrm>
              <a:off x="9171991" y="1510796"/>
              <a:ext cx="541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  <a:r>
                <a:rPr lang="en-US" baseline="-25000" dirty="0"/>
                <a:t>11</a:t>
              </a:r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3CBDFDB-3B49-6C13-911A-8A07FB8D1CA5}"/>
                </a:ext>
              </a:extLst>
            </p:cNvPr>
            <p:cNvSpPr txBox="1"/>
            <p:nvPr/>
          </p:nvSpPr>
          <p:spPr>
            <a:xfrm>
              <a:off x="10028853" y="2016576"/>
              <a:ext cx="541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  <a:r>
                <a:rPr lang="en-US" baseline="-25000" dirty="0"/>
                <a:t>00</a:t>
              </a:r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7AF780F-D0DE-1BCF-02B9-12584DF74B91}"/>
                </a:ext>
              </a:extLst>
            </p:cNvPr>
            <p:cNvSpPr txBox="1"/>
            <p:nvPr/>
          </p:nvSpPr>
          <p:spPr>
            <a:xfrm>
              <a:off x="9171991" y="2016576"/>
              <a:ext cx="541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  <a:r>
                <a:rPr lang="en-US" baseline="-25000" dirty="0"/>
                <a:t>10</a:t>
              </a:r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D9B3D8E2-381A-43FE-2C66-122D77AB9975}"/>
                </a:ext>
              </a:extLst>
            </p:cNvPr>
            <p:cNvSpPr txBox="1"/>
            <p:nvPr/>
          </p:nvSpPr>
          <p:spPr>
            <a:xfrm>
              <a:off x="9194540" y="2574639"/>
              <a:ext cx="541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A8349C2-1049-479B-896C-A59BB705E6AD}"/>
                </a:ext>
              </a:extLst>
            </p:cNvPr>
            <p:cNvSpPr txBox="1"/>
            <p:nvPr/>
          </p:nvSpPr>
          <p:spPr>
            <a:xfrm>
              <a:off x="10028852" y="2568778"/>
              <a:ext cx="541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</a:t>
              </a:r>
              <a:r>
                <a:rPr lang="en-US" baseline="-25000" dirty="0"/>
                <a:t>0</a:t>
              </a:r>
              <a:endParaRPr lang="en-US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B292CE74-4FDD-1840-524F-3AFA8E4DEE8A}"/>
                </a:ext>
              </a:extLst>
            </p:cNvPr>
            <p:cNvCxnSpPr/>
            <p:nvPr/>
          </p:nvCxnSpPr>
          <p:spPr>
            <a:xfrm>
              <a:off x="9806473" y="1434205"/>
              <a:ext cx="0" cy="116474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E2F1C446-660A-C4FE-DF85-46B489B039BA}"/>
                </a:ext>
              </a:extLst>
            </p:cNvPr>
            <p:cNvCxnSpPr>
              <a:cxnSpLocks/>
            </p:cNvCxnSpPr>
            <p:nvPr/>
          </p:nvCxnSpPr>
          <p:spPr>
            <a:xfrm>
              <a:off x="9069355" y="2016575"/>
              <a:ext cx="15006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CBD7020F-6BDE-4F94-B34E-311FD30F5BEB}"/>
                </a:ext>
              </a:extLst>
            </p:cNvPr>
            <p:cNvSpPr txBox="1"/>
            <p:nvPr/>
          </p:nvSpPr>
          <p:spPr>
            <a:xfrm>
              <a:off x="8596798" y="2143291"/>
              <a:ext cx="6119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Test</a:t>
              </a:r>
              <a:r>
                <a:rPr lang="en-US" sz="1400" b="1" dirty="0"/>
                <a:t>-</a:t>
              </a:r>
              <a:endParaRPr lang="en-US" sz="1100" b="1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968677F-67AF-F46D-09DB-F5125748A749}"/>
                </a:ext>
              </a:extLst>
            </p:cNvPr>
            <p:cNvSpPr txBox="1"/>
            <p:nvPr/>
          </p:nvSpPr>
          <p:spPr>
            <a:xfrm>
              <a:off x="8572112" y="1612971"/>
              <a:ext cx="6119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Test+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271EB78-E4B0-B605-DB1D-717192B9345B}"/>
                </a:ext>
              </a:extLst>
            </p:cNvPr>
            <p:cNvSpPr txBox="1"/>
            <p:nvPr/>
          </p:nvSpPr>
          <p:spPr>
            <a:xfrm>
              <a:off x="9806473" y="1103863"/>
              <a:ext cx="834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Disease</a:t>
              </a:r>
              <a:r>
                <a:rPr lang="en-US" sz="1400" b="1" dirty="0"/>
                <a:t>_</a:t>
              </a:r>
              <a:endParaRPr lang="en-US" sz="1100" b="1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885F2183-54C4-D99D-329E-1D179DEA7FB0}"/>
                </a:ext>
              </a:extLst>
            </p:cNvPr>
            <p:cNvSpPr txBox="1"/>
            <p:nvPr/>
          </p:nvSpPr>
          <p:spPr>
            <a:xfrm>
              <a:off x="8874966" y="1184026"/>
              <a:ext cx="88874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disease+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FDF5970B-7237-ABE8-6423-13426EF5ACA0}"/>
                </a:ext>
              </a:extLst>
            </p:cNvPr>
            <p:cNvCxnSpPr/>
            <p:nvPr/>
          </p:nvCxnSpPr>
          <p:spPr>
            <a:xfrm>
              <a:off x="9162660" y="2598946"/>
              <a:ext cx="55050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57C1780A-893C-CB92-1166-5134BC7A716D}"/>
                </a:ext>
              </a:extLst>
            </p:cNvPr>
            <p:cNvCxnSpPr/>
            <p:nvPr/>
          </p:nvCxnSpPr>
          <p:spPr>
            <a:xfrm>
              <a:off x="10000861" y="2598946"/>
              <a:ext cx="55050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5FBE9AEF-DC41-6F79-336A-DC720D993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66" y="3233856"/>
            <a:ext cx="6491875" cy="1792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15AE30F0-C96B-2463-E309-048786C5D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66" y="5359562"/>
            <a:ext cx="2491956" cy="74682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7C110FA5-9D20-5303-D7F3-2A701D87AB37}"/>
              </a:ext>
            </a:extLst>
          </p:cNvPr>
          <p:cNvGrpSpPr/>
          <p:nvPr/>
        </p:nvGrpSpPr>
        <p:grpSpPr>
          <a:xfrm>
            <a:off x="761466" y="1838207"/>
            <a:ext cx="3434735" cy="1320087"/>
            <a:chOff x="1265903" y="1918798"/>
            <a:chExt cx="3434735" cy="132008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E936CFED-7FE0-073A-AB1C-AB9C70DD92A3}"/>
                </a:ext>
              </a:extLst>
            </p:cNvPr>
            <p:cNvSpPr/>
            <p:nvPr/>
          </p:nvSpPr>
          <p:spPr>
            <a:xfrm>
              <a:off x="1265903" y="1918798"/>
              <a:ext cx="3434735" cy="132008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48C89CA4-C7F7-C74B-9779-FEEC29C8F157}"/>
                </a:ext>
              </a:extLst>
            </p:cNvPr>
            <p:cNvGrpSpPr/>
            <p:nvPr/>
          </p:nvGrpSpPr>
          <p:grpSpPr>
            <a:xfrm>
              <a:off x="1382002" y="2103917"/>
              <a:ext cx="3202536" cy="929721"/>
              <a:chOff x="1398526" y="2103917"/>
              <a:chExt cx="3202536" cy="929721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xmlns="" id="{78FF2054-5C32-B596-C21B-6AA3C07DA6D4}"/>
                  </a:ext>
                </a:extLst>
              </p:cNvPr>
              <p:cNvGrpSpPr/>
              <p:nvPr/>
            </p:nvGrpSpPr>
            <p:grpSpPr>
              <a:xfrm>
                <a:off x="1398526" y="2103917"/>
                <a:ext cx="3202536" cy="929721"/>
                <a:chOff x="1398526" y="2103917"/>
                <a:chExt cx="3202536" cy="929721"/>
              </a:xfrm>
            </p:grpSpPr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xmlns="" id="{3FA64A02-DEFB-BC0E-6C5D-58836082B1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99623" y="2103917"/>
                  <a:ext cx="2301439" cy="929721"/>
                </a:xfrm>
                <a:prstGeom prst="rect">
                  <a:avLst/>
                </a:prstGeom>
              </p:spPr>
            </p:pic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xmlns="" id="{76AB1B84-1E15-E60C-DF36-05487AD663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00456" y="2693694"/>
                  <a:ext cx="807790" cy="266723"/>
                </a:xfrm>
                <a:prstGeom prst="rect">
                  <a:avLst/>
                </a:prstGeom>
              </p:spPr>
            </p:pic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xmlns="" id="{C5E0B3E9-D4B4-40B4-9D14-09A345BE60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98526" y="2179522"/>
                  <a:ext cx="807790" cy="266723"/>
                </a:xfrm>
                <a:prstGeom prst="rect">
                  <a:avLst/>
                </a:prstGeom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xmlns="" id="{019C5CDC-E6BD-035E-4884-3375A5EAF4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05522" y="2727053"/>
                  <a:ext cx="76207" cy="167655"/>
                </a:xfrm>
                <a:prstGeom prst="rect">
                  <a:avLst/>
                </a:prstGeom>
              </p:spPr>
            </p:pic>
          </p:grp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xmlns="" id="{67D8BD80-96D7-473F-1676-6630F9B500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14866" y="2229055"/>
                <a:ext cx="76207" cy="167655"/>
              </a:xfrm>
              <a:prstGeom prst="rect">
                <a:avLst/>
              </a:prstGeom>
            </p:spPr>
          </p:pic>
        </p:grp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78A6BAEA-5330-306A-E8A5-394EB6C763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466" y="5098097"/>
            <a:ext cx="3731492" cy="18962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B3245ADD-452E-5712-921A-22A744E94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1542" y="6019800"/>
            <a:ext cx="1296324" cy="746125"/>
          </a:xfrm>
        </p:spPr>
        <p:txBody>
          <a:bodyPr>
            <a:normAutofit/>
          </a:bodyPr>
          <a:lstStyle/>
          <a:p>
            <a:fld id="{C9673E97-5EBD-49FC-A337-3EA26470008F}" type="slidenum">
              <a:rPr lang="en-US" smtClean="0"/>
              <a:t>15</a:t>
            </a:fld>
            <a:r>
              <a:rPr lang="en-US" dirty="0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4150012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ECD491E-7954-D8C2-8D20-4C1FEA02C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D21B29-C0BE-0B52-5072-FBB295B83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81" y="1"/>
            <a:ext cx="10472731" cy="1356851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Confidence intervals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(SE, SP, NPV &amp; PPV)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5975A36E-F6F7-429C-F44E-821C83B57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81" y="1381993"/>
            <a:ext cx="9501973" cy="4823285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When the PPV or NPV is </a:t>
            </a:r>
            <a:r>
              <a:rPr lang="en-US" b="1" dirty="0"/>
              <a:t>close to 0 or 1</a:t>
            </a:r>
            <a:r>
              <a:rPr lang="en-US" dirty="0"/>
              <a:t>, their 95% CIs calculated using the normal approximation can be out of the desired range of 0 to 1. The logit transformation, as described below, can be used to calculate the 95% CIs to guarantee that they fall between 0 and 1.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2FD297B-00E7-33A5-EBA7-074DE8A8F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86" y="2791685"/>
            <a:ext cx="2762186" cy="85953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5E241D3-0B6D-565E-5544-535FE2251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86" y="3829375"/>
            <a:ext cx="4989327" cy="1242763"/>
          </a:xfrm>
          <a:prstGeom prst="rect">
            <a:avLst/>
          </a:prstGeom>
          <a:ln>
            <a:solidFill>
              <a:schemeClr val="tx2"/>
            </a:solidFill>
          </a:ln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4C9A9FC6-5B62-6E8B-7F05-AA13D608D2EE}"/>
              </a:ext>
            </a:extLst>
          </p:cNvPr>
          <p:cNvGrpSpPr/>
          <p:nvPr/>
        </p:nvGrpSpPr>
        <p:grpSpPr>
          <a:xfrm>
            <a:off x="657086" y="5250296"/>
            <a:ext cx="9726414" cy="1153371"/>
            <a:chOff x="657086" y="5047135"/>
            <a:chExt cx="9726414" cy="115337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BC4A431A-4938-160F-12C0-42F772F2D175}"/>
                </a:ext>
              </a:extLst>
            </p:cNvPr>
            <p:cNvSpPr/>
            <p:nvPr/>
          </p:nvSpPr>
          <p:spPr>
            <a:xfrm>
              <a:off x="657086" y="5047135"/>
              <a:ext cx="9726414" cy="115337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C10C7764-CFB3-397E-0918-3F87BB064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5310" y="5432674"/>
              <a:ext cx="1134930" cy="38229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EF61B69C-B622-9F4F-833E-BCA630C2F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67320" y="5056128"/>
              <a:ext cx="8350559" cy="114437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E5866200-4E99-A56C-B5C8-0B6F519C4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50240" y="5490143"/>
              <a:ext cx="200515" cy="267353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B417A79-358D-07A3-2EE5-903CF21818E3}"/>
              </a:ext>
            </a:extLst>
          </p:cNvPr>
          <p:cNvSpPr txBox="1"/>
          <p:nvPr/>
        </p:nvSpPr>
        <p:spPr>
          <a:xfrm>
            <a:off x="10151705" y="4674637"/>
            <a:ext cx="97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(4,5,6)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09F209D-495F-197D-C861-0F92A6FD5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1420" y="6030604"/>
            <a:ext cx="1296324" cy="746125"/>
          </a:xfrm>
        </p:spPr>
        <p:txBody>
          <a:bodyPr>
            <a:normAutofit/>
          </a:bodyPr>
          <a:lstStyle/>
          <a:p>
            <a:fld id="{C9673E97-5EBD-49FC-A337-3EA26470008F}" type="slidenum">
              <a:rPr lang="en-US" smtClean="0"/>
              <a:t>16</a:t>
            </a:fld>
            <a:r>
              <a:rPr lang="en-US" dirty="0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4020548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C210786-C0D4-801B-9931-002641EF8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BFBD9-BB2E-FC8E-6A75-24D6E205D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81" y="1"/>
            <a:ext cx="10472731" cy="1356851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Method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Accuracy)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005A20A8-CD22-40AF-0D20-D53A27FA57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1781" y="1514168"/>
                <a:ext cx="10245213" cy="485713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Accuracy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𝑐𝑜𝑟𝑟𝑒𝑐𝑡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𝑎𝑠𝑠𝑒𝑠𝑠𝑚𝑒𝑛𝑡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𝑎𝑙𝑙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𝑎𝑠𝑠𝑒𝑠𝑠𝑚𝑒𝑛𝑡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=</a:t>
                </a:r>
                <a:r>
                  <a:rPr lang="en-US" dirty="0"/>
                  <a:t> (TP + TN) / (TP + TN + FP + FN)</a:t>
                </a:r>
                <a:r>
                  <a:rPr lang="fa-IR" dirty="0"/>
                  <a:t> </a:t>
                </a:r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accuracy can be determined from sensitivity and specificity, where prevalence is known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Accuracy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𝑠𝑒𝑛𝑠𝑖𝑡𝑖𝑣𝑖𝑡𝑦</m:t>
                        </m:r>
                      </m:e>
                    </m:d>
                    <m:d>
                      <m:dPr>
                        <m:ctrlP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𝑝𝑟𝑒𝑣𝑎𝑙𝑒𝑛𝑐𝑒</m:t>
                        </m:r>
                      </m:e>
                    </m:d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𝑠𝑝𝑒𝑐𝑖𝑓𝑖𝑐𝑖𝑡𝑦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𝑝𝑟𝑒𝑣𝑎𝑙𝑒𝑛𝑐𝑒</m:t>
                    </m:r>
                    <m:r>
                      <a:rPr lang="en-US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An accuracy of 99%?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the accuracy is also determined by </a:t>
                </a:r>
                <a:r>
                  <a:rPr lang="en-US" b="1" dirty="0"/>
                  <a:t>how common the disease </a:t>
                </a:r>
                <a:r>
                  <a:rPr lang="en-US" dirty="0"/>
                  <a:t>in the selected population.</a:t>
                </a: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5A20A8-CD22-40AF-0D20-D53A27FA57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1781" y="1514168"/>
                <a:ext cx="10245213" cy="4857135"/>
              </a:xfrm>
              <a:blipFill>
                <a:blip r:embed="rId2"/>
                <a:stretch>
                  <a:fillRect l="-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1FEC78C-69A3-8CA9-05E0-775E0E83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220" y="6111875"/>
            <a:ext cx="1296324" cy="746125"/>
          </a:xfrm>
        </p:spPr>
        <p:txBody>
          <a:bodyPr>
            <a:normAutofit/>
          </a:bodyPr>
          <a:lstStyle/>
          <a:p>
            <a:fld id="{C9673E97-5EBD-49FC-A337-3EA26470008F}" type="slidenum">
              <a:rPr lang="en-US" smtClean="0"/>
              <a:t>17</a:t>
            </a:fld>
            <a:r>
              <a:rPr lang="en-US" dirty="0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3552279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F32465E-2017-3BDC-F39F-1CA9A0FC5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8F31A-4D95-DD89-B370-0E7DE54DA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81" y="1"/>
            <a:ext cx="10472731" cy="1356851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ROC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4A923B-B5C1-97BF-51A8-4AC2BEF72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81" y="1514168"/>
            <a:ext cx="10245213" cy="485713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45000"/>
              </a:lnSpc>
            </a:pPr>
            <a:r>
              <a:rPr lang="en-US" dirty="0"/>
              <a:t>It shows the tradeoff between sensitivity and specificity (any increase in sensitivity will be accompanied by a decrease in specificity).</a:t>
            </a:r>
          </a:p>
          <a:p>
            <a:pPr marL="0" indent="0">
              <a:lnSpc>
                <a:spcPct val="145000"/>
              </a:lnSpc>
              <a:buNone/>
            </a:pPr>
            <a:r>
              <a:rPr lang="en-US" dirty="0"/>
              <a:t>TPR= TP/(TP+FN)= sensitivity</a:t>
            </a:r>
          </a:p>
          <a:p>
            <a:pPr marL="0" indent="0">
              <a:lnSpc>
                <a:spcPct val="145000"/>
              </a:lnSpc>
              <a:buNone/>
            </a:pPr>
            <a:r>
              <a:rPr lang="en-US" dirty="0"/>
              <a:t>FPR = FP/(FP+TN)= 1- specificity</a:t>
            </a:r>
          </a:p>
          <a:p>
            <a:pPr>
              <a:lnSpc>
                <a:spcPct val="145000"/>
              </a:lnSpc>
            </a:pPr>
            <a:r>
              <a:rPr lang="en-US" dirty="0"/>
              <a:t>The closer the curve follows the left-hand border, the more accurate the test.</a:t>
            </a:r>
          </a:p>
          <a:p>
            <a:pPr>
              <a:lnSpc>
                <a:spcPct val="145000"/>
              </a:lnSpc>
            </a:pPr>
            <a:r>
              <a:rPr lang="en-US" dirty="0"/>
              <a:t>The closer the curve comes to the 45-degree diagonal of the ROC space, the less accurate the test.</a:t>
            </a:r>
          </a:p>
          <a:p>
            <a:pPr algn="l">
              <a:lnSpc>
                <a:spcPct val="145000"/>
              </a:lnSpc>
            </a:pPr>
            <a:r>
              <a:rPr lang="en-US" dirty="0"/>
              <a:t>The slope of the tangent line at a cut point gives the likelihood ratio (LR) for that value of the test.</a:t>
            </a:r>
          </a:p>
          <a:p>
            <a:pPr marL="0" indent="0" algn="l">
              <a:lnSpc>
                <a:spcPct val="145000"/>
              </a:lnSpc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63B622A-C17C-A799-41F5-CAD8C5BCF4D9}"/>
              </a:ext>
            </a:extLst>
          </p:cNvPr>
          <p:cNvSpPr txBox="1"/>
          <p:nvPr/>
        </p:nvSpPr>
        <p:spPr>
          <a:xfrm>
            <a:off x="7329635" y="6519445"/>
            <a:ext cx="4029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Receiver Operating Characteristic curve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A2A0FE0-A1D1-1D46-CD79-7A7B424A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7371" y="6072312"/>
            <a:ext cx="1296324" cy="746125"/>
          </a:xfrm>
        </p:spPr>
        <p:txBody>
          <a:bodyPr>
            <a:normAutofit/>
          </a:bodyPr>
          <a:lstStyle/>
          <a:p>
            <a:fld id="{C9673E97-5EBD-49FC-A337-3EA26470008F}" type="slidenum">
              <a:rPr lang="en-US" smtClean="0"/>
              <a:t>18</a:t>
            </a:fld>
            <a:r>
              <a:rPr lang="en-US" dirty="0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963646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A76A6D4-BA66-540E-6108-47A5C4ECD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75936F-6DC7-C301-AE00-F6EE2208C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81" y="1"/>
            <a:ext cx="10472731" cy="1356851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ROC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002679-8F92-FBE0-6C02-EDFFE655C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81" y="1514168"/>
            <a:ext cx="10245213" cy="4857135"/>
          </a:xfrm>
        </p:spPr>
        <p:txBody>
          <a:bodyPr>
            <a:normAutofit lnSpcReduction="10000"/>
          </a:bodyPr>
          <a:lstStyle/>
          <a:p>
            <a:pPr>
              <a:lnSpc>
                <a:spcPct val="145000"/>
              </a:lnSpc>
            </a:pPr>
            <a:r>
              <a:rPr lang="en-US" dirty="0"/>
              <a:t>Accuracy is measured by the area under the ROC curve</a:t>
            </a:r>
          </a:p>
          <a:p>
            <a:pPr marL="0" indent="0">
              <a:buNone/>
            </a:pPr>
            <a:r>
              <a:rPr lang="en-US" dirty="0"/>
              <a:t>90-1 = excellent</a:t>
            </a:r>
          </a:p>
          <a:p>
            <a:pPr marL="0" indent="0">
              <a:buNone/>
            </a:pPr>
            <a:r>
              <a:rPr lang="en-US" dirty="0"/>
              <a:t>.80-.90 = good</a:t>
            </a:r>
          </a:p>
          <a:p>
            <a:pPr marL="0" indent="0">
              <a:buNone/>
            </a:pPr>
            <a:r>
              <a:rPr lang="en-US" dirty="0"/>
              <a:t>.70-.80 = fair</a:t>
            </a:r>
          </a:p>
          <a:p>
            <a:pPr marL="0" indent="0">
              <a:buNone/>
            </a:pPr>
            <a:r>
              <a:rPr lang="en-US" dirty="0"/>
              <a:t>.60-.70 = poor</a:t>
            </a:r>
          </a:p>
          <a:p>
            <a:pPr marL="0" indent="0">
              <a:buNone/>
            </a:pPr>
            <a:r>
              <a:rPr lang="en-US" dirty="0"/>
              <a:t>.50-.60 = fail</a:t>
            </a:r>
          </a:p>
          <a:p>
            <a:pPr>
              <a:lnSpc>
                <a:spcPct val="145000"/>
              </a:lnSpc>
            </a:pPr>
            <a:endParaRPr lang="en-US" dirty="0"/>
          </a:p>
          <a:p>
            <a:pPr marL="0" indent="0">
              <a:lnSpc>
                <a:spcPct val="145000"/>
              </a:lnSpc>
              <a:buNone/>
            </a:pPr>
            <a:endParaRPr lang="en-US" dirty="0"/>
          </a:p>
          <a:p>
            <a:pPr marL="0" indent="0">
              <a:lnSpc>
                <a:spcPct val="145000"/>
              </a:lnSpc>
              <a:buNone/>
            </a:pPr>
            <a:r>
              <a:rPr lang="en-US" dirty="0"/>
              <a:t>(4)</a:t>
            </a:r>
          </a:p>
          <a:p>
            <a:pPr marL="0" indent="0">
              <a:lnSpc>
                <a:spcPct val="145000"/>
              </a:lnSpc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BDB645-E80E-E7A5-3439-FB4756396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387" y="2303353"/>
            <a:ext cx="5023544" cy="406795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A0CBAEF-7689-24EC-65EE-C08B3D3C00F3}"/>
              </a:ext>
            </a:extLst>
          </p:cNvPr>
          <p:cNvSpPr txBox="1"/>
          <p:nvPr/>
        </p:nvSpPr>
        <p:spPr>
          <a:xfrm>
            <a:off x="7329635" y="6519445"/>
            <a:ext cx="4029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Receiver Operating Characteristic curve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BAA653-6733-9973-3118-DE6FE06B3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2881" y="6072312"/>
            <a:ext cx="1296324" cy="746125"/>
          </a:xfrm>
        </p:spPr>
        <p:txBody>
          <a:bodyPr>
            <a:normAutofit/>
          </a:bodyPr>
          <a:lstStyle/>
          <a:p>
            <a:fld id="{C9673E97-5EBD-49FC-A337-3EA26470008F}" type="slidenum">
              <a:rPr lang="en-US" smtClean="0"/>
              <a:t>19</a:t>
            </a:fld>
            <a:r>
              <a:rPr lang="en-US" dirty="0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3587606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2217BAA-0A98-E95B-F75C-8B824D2B5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70271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60A46715-CAC9-B391-A95B-ADDD96A2E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9325253-CCC0-68FD-FA49-9AE97879C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90589DF-E8AA-A401-2220-87E3966D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9673E97-5EBD-49FC-A337-3EA26470008F}" type="slidenum">
              <a:rPr lang="en-US" smtClean="0"/>
              <a:t>2</a:t>
            </a:fld>
            <a:r>
              <a:rPr lang="en-US" dirty="0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2360670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720DC7-9A09-13F3-5E9B-303ACEEAE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19" y="262393"/>
            <a:ext cx="10596293" cy="793409"/>
          </a:xfrm>
        </p:spPr>
        <p:txBody>
          <a:bodyPr/>
          <a:lstStyle/>
          <a:p>
            <a:r>
              <a:rPr lang="en-US" dirty="0"/>
              <a:t>Youden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38231D-0A88-4CB3-4C68-E4F21BA10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19" y="1150070"/>
            <a:ext cx="9499013" cy="503006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used to evaluate the </a:t>
            </a:r>
            <a:r>
              <a:rPr lang="en-US" b="1" dirty="0"/>
              <a:t>effectiveness of a diagnostic test</a:t>
            </a:r>
          </a:p>
          <a:p>
            <a:pPr>
              <a:lnSpc>
                <a:spcPct val="150000"/>
              </a:lnSpc>
            </a:pPr>
            <a:r>
              <a:rPr lang="en-US" dirty="0"/>
              <a:t>is defined as the </a:t>
            </a:r>
            <a:r>
              <a:rPr lang="en-US" b="1" dirty="0"/>
              <a:t>maximum vertical distance </a:t>
            </a:r>
            <a:r>
              <a:rPr lang="en-US" dirty="0"/>
              <a:t>between the </a:t>
            </a:r>
            <a:r>
              <a:rPr lang="en-US" b="1" dirty="0"/>
              <a:t>ROC curve </a:t>
            </a:r>
            <a:r>
              <a:rPr lang="en-US" dirty="0"/>
              <a:t>and the </a:t>
            </a:r>
            <a:r>
              <a:rPr lang="en-US" b="1" dirty="0"/>
              <a:t>diagonal line</a:t>
            </a:r>
            <a:r>
              <a:rPr lang="en-US" dirty="0"/>
              <a:t> of no discrimination</a:t>
            </a:r>
          </a:p>
          <a:p>
            <a:pPr>
              <a:lnSpc>
                <a:spcPct val="150000"/>
              </a:lnSpc>
            </a:pPr>
            <a:r>
              <a:rPr lang="en-US" dirty="0"/>
              <a:t>determine the optimal cut-off point for a test</a:t>
            </a:r>
          </a:p>
          <a:p>
            <a:pPr>
              <a:lnSpc>
                <a:spcPct val="150000"/>
              </a:lnSpc>
            </a:pPr>
            <a:r>
              <a:rPr lang="en-US" dirty="0"/>
              <a:t>does not account for the prevalence, so even a test with a high Youden </a:t>
            </a:r>
            <a:r>
              <a:rPr lang="en-US" b="1" dirty="0"/>
              <a:t>Index may not be clinically useful</a:t>
            </a:r>
            <a:r>
              <a:rPr lang="en-US" dirty="0"/>
              <a:t> if the disease is rare.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854EAD9-07AE-DEA7-9671-26E008C04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43" y="5140203"/>
            <a:ext cx="4754716" cy="56772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A8E6D5-0801-F9CC-66C1-E0A2138C7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7566" y="6111875"/>
            <a:ext cx="1296324" cy="746125"/>
          </a:xfrm>
        </p:spPr>
        <p:txBody>
          <a:bodyPr>
            <a:normAutofit/>
          </a:bodyPr>
          <a:lstStyle/>
          <a:p>
            <a:fld id="{C9673E97-5EBD-49FC-A337-3EA26470008F}" type="slidenum">
              <a:rPr lang="en-US" smtClean="0"/>
              <a:t>20</a:t>
            </a:fld>
            <a:r>
              <a:rPr lang="en-US" dirty="0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3160091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013A0AF-700C-52DB-6E2B-709475EDA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FB4B54-8FB5-27D0-298E-35C5DC423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19" y="262393"/>
            <a:ext cx="10596293" cy="793409"/>
          </a:xfrm>
        </p:spPr>
        <p:txBody>
          <a:bodyPr/>
          <a:lstStyle/>
          <a:p>
            <a:r>
              <a:rPr lang="en-US" dirty="0"/>
              <a:t>Youden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EFC903-6EE2-C5F3-9FD9-DDE60CBF9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19" y="1150070"/>
            <a:ext cx="9499013" cy="503006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Youden Index vs AUC</a:t>
            </a:r>
          </a:p>
          <a:p>
            <a:pPr>
              <a:lnSpc>
                <a:spcPct val="150000"/>
              </a:lnSpc>
            </a:pPr>
            <a:r>
              <a:rPr lang="en-US" dirty="0"/>
              <a:t>Youden Index focuses on sensitivity and specificity, AUC provides a </a:t>
            </a:r>
          </a:p>
          <a:p>
            <a:pPr>
              <a:lnSpc>
                <a:spcPct val="150000"/>
              </a:lnSpc>
            </a:pPr>
            <a:r>
              <a:rPr lang="en-US" dirty="0"/>
              <a:t>broader view of a test’s performance across all possible cut-off points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Interpreting the Youden Index Value</a:t>
            </a:r>
          </a:p>
          <a:p>
            <a:pPr>
              <a:lnSpc>
                <a:spcPct val="150000"/>
              </a:lnSpc>
            </a:pPr>
            <a:r>
              <a:rPr lang="en-US" dirty="0"/>
              <a:t>ranges from -1 to 1</a:t>
            </a:r>
          </a:p>
          <a:p>
            <a:pPr>
              <a:lnSpc>
                <a:spcPct val="150000"/>
              </a:lnSpc>
            </a:pPr>
            <a:r>
              <a:rPr lang="en-US" dirty="0"/>
              <a:t>1 indicates perfect sensitivity and specificity</a:t>
            </a:r>
          </a:p>
          <a:p>
            <a:pPr>
              <a:lnSpc>
                <a:spcPct val="150000"/>
              </a:lnSpc>
            </a:pPr>
            <a:r>
              <a:rPr lang="en-US" dirty="0"/>
              <a:t>a value of 0 indicates no diagnostic ability(7)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C2E3066-608B-19F0-F697-6E73504FB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430" y="3820637"/>
            <a:ext cx="3288481" cy="7817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521C58F-1AEF-EE4C-D1FF-90E97805FBF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5454785" y="4788966"/>
            <a:ext cx="3331126" cy="8358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0F7ACCB9-F3B8-F512-9F9A-1CC112A2BD03}"/>
              </a:ext>
            </a:extLst>
          </p:cNvPr>
          <p:cNvSpPr/>
          <p:nvPr/>
        </p:nvSpPr>
        <p:spPr>
          <a:xfrm>
            <a:off x="5944532" y="4836682"/>
            <a:ext cx="1154493" cy="79944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1049F383-FC09-CDD6-F431-4B29713A6605}"/>
              </a:ext>
            </a:extLst>
          </p:cNvPr>
          <p:cNvSpPr/>
          <p:nvPr/>
        </p:nvSpPr>
        <p:spPr>
          <a:xfrm>
            <a:off x="7476613" y="4836682"/>
            <a:ext cx="1154493" cy="79944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DADABB30-2C9C-9B20-4ED0-C1C682083015}"/>
              </a:ext>
            </a:extLst>
          </p:cNvPr>
          <p:cNvCxnSpPr>
            <a:cxnSpLocks/>
          </p:cNvCxnSpPr>
          <p:nvPr/>
        </p:nvCxnSpPr>
        <p:spPr>
          <a:xfrm>
            <a:off x="6521778" y="5636128"/>
            <a:ext cx="0" cy="308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DEC9CA58-8B2C-D6C7-F58D-81C0D8FBED5C}"/>
              </a:ext>
            </a:extLst>
          </p:cNvPr>
          <p:cNvCxnSpPr>
            <a:stCxn id="8" idx="4"/>
          </p:cNvCxnSpPr>
          <p:nvPr/>
        </p:nvCxnSpPr>
        <p:spPr>
          <a:xfrm flipH="1">
            <a:off x="8053859" y="5636128"/>
            <a:ext cx="1" cy="268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0CF0FB2-7904-7274-2CD2-4779962C5472}"/>
              </a:ext>
            </a:extLst>
          </p:cNvPr>
          <p:cNvSpPr txBox="1"/>
          <p:nvPr/>
        </p:nvSpPr>
        <p:spPr>
          <a:xfrm>
            <a:off x="6209509" y="5975069"/>
            <a:ext cx="78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TPR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392F1EA-B68A-12DA-6F9F-BB6035B2F21C}"/>
              </a:ext>
            </a:extLst>
          </p:cNvPr>
          <p:cNvSpPr txBox="1"/>
          <p:nvPr/>
        </p:nvSpPr>
        <p:spPr>
          <a:xfrm>
            <a:off x="7736795" y="5997415"/>
            <a:ext cx="78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FPR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46F97C5-05BF-DF01-5570-BF0010A31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1966" y="262393"/>
            <a:ext cx="3331126" cy="29087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7AAD4C3-A28E-7166-9132-A53095DA7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5619" y="6091045"/>
            <a:ext cx="1296324" cy="746125"/>
          </a:xfrm>
        </p:spPr>
        <p:txBody>
          <a:bodyPr>
            <a:normAutofit/>
          </a:bodyPr>
          <a:lstStyle/>
          <a:p>
            <a:fld id="{C9673E97-5EBD-49FC-A337-3EA26470008F}" type="slidenum">
              <a:rPr lang="en-US" smtClean="0"/>
              <a:t>21</a:t>
            </a:fld>
            <a:r>
              <a:rPr lang="en-US" dirty="0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311916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779B1D-7B21-E187-FBD1-B6D70CC85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24" y="262394"/>
            <a:ext cx="10581288" cy="661338"/>
          </a:xfrm>
        </p:spPr>
        <p:txBody>
          <a:bodyPr>
            <a:normAutofit fontScale="90000"/>
          </a:bodyPr>
          <a:lstStyle/>
          <a:p>
            <a:r>
              <a:rPr lang="en-US" dirty="0"/>
              <a:t>Diagnostic odds ratio (DOR)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FFE1AE-0341-A6CB-C713-72BDE4768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24" y="998376"/>
            <a:ext cx="10226352" cy="5181761"/>
          </a:xfrm>
        </p:spPr>
        <p:txBody>
          <a:bodyPr/>
          <a:lstStyle/>
          <a:p>
            <a:r>
              <a:rPr lang="en-US" dirty="0"/>
              <a:t>none of these indicators in itself validly represent the test’s discriminatory performance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comparison of diagnostic accuracies between two or more diagnostic tests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704F19E-9105-3C40-E3F9-F2EE3742A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74" y="1529548"/>
            <a:ext cx="9129551" cy="23796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CC48DC-A438-1BAA-6D63-5AF5699E1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75" y="4411569"/>
            <a:ext cx="9129551" cy="22709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A175332-FC19-F7C1-11BA-1077DCEF7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614" y="6111875"/>
            <a:ext cx="1296324" cy="746125"/>
          </a:xfrm>
        </p:spPr>
        <p:txBody>
          <a:bodyPr>
            <a:normAutofit/>
          </a:bodyPr>
          <a:lstStyle/>
          <a:p>
            <a:fld id="{C9673E97-5EBD-49FC-A337-3EA26470008F}" type="slidenum">
              <a:rPr lang="en-US" smtClean="0"/>
              <a:t>22</a:t>
            </a:fld>
            <a:r>
              <a:rPr lang="en-US" dirty="0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2336601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7F379B3-055D-D324-8801-40FE1265C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05C172-5594-6595-45C4-B48590100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61" y="262394"/>
            <a:ext cx="10478651" cy="661338"/>
          </a:xfrm>
        </p:spPr>
        <p:txBody>
          <a:bodyPr>
            <a:normAutofit fontScale="90000"/>
          </a:bodyPr>
          <a:lstStyle/>
          <a:p>
            <a:r>
              <a:rPr lang="en-US" dirty="0"/>
              <a:t>Diagnostic odds ratio (DOR)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7DF599-3C22-B9AE-DD67-AAA288F73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24" y="998376"/>
            <a:ext cx="10226352" cy="518176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Youden’s index </a:t>
            </a:r>
            <a:r>
              <a:rPr lang="en-US" dirty="0"/>
              <a:t>but because it is a </a:t>
            </a:r>
            <a:r>
              <a:rPr lang="en-US" b="1" dirty="0"/>
              <a:t>linear transformation </a:t>
            </a:r>
            <a:r>
              <a:rPr lang="en-US" dirty="0"/>
              <a:t>of the mean sensitivity and specificity, its values are difficult to interpret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b="1" dirty="0"/>
              <a:t>DOR</a:t>
            </a:r>
            <a:r>
              <a:rPr lang="en-US" dirty="0"/>
              <a:t> is The diagnostic odds ratio of a test is the ratio of the odds of positivity in disease relative to the odds of positivity in the non-diseased</a:t>
            </a:r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  <a:p>
            <a:pPr>
              <a:lnSpc>
                <a:spcPct val="200000"/>
              </a:lnSpc>
            </a:pPr>
            <a:endParaRPr lang="en-US" dirty="0"/>
          </a:p>
          <a:p>
            <a:pPr>
              <a:lnSpc>
                <a:spcPct val="200000"/>
              </a:lnSpc>
            </a:pPr>
            <a:r>
              <a:rPr lang="en-US" dirty="0"/>
              <a:t>value of a DOR ranges from 0 to infinity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1175170-6CAB-0CCC-6F43-214B77085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71" y="3384772"/>
            <a:ext cx="3129698" cy="6399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8D6FD1C-54CF-52E3-93E2-657B953DF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196" y="3392320"/>
            <a:ext cx="3561358" cy="6248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EF5E54F-E103-14E2-FE23-5CA72FAB3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1608" y="3369736"/>
            <a:ext cx="2214470" cy="6700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3B95FBC5-CD3E-B457-F889-4C93F3253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614" y="6111875"/>
            <a:ext cx="1296324" cy="746125"/>
          </a:xfrm>
        </p:spPr>
        <p:txBody>
          <a:bodyPr>
            <a:normAutofit/>
          </a:bodyPr>
          <a:lstStyle/>
          <a:p>
            <a:fld id="{C9673E97-5EBD-49FC-A337-3EA26470008F}" type="slidenum">
              <a:rPr lang="en-US" smtClean="0"/>
              <a:t>23</a:t>
            </a:fld>
            <a:r>
              <a:rPr lang="en-US" dirty="0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962063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B6DF529-F52B-E124-3C2A-7181E40F9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545DFD-736B-6492-3432-289E5989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224" y="262394"/>
            <a:ext cx="10581288" cy="661338"/>
          </a:xfrm>
        </p:spPr>
        <p:txBody>
          <a:bodyPr>
            <a:normAutofit fontScale="90000"/>
          </a:bodyPr>
          <a:lstStyle/>
          <a:p>
            <a:r>
              <a:rPr lang="en-US" dirty="0"/>
              <a:t>Diagnostic odds ratio (DOR)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970821-A3A8-D11B-DF58-4EE4D2ED8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24" y="998376"/>
            <a:ext cx="10226352" cy="51817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value of a DOR ranges from 0 to infinity</a:t>
            </a:r>
          </a:p>
          <a:p>
            <a:pPr>
              <a:lnSpc>
                <a:spcPct val="150000"/>
              </a:lnSpc>
            </a:pPr>
            <a:r>
              <a:rPr lang="en-US" dirty="0"/>
              <a:t>A test with high specificity and sensitivity with low rate of false positives and false negatives has high DOR</a:t>
            </a:r>
          </a:p>
          <a:p>
            <a:pPr>
              <a:lnSpc>
                <a:spcPct val="150000"/>
              </a:lnSpc>
            </a:pPr>
            <a:r>
              <a:rPr lang="en-US" dirty="0"/>
              <a:t>With the same sensitivity of the test, DOR increases with the increase of the test specificity</a:t>
            </a:r>
          </a:p>
          <a:p>
            <a:pPr>
              <a:lnSpc>
                <a:spcPct val="150000"/>
              </a:lnSpc>
            </a:pPr>
            <a:r>
              <a:rPr lang="en-US" dirty="0"/>
              <a:t>not depend on the prevalence of the disease but depend on the spectrum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of disease severity (8)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5AD5486-962C-5949-373B-045B3C4A3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535" y="3307553"/>
            <a:ext cx="2631046" cy="35446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69B70A-2B32-8DEA-87F4-2EE9C3578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0614" y="6111875"/>
            <a:ext cx="1296324" cy="746125"/>
          </a:xfrm>
        </p:spPr>
        <p:txBody>
          <a:bodyPr>
            <a:normAutofit/>
          </a:bodyPr>
          <a:lstStyle/>
          <a:p>
            <a:fld id="{C9673E97-5EBD-49FC-A337-3EA26470008F}" type="slidenum">
              <a:rPr lang="en-US" smtClean="0"/>
              <a:t>24</a:t>
            </a:fld>
            <a:r>
              <a:rPr lang="en-US" dirty="0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1424823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E3361F3-E34F-4D02-63AB-2D5564870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92779B-0D2F-B112-4B8D-5DB7C8D4F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81" y="1"/>
            <a:ext cx="10472731" cy="1356851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result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FD5D9BA-DAF5-2E1E-F49B-B2CB2F2A7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283" y="225822"/>
            <a:ext cx="6027602" cy="6406356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xmlns="" id="{44E9E964-DA05-FC45-E984-AF3A6CFDA4FA}"/>
                  </a:ext>
                </a:extLst>
              </p14:cNvPr>
              <p14:cNvContentPartPr/>
              <p14:nvPr/>
            </p14:nvContentPartPr>
            <p14:xfrm>
              <a:off x="5607272" y="1912790"/>
              <a:ext cx="280440" cy="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4E9E964-DA05-FC45-E984-AF3A6CFDA4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1632" y="1768790"/>
                <a:ext cx="352080" cy="28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0D8EF04-ABF9-CD48-0A6A-C6D25226A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0872" y="6111875"/>
            <a:ext cx="1296324" cy="746125"/>
          </a:xfrm>
        </p:spPr>
        <p:txBody>
          <a:bodyPr>
            <a:normAutofit/>
          </a:bodyPr>
          <a:lstStyle/>
          <a:p>
            <a:fld id="{C9673E97-5EBD-49FC-A337-3EA26470008F}" type="slidenum">
              <a:rPr lang="en-US" smtClean="0"/>
              <a:t>25</a:t>
            </a:fld>
            <a:r>
              <a:rPr lang="en-US" dirty="0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2418652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24A8BBB-14CD-A84B-99B0-F9C6F701A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6FB12B-11F2-3A49-66BC-216A6018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81" y="1"/>
            <a:ext cx="10472731" cy="1356851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result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0265EF-FE3C-EAE8-3247-6ABA96946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10" y="1529878"/>
            <a:ext cx="10810102" cy="3219402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xmlns="" id="{893E3092-768F-F22A-D8CA-C95DDA6A3932}"/>
                  </a:ext>
                </a:extLst>
              </p14:cNvPr>
              <p14:cNvContentPartPr/>
              <p14:nvPr/>
            </p14:nvContentPartPr>
            <p14:xfrm>
              <a:off x="2957688" y="3323760"/>
              <a:ext cx="30240" cy="23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93E3092-768F-F22A-D8CA-C95DDA6A39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51568" y="3317640"/>
                <a:ext cx="42480" cy="356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8BDDFA2-9CF3-5752-1A4A-CCBEBBDC8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1542" y="6111875"/>
            <a:ext cx="1296324" cy="746125"/>
          </a:xfrm>
        </p:spPr>
        <p:txBody>
          <a:bodyPr>
            <a:normAutofit/>
          </a:bodyPr>
          <a:lstStyle/>
          <a:p>
            <a:fld id="{C9673E97-5EBD-49FC-A337-3EA26470008F}" type="slidenum">
              <a:rPr lang="en-US" smtClean="0"/>
              <a:t>26</a:t>
            </a:fld>
            <a:r>
              <a:rPr lang="en-US" dirty="0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1764163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1DC05B4-5878-AB07-BB3C-1AB342F6C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2B2A32-6831-4939-7111-33C65544C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81" y="1"/>
            <a:ext cx="10472731" cy="1356851"/>
          </a:xfrm>
        </p:spPr>
        <p:txBody>
          <a:bodyPr>
            <a:noAutofit/>
          </a:bodyPr>
          <a:lstStyle/>
          <a:p>
            <a:r>
              <a:rPr lang="en-US" sz="2800" dirty="0"/>
              <a:t>Diagnostic performance of a </a:t>
            </a:r>
            <a:r>
              <a:rPr lang="en-US" sz="2800" dirty="0" err="1"/>
              <a:t>faecal</a:t>
            </a:r>
            <a:r>
              <a:rPr lang="en-US" sz="2800" dirty="0"/>
              <a:t> immunochemical test for patients with low-risk symptoms of colorectal cancer in primary care: an evaluation in the South West of England</a:t>
            </a:r>
            <a:r>
              <a:rPr lang="en-US" sz="2800" b="0" dirty="0"/>
              <a:t>(9)</a:t>
            </a:r>
            <a:endParaRPr lang="en-US" sz="28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xmlns="" id="{B49EFF5A-CC76-A53E-29B6-174767D4A4A5}"/>
                  </a:ext>
                </a:extLst>
              </p14:cNvPr>
              <p14:cNvContentPartPr/>
              <p14:nvPr/>
            </p14:nvContentPartPr>
            <p14:xfrm>
              <a:off x="2957688" y="3323760"/>
              <a:ext cx="30240" cy="23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49EFF5A-CC76-A53E-29B6-174767D4A4A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51568" y="3317640"/>
                <a:ext cx="424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605A1A8B-4F8E-15D8-0FBB-E811BDA1CF58}"/>
                  </a:ext>
                </a:extLst>
              </p14:cNvPr>
              <p14:cNvContentPartPr/>
              <p14:nvPr/>
            </p14:nvContentPartPr>
            <p14:xfrm>
              <a:off x="5439512" y="2957481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05A1A8B-4F8E-15D8-0FBB-E811BDA1CF5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03872" y="2885481"/>
                <a:ext cx="72000" cy="144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35E32F8-722F-EAA5-B544-895071D5EE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781" y="1421414"/>
            <a:ext cx="7834316" cy="4960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F7F6E4B-F396-1FFE-1406-5ACFE3F54B87}"/>
              </a:ext>
            </a:extLst>
          </p:cNvPr>
          <p:cNvSpPr txBox="1"/>
          <p:nvPr/>
        </p:nvSpPr>
        <p:spPr>
          <a:xfrm>
            <a:off x="391770" y="6382139"/>
            <a:ext cx="765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Fig.1 </a:t>
            </a:r>
            <a:r>
              <a:rPr lang="en-US" dirty="0"/>
              <a:t>Flow diagram of referrals and diagnoses in patients with a FIT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5EE8981-BB85-A124-E6E0-5D04F336306B}"/>
              </a:ext>
            </a:extLst>
          </p:cNvPr>
          <p:cNvSpPr txBox="1"/>
          <p:nvPr/>
        </p:nvSpPr>
        <p:spPr>
          <a:xfrm>
            <a:off x="8406108" y="1421414"/>
            <a:ext cx="29173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British Journal of Cancer (2021) 124:1231–1236; https://doi.org/10.1038/s41416-020-01221-9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1E91097-C8D7-8F7F-3B17-BE6427DB1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2068" y="6111875"/>
            <a:ext cx="1296324" cy="746125"/>
          </a:xfrm>
        </p:spPr>
        <p:txBody>
          <a:bodyPr>
            <a:normAutofit/>
          </a:bodyPr>
          <a:lstStyle/>
          <a:p>
            <a:fld id="{C9673E97-5EBD-49FC-A337-3EA26470008F}" type="slidenum">
              <a:rPr lang="en-US" smtClean="0"/>
              <a:t>27</a:t>
            </a:fld>
            <a:r>
              <a:rPr lang="en-US" dirty="0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905065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0A11DD3-BBEC-84DF-911D-0A22FDD47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9CF4D1-D054-6D77-5E5E-95456D4AE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81" y="1"/>
            <a:ext cx="10472731" cy="1356851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result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485398-0065-3BDF-A233-F6FEBDAFD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322" y="254851"/>
            <a:ext cx="7031805" cy="3543938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96A9C4D2-4C0E-E019-9E82-45DF2C1A35E1}"/>
                  </a:ext>
                </a:extLst>
              </p:cNvPr>
              <p:cNvSpPr txBox="1"/>
              <p:nvPr/>
            </p:nvSpPr>
            <p:spPr>
              <a:xfrm>
                <a:off x="1348973" y="4908964"/>
                <a:ext cx="3049157" cy="15790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575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618</m:t>
                            </m:r>
                          </m:e>
                        </m:mr>
                        <m:m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3264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3272</m:t>
                            </m:r>
                          </m:e>
                        </m:mr>
                        <m:m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51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3839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3890</m:t>
                            </m:r>
                          </m:e>
                        </m:mr>
                      </m:m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A9C4D2-4C0E-E019-9E82-45DF2C1A3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973" y="4908964"/>
                <a:ext cx="3049157" cy="15790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D3CD10B-73ED-02F0-16C2-D2F2599D1B4A}"/>
              </a:ext>
            </a:extLst>
          </p:cNvPr>
          <p:cNvCxnSpPr>
            <a:cxnSpLocks/>
          </p:cNvCxnSpPr>
          <p:nvPr/>
        </p:nvCxnSpPr>
        <p:spPr>
          <a:xfrm>
            <a:off x="2107203" y="4683305"/>
            <a:ext cx="0" cy="165131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B9C58E53-FF61-BE0D-DB6D-1BEC82F90234}"/>
              </a:ext>
            </a:extLst>
          </p:cNvPr>
          <p:cNvCxnSpPr>
            <a:cxnSpLocks/>
          </p:cNvCxnSpPr>
          <p:nvPr/>
        </p:nvCxnSpPr>
        <p:spPr>
          <a:xfrm flipH="1">
            <a:off x="1435647" y="5301571"/>
            <a:ext cx="286630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9C1D730-0AE6-6C9B-C40D-D893908E17F7}"/>
              </a:ext>
            </a:extLst>
          </p:cNvPr>
          <p:cNvCxnSpPr>
            <a:cxnSpLocks/>
          </p:cNvCxnSpPr>
          <p:nvPr/>
        </p:nvCxnSpPr>
        <p:spPr>
          <a:xfrm>
            <a:off x="3246147" y="4908964"/>
            <a:ext cx="1" cy="114778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43B5D44B-00FD-4C05-D546-F45A6E1A3B45}"/>
              </a:ext>
            </a:extLst>
          </p:cNvPr>
          <p:cNvCxnSpPr>
            <a:cxnSpLocks/>
            <a:stCxn id="7" idx="3"/>
          </p:cNvCxnSpPr>
          <p:nvPr/>
        </p:nvCxnSpPr>
        <p:spPr>
          <a:xfrm flipH="1">
            <a:off x="1435647" y="5698508"/>
            <a:ext cx="296248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1A405A0-A062-C16C-7C8C-8E6F804C83BE}"/>
              </a:ext>
            </a:extLst>
          </p:cNvPr>
          <p:cNvSpPr txBox="1"/>
          <p:nvPr/>
        </p:nvSpPr>
        <p:spPr>
          <a:xfrm>
            <a:off x="872293" y="4053639"/>
            <a:ext cx="246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cancer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619C12D-4A67-E515-2CD2-7DA9165A1EB6}"/>
              </a:ext>
            </a:extLst>
          </p:cNvPr>
          <p:cNvSpPr txBox="1"/>
          <p:nvPr/>
        </p:nvSpPr>
        <p:spPr>
          <a:xfrm>
            <a:off x="1530468" y="4422139"/>
            <a:ext cx="38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4FC4AAF-0CA2-9D00-57FE-176BDC2ED9FA}"/>
              </a:ext>
            </a:extLst>
          </p:cNvPr>
          <p:cNvSpPr txBox="1"/>
          <p:nvPr/>
        </p:nvSpPr>
        <p:spPr>
          <a:xfrm>
            <a:off x="2482299" y="4285085"/>
            <a:ext cx="38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_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A1224B7-B0B9-916F-CC0B-650699DF0F4B}"/>
              </a:ext>
            </a:extLst>
          </p:cNvPr>
          <p:cNvSpPr txBox="1"/>
          <p:nvPr/>
        </p:nvSpPr>
        <p:spPr>
          <a:xfrm>
            <a:off x="845214" y="4791471"/>
            <a:ext cx="38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A274C1A-F33E-0572-66A1-3D4963807CD4}"/>
              </a:ext>
            </a:extLst>
          </p:cNvPr>
          <p:cNvSpPr txBox="1"/>
          <p:nvPr/>
        </p:nvSpPr>
        <p:spPr>
          <a:xfrm>
            <a:off x="858152" y="5241663"/>
            <a:ext cx="38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_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DB5181D-B34F-DA7E-7901-391B66136F53}"/>
              </a:ext>
            </a:extLst>
          </p:cNvPr>
          <p:cNvSpPr txBox="1"/>
          <p:nvPr/>
        </p:nvSpPr>
        <p:spPr>
          <a:xfrm>
            <a:off x="311006" y="5016471"/>
            <a:ext cx="87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5DA44E5-FA4B-6DA2-C66A-8A485956E5F9}"/>
              </a:ext>
            </a:extLst>
          </p:cNvPr>
          <p:cNvSpPr txBox="1"/>
          <p:nvPr/>
        </p:nvSpPr>
        <p:spPr>
          <a:xfrm>
            <a:off x="4215484" y="6006763"/>
            <a:ext cx="867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619CD75F-CD8B-A82B-DAC8-FFB3F56EF769}"/>
              </a:ext>
            </a:extLst>
          </p:cNvPr>
          <p:cNvSpPr/>
          <p:nvPr/>
        </p:nvSpPr>
        <p:spPr>
          <a:xfrm>
            <a:off x="311006" y="4053639"/>
            <a:ext cx="4603685" cy="2434412"/>
          </a:xfrm>
          <a:prstGeom prst="rect">
            <a:avLst/>
          </a:prstGeom>
          <a:noFill/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79031646-6776-730D-EDB8-981A0EE9574C}"/>
                  </a:ext>
                </a:extLst>
              </p:cNvPr>
              <p:cNvSpPr txBox="1"/>
              <p:nvPr/>
            </p:nvSpPr>
            <p:spPr>
              <a:xfrm>
                <a:off x="6253252" y="4384172"/>
                <a:ext cx="320601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9031646-6776-730D-EDB8-981A0EE95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252" y="4384172"/>
                <a:ext cx="320601" cy="518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5A260AA2-EE78-1044-89BE-36ED219B46CE}"/>
                  </a:ext>
                </a:extLst>
              </p:cNvPr>
              <p:cNvSpPr txBox="1"/>
              <p:nvPr/>
            </p:nvSpPr>
            <p:spPr>
              <a:xfrm>
                <a:off x="6158134" y="5672825"/>
                <a:ext cx="577081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3264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3839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A260AA2-EE78-1044-89BE-36ED219B4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134" y="5672825"/>
                <a:ext cx="577081" cy="5204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3C89096B-DD39-F7A6-1E7E-6C76CCD1C9AA}"/>
                  </a:ext>
                </a:extLst>
              </p:cNvPr>
              <p:cNvSpPr txBox="1"/>
              <p:nvPr/>
            </p:nvSpPr>
            <p:spPr>
              <a:xfrm>
                <a:off x="8408533" y="4390360"/>
                <a:ext cx="577081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3264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3272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C89096B-DD39-F7A6-1E7E-6C76CCD1C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8533" y="4390360"/>
                <a:ext cx="577081" cy="5204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885982C6-2309-B5F5-4027-1C1CB89D24D3}"/>
                  </a:ext>
                </a:extLst>
              </p:cNvPr>
              <p:cNvSpPr txBox="1"/>
              <p:nvPr/>
            </p:nvSpPr>
            <p:spPr>
              <a:xfrm>
                <a:off x="8536773" y="5672825"/>
                <a:ext cx="44884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618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85982C6-2309-B5F5-4027-1C1CB89D24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6773" y="5672825"/>
                <a:ext cx="448841" cy="5203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9AD64EE-2D50-0AE5-9C53-96DC8CA2D5AA}"/>
              </a:ext>
            </a:extLst>
          </p:cNvPr>
          <p:cNvSpPr txBox="1"/>
          <p:nvPr/>
        </p:nvSpPr>
        <p:spPr>
          <a:xfrm>
            <a:off x="5617320" y="4469751"/>
            <a:ext cx="73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030EE78-72EE-37C5-36BA-C93BE909B6BD}"/>
              </a:ext>
            </a:extLst>
          </p:cNvPr>
          <p:cNvSpPr txBox="1"/>
          <p:nvPr/>
        </p:nvSpPr>
        <p:spPr>
          <a:xfrm>
            <a:off x="7829246" y="5748358"/>
            <a:ext cx="867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PPV=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FE74120-0A6E-AC26-5A58-55D604DC0C1C}"/>
              </a:ext>
            </a:extLst>
          </p:cNvPr>
          <p:cNvSpPr txBox="1"/>
          <p:nvPr/>
        </p:nvSpPr>
        <p:spPr>
          <a:xfrm>
            <a:off x="7669083" y="4498639"/>
            <a:ext cx="867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NPV=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7138AA7-9346-8D77-AFFE-8F51C088B0EA}"/>
              </a:ext>
            </a:extLst>
          </p:cNvPr>
          <p:cNvSpPr txBox="1"/>
          <p:nvPr/>
        </p:nvSpPr>
        <p:spPr>
          <a:xfrm>
            <a:off x="5480208" y="5748358"/>
            <a:ext cx="73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SP=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9EE7849-6C1B-D2A0-3FC0-2EFEC1CC00A2}"/>
              </a:ext>
            </a:extLst>
          </p:cNvPr>
          <p:cNvSpPr txBox="1"/>
          <p:nvPr/>
        </p:nvSpPr>
        <p:spPr>
          <a:xfrm>
            <a:off x="6524697" y="4485702"/>
            <a:ext cx="92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=0.843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73B8F90-8945-579B-35B8-DF04E84E30E1}"/>
              </a:ext>
            </a:extLst>
          </p:cNvPr>
          <p:cNvSpPr txBox="1"/>
          <p:nvPr/>
        </p:nvSpPr>
        <p:spPr>
          <a:xfrm>
            <a:off x="8945621" y="5763271"/>
            <a:ext cx="944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=0.070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6163DCB6-1C87-7AED-8DC6-A56170ACC46D}"/>
              </a:ext>
            </a:extLst>
          </p:cNvPr>
          <p:cNvSpPr txBox="1"/>
          <p:nvPr/>
        </p:nvSpPr>
        <p:spPr>
          <a:xfrm>
            <a:off x="6735215" y="5748358"/>
            <a:ext cx="973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=0.850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51F270C-93E7-41DC-2284-E9543B01776B}"/>
              </a:ext>
            </a:extLst>
          </p:cNvPr>
          <p:cNvSpPr txBox="1"/>
          <p:nvPr/>
        </p:nvSpPr>
        <p:spPr>
          <a:xfrm>
            <a:off x="8945622" y="4469817"/>
            <a:ext cx="99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=0.998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987F05E-1ED0-0991-83FA-D5B23A24A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832" y="6132603"/>
            <a:ext cx="1296324" cy="746125"/>
          </a:xfrm>
        </p:spPr>
        <p:txBody>
          <a:bodyPr>
            <a:normAutofit/>
          </a:bodyPr>
          <a:lstStyle/>
          <a:p>
            <a:fld id="{C9673E97-5EBD-49FC-A337-3EA26470008F}" type="slidenum">
              <a:rPr lang="en-US" smtClean="0"/>
              <a:t>28</a:t>
            </a:fld>
            <a:r>
              <a:rPr lang="en-US" dirty="0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9501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6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11DD0B1-A680-5112-1C23-9BB25A686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F28FF2-B666-401D-13EA-151B8590E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81" y="1"/>
            <a:ext cx="10472731" cy="1356851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ROC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3A4F9F-DA04-68F4-72D9-471150366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81" y="1514168"/>
            <a:ext cx="10245213" cy="485713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The sensitivity in this population is 84.3% (CI 71.4–93.0%), and the specificity 85.0% (83.8–86.1%).The area under the ROC curve is 0.92 (CI 0.86–0.96)</a:t>
            </a:r>
            <a:br>
              <a:rPr lang="en-US" dirty="0"/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184998D-F3B2-B914-7D9A-4C1CCE8FB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80" y="2436394"/>
            <a:ext cx="5265876" cy="425232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200206D-A8F9-C690-08A0-F6717D65C848}"/>
              </a:ext>
            </a:extLst>
          </p:cNvPr>
          <p:cNvSpPr txBox="1"/>
          <p:nvPr/>
        </p:nvSpPr>
        <p:spPr>
          <a:xfrm>
            <a:off x="7329635" y="6519445"/>
            <a:ext cx="4029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Receiver Operating Characteristic curve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227EE9F-0689-A61C-A15F-52AEEA6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7277" y="6111874"/>
            <a:ext cx="1296324" cy="746125"/>
          </a:xfrm>
        </p:spPr>
        <p:txBody>
          <a:bodyPr>
            <a:normAutofit/>
          </a:bodyPr>
          <a:lstStyle/>
          <a:p>
            <a:fld id="{C9673E97-5EBD-49FC-A337-3EA26470008F}" type="slidenum">
              <a:rPr lang="en-US" smtClean="0"/>
              <a:t>29</a:t>
            </a:fld>
            <a:r>
              <a:rPr lang="en-US" dirty="0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298608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4FFD71-89B4-0EC1-B6B2-1F000E6A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6" y="205273"/>
            <a:ext cx="9685549" cy="636963"/>
          </a:xfrm>
        </p:spPr>
        <p:txBody>
          <a:bodyPr>
            <a:normAutofit fontScale="90000"/>
          </a:bodyPr>
          <a:lstStyle/>
          <a:p>
            <a:r>
              <a:rPr lang="en-US" dirty="0"/>
              <a:t>Table of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5E63C1-9D7F-580B-3050-1493757A8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233" y="774441"/>
            <a:ext cx="9511999" cy="587828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Method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Sensitivity &amp; specificity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False positive paradox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dirty="0"/>
              <a:t>PPV &amp; NPV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LR+ &amp; LR-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Confidence intervals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Accuracy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dirty="0"/>
              <a:t>ROC curve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Youden index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DOR</a:t>
            </a:r>
            <a:endParaRPr lang="fa-I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Discussion</a:t>
            </a:r>
            <a:r>
              <a:rPr lang="en-US" dirty="0"/>
              <a:t> &amp; Conclusion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250000"/>
              </a:lnSpc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250000"/>
              </a:lnSpc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830B23C-B5A2-EBE7-341F-81E07792F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4966" y="6019800"/>
            <a:ext cx="1296324" cy="746125"/>
          </a:xfrm>
        </p:spPr>
        <p:txBody>
          <a:bodyPr>
            <a:normAutofit/>
          </a:bodyPr>
          <a:lstStyle/>
          <a:p>
            <a:fld id="{C9673E97-5EBD-49FC-A337-3EA26470008F}" type="slidenum">
              <a:rPr lang="en-US" smtClean="0"/>
              <a:t>3</a:t>
            </a:fld>
            <a:r>
              <a:rPr lang="en-US" dirty="0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30218895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BE6ACC5-0A1C-B779-9794-01FA7B355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947F84-DEDF-1AAB-6D6E-E96E72265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73" y="139960"/>
            <a:ext cx="10749239" cy="877078"/>
          </a:xfrm>
        </p:spPr>
        <p:txBody>
          <a:bodyPr/>
          <a:lstStyle/>
          <a:p>
            <a:r>
              <a:rPr lang="en-US" dirty="0"/>
              <a:t>Discussion &amp;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0BA3A0-334E-54E7-BA93-F5BAD5EE1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1017038"/>
            <a:ext cx="10506270" cy="55050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The high NPV (99.2%) high sensitivity (96.5%) is reassuring, but low specificity and PPV indicate that a significant number of patients with positive FIT results may not have CRC</a:t>
            </a:r>
          </a:p>
          <a:p>
            <a:pPr>
              <a:lnSpc>
                <a:spcPct val="150000"/>
              </a:lnSpc>
            </a:pPr>
            <a:r>
              <a:rPr lang="en-US" dirty="0"/>
              <a:t>FIT should be used in conjunction with other diagnostic methods: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Risk stratification models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machine learning development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Limitations:</a:t>
            </a:r>
          </a:p>
          <a:p>
            <a:pPr>
              <a:lnSpc>
                <a:spcPct val="150000"/>
              </a:lnSpc>
            </a:pPr>
            <a:r>
              <a:rPr lang="en-US" dirty="0"/>
              <a:t>not detailed the characteristics of advanced adenomas</a:t>
            </a:r>
          </a:p>
          <a:p>
            <a:pPr>
              <a:lnSpc>
                <a:spcPct val="150000"/>
              </a:lnSpc>
            </a:pPr>
            <a:r>
              <a:rPr lang="en-US" dirty="0"/>
              <a:t>causality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83C8254-33CD-43B8-A16C-6DF75F1B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6227" y="6111875"/>
            <a:ext cx="1296324" cy="746125"/>
          </a:xfrm>
        </p:spPr>
        <p:txBody>
          <a:bodyPr>
            <a:normAutofit/>
          </a:bodyPr>
          <a:lstStyle/>
          <a:p>
            <a:fld id="{C9673E97-5EBD-49FC-A337-3EA26470008F}" type="slidenum">
              <a:rPr lang="en-US" smtClean="0"/>
              <a:t>30</a:t>
            </a:fld>
            <a:r>
              <a:rPr lang="en-US" dirty="0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327424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BF034-1127-54B5-FD79-14457880E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31" y="262394"/>
            <a:ext cx="10487981" cy="78263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78B48E-3DC6-7062-FD70-800740886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31" y="1045030"/>
            <a:ext cx="10114383" cy="54130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1. E1.	Excellence </a:t>
            </a:r>
            <a:r>
              <a:rPr lang="en-US" dirty="0" err="1"/>
              <a:t>NIfHaC</a:t>
            </a:r>
            <a:r>
              <a:rPr lang="en-US" dirty="0"/>
              <a:t>. Quantitative </a:t>
            </a:r>
            <a:r>
              <a:rPr lang="en-US" dirty="0" err="1"/>
              <a:t>faecal</a:t>
            </a:r>
            <a:r>
              <a:rPr lang="en-US" dirty="0"/>
              <a:t> immunochemical testing to guide colorectal cancer pathway referral in primary care London: NICE24 August 2023 [Available from: </a:t>
            </a:r>
            <a:r>
              <a:rPr lang="en-US" dirty="0">
                <a:hlinkClick r:id="rId2"/>
              </a:rPr>
              <a:t>https://www.nice.org.uk/guidance/dg56</a:t>
            </a:r>
            <a:r>
              <a:rPr lang="en-US" dirty="0"/>
              <a:t>.</a:t>
            </a:r>
          </a:p>
          <a:p>
            <a:r>
              <a:rPr lang="en-US" dirty="0"/>
              <a:t>2. London </a:t>
            </a:r>
            <a:r>
              <a:rPr lang="en-US" dirty="0" err="1"/>
              <a:t>ksC</a:t>
            </a:r>
            <a:r>
              <a:rPr lang="en-US" dirty="0"/>
              <a:t>. "There's a math for that" - the paradox of the false </a:t>
            </a:r>
            <a:r>
              <a:rPr lang="en-US" dirty="0" err="1"/>
              <a:t>posistive</a:t>
            </a:r>
            <a:r>
              <a:rPr lang="en-US" dirty="0"/>
              <a:t>. 25/11/2013.</a:t>
            </a:r>
          </a:p>
          <a:p>
            <a:r>
              <a:rPr lang="en-US" dirty="0"/>
              <a:t>3. Frost J. sensitivity vs Specificity: Definition, Formulas &amp; Interpreting 2025 [Available from: </a:t>
            </a:r>
            <a:r>
              <a:rPr lang="en-US" dirty="0">
                <a:hlinkClick r:id="rId3"/>
              </a:rPr>
              <a:t>https://statisticsbyjim.com/basics/sensitivity-vs-specificity/</a:t>
            </a:r>
            <a:r>
              <a:rPr lang="en-US" dirty="0"/>
              <a:t>.</a:t>
            </a:r>
          </a:p>
          <a:p>
            <a:r>
              <a:rPr lang="en-US" dirty="0"/>
              <a:t>4. Zhu W, Zeng N, Wang N. Sensitivity, Specificity, Accuracy, Associated Confidence Interval and ROC Analysis with Practical SAS ® Implementations. </a:t>
            </a:r>
            <a:r>
              <a:rPr lang="en-US" dirty="0" err="1"/>
              <a:t>NorthEast</a:t>
            </a:r>
            <a:r>
              <a:rPr lang="en-US" dirty="0"/>
              <a:t> SAS users group, health care and life sciences. 2010</a:t>
            </a:r>
          </a:p>
          <a:p>
            <a:r>
              <a:rPr lang="en-US" dirty="0"/>
              <a:t>5. Ying GS, Maguire MG, Glynn RJ, Rosner B. Calculating Sensitivity, Specificity, and Predictive Values for Correlated Eye Data. Invest </a:t>
            </a:r>
            <a:r>
              <a:rPr lang="en-US" dirty="0" err="1"/>
              <a:t>Ophthalmol</a:t>
            </a:r>
            <a:r>
              <a:rPr lang="en-US" dirty="0"/>
              <a:t> Vis Sci. 2020;61(11):29.</a:t>
            </a:r>
          </a:p>
          <a:p>
            <a:r>
              <a:rPr lang="en-US" dirty="0"/>
              <a:t>6. Mercaldo ND, Lau KF, Zhou XH. Confidence intervals for predictive values with an emphasis to case-control studies. Stat Med. 2007;26(10):2170-83.</a:t>
            </a:r>
          </a:p>
          <a:p>
            <a:r>
              <a:rPr lang="en-US" dirty="0"/>
              <a:t>7. EASILY LS. What is: Youden Index? 2025 [Available from: </a:t>
            </a:r>
            <a:r>
              <a:rPr lang="en-US" dirty="0">
                <a:hlinkClick r:id="rId4"/>
              </a:rPr>
              <a:t>https://statisticseasily.com/glossario/what-is-youden-index-understanding-its-importance/</a:t>
            </a:r>
            <a:r>
              <a:rPr lang="en-US" dirty="0"/>
              <a:t>.</a:t>
            </a:r>
          </a:p>
          <a:p>
            <a:r>
              <a:rPr lang="en-US" dirty="0"/>
              <a:t>8. Glas AS, </a:t>
            </a:r>
            <a:r>
              <a:rPr lang="en-US" dirty="0" err="1"/>
              <a:t>Lijmer</a:t>
            </a:r>
            <a:r>
              <a:rPr lang="en-US" dirty="0"/>
              <a:t> JG, Prins MH, </a:t>
            </a:r>
            <a:r>
              <a:rPr lang="en-US" dirty="0" err="1"/>
              <a:t>Bonsel</a:t>
            </a:r>
            <a:r>
              <a:rPr lang="en-US" dirty="0"/>
              <a:t> GJ, Bossuyt PM. The diagnostic odds ratio: a single indicator of test performance. J Clin Epidemiol. 2003;56(11):1129-35.</a:t>
            </a:r>
          </a:p>
          <a:p>
            <a:r>
              <a:rPr lang="en-US" dirty="0"/>
              <a:t>9. Bailey SER, Abel GA, Atkins A, Byford R, Davies SJ, Mays J, et al. Diagnostic performance of a </a:t>
            </a:r>
            <a:r>
              <a:rPr lang="en-US" dirty="0" err="1"/>
              <a:t>faecal</a:t>
            </a:r>
            <a:r>
              <a:rPr lang="en-US" dirty="0"/>
              <a:t> immunochemical test for patients with low-risk symptoms of colorectal cancer in primary care: an evaluation in the South West of England. Br J Cancer. 2021;124(7):1231-6.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C5A7E7-067D-508F-A620-748165588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551" y="6085066"/>
            <a:ext cx="1296324" cy="746125"/>
          </a:xfrm>
        </p:spPr>
        <p:txBody>
          <a:bodyPr>
            <a:normAutofit/>
          </a:bodyPr>
          <a:lstStyle/>
          <a:p>
            <a:fld id="{C9673E97-5EBD-49FC-A337-3EA26470008F}" type="slidenum">
              <a:rPr lang="en-US" smtClean="0"/>
              <a:t>31</a:t>
            </a:fld>
            <a:r>
              <a:rPr lang="en-US" dirty="0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2772996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D2A03B-7764-870F-A71F-D00C04D48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7" y="68827"/>
            <a:ext cx="10315415" cy="117987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943DE0-E494-9AE2-928D-B2340FBA3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09" y="1248697"/>
            <a:ext cx="10107561" cy="51324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CRC is a significant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public health concern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second leading cause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cancer-related deaths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Effective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can lead to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early detection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that could be potentially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life-saving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timely treatment,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thereby reducing the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overall burden 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death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this disease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Screening program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Uk is FIT test</a:t>
            </a:r>
            <a:r>
              <a:rPr lang="fa-I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study aimed to evaluate the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diagnostic accuracy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FIT in detecting CRC and advanced adenomas and to determine the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sensitivity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specificity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positive predictive value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(PPV), and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NPV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the FIT test in a real-world clinical setting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B8EE4D6-4E15-BA34-8ED6-5E02B6DFC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550" y="6008072"/>
            <a:ext cx="1296324" cy="746125"/>
          </a:xfrm>
        </p:spPr>
        <p:txBody>
          <a:bodyPr>
            <a:normAutofit/>
          </a:bodyPr>
          <a:lstStyle/>
          <a:p>
            <a:fld id="{C9673E97-5EBD-49FC-A337-3EA26470008F}" type="slidenum">
              <a:rPr lang="en-US" smtClean="0"/>
              <a:t>4</a:t>
            </a:fld>
            <a:r>
              <a:rPr lang="en-US" dirty="0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2905560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C8C1917-281F-F036-C9D4-819EDB8C4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86D1B5-4CDB-F1BA-81C0-E49EC5182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81" y="1"/>
            <a:ext cx="10472731" cy="1356851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668980-7C5D-DE43-FD08-72B186820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81" y="1514168"/>
            <a:ext cx="10245213" cy="48571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NG12, NICE criteria(1)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 risk</a:t>
            </a:r>
          </a:p>
          <a:p>
            <a:pPr marL="457200" indent="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aged 40 and over with unexplained weight loss and abdominal pain </a:t>
            </a:r>
          </a:p>
          <a:p>
            <a:pPr marL="457200" indent="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 aged 50 and over with unexplained rectal bleeding</a:t>
            </a:r>
          </a:p>
          <a:p>
            <a:pPr marL="457200" indent="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aged 60 and over with iron-deficiency </a:t>
            </a:r>
            <a:r>
              <a:rPr lang="en-US" dirty="0" err="1"/>
              <a:t>anaemia</a:t>
            </a:r>
            <a:r>
              <a:rPr lang="en-US" dirty="0"/>
              <a:t> or changes in their bowel habit </a:t>
            </a:r>
          </a:p>
          <a:p>
            <a:pPr marL="457200" indent="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occult blood in their </a:t>
            </a:r>
            <a:r>
              <a:rPr lang="en-US" dirty="0" err="1"/>
              <a:t>faeces</a:t>
            </a:r>
            <a:r>
              <a:rPr lang="en-US" dirty="0"/>
              <a:t> shown by tests </a:t>
            </a:r>
          </a:p>
          <a:p>
            <a:pPr marL="457200" indent="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included patients referred between January 2023 and August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CDE3F2B-4537-DC1C-E44C-8D68AFEE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534" y="6111875"/>
            <a:ext cx="1296324" cy="746125"/>
          </a:xfrm>
        </p:spPr>
        <p:txBody>
          <a:bodyPr>
            <a:normAutofit/>
          </a:bodyPr>
          <a:lstStyle/>
          <a:p>
            <a:fld id="{C9673E97-5EBD-49FC-A337-3EA26470008F}" type="slidenum">
              <a:rPr lang="en-US" smtClean="0"/>
              <a:t>5</a:t>
            </a:fld>
            <a:r>
              <a:rPr lang="en-US" dirty="0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1248944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2B9BBC0-CE97-4F3C-74A6-A2F34423C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AB63ED-C4FB-140A-B681-319DABD28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81" y="1"/>
            <a:ext cx="10472731" cy="1356851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Method 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Sensitivity)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BD2080AE-3F4D-4817-B062-68FB2A3030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1781" y="1514168"/>
                <a:ext cx="10245213" cy="4857135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colonoscopies and further imaging were extracted from the </a:t>
                </a:r>
                <a:r>
                  <a:rPr 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medical records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Sensitivity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𝒏𝒖𝒎𝒃𝒆𝒓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𝒓𝒆𝒂𝒍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𝒑𝒐𝒔𝒊𝒕𝒊𝒗𝒆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𝒑𝒂𝒕𝒊𝒆𝒏𝒕𝒔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𝒘𝒊𝒕𝒉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𝑪𝑹𝑪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&amp; 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𝒑𝒐𝒔𝒊𝒕𝒊𝒗𝒆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𝑭𝑰𝑻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𝒏𝒖𝒎𝒃𝒆𝒓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𝒑𝒂𝒕𝒊𝒆𝒏𝒕𝒔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𝒘𝒊𝒕𝒉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𝑪𝑹𝑪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1800" b="1" dirty="0"/>
                  <a:t>= TP / (TP + FN)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dirty="0"/>
                  <a:t>It shows how good the test is at detecting a disease.</a:t>
                </a:r>
              </a:p>
              <a:p>
                <a:r>
                  <a:rPr lang="en-US" dirty="0"/>
                  <a:t>represents the probability of a diagnostic test identifies patients who do in fact have the disease.</a:t>
                </a:r>
                <a:endPara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dirty="0"/>
                  <a:t>A test with high sensitivity tends to capture all possible positive conditions without missing anyone.</a:t>
                </a:r>
              </a:p>
              <a:p>
                <a:r>
                  <a:rPr lang="en-US" dirty="0"/>
                  <a:t>High sensitivity is critical when failing to detect it is dangerous.</a:t>
                </a:r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2080AE-3F4D-4817-B062-68FB2A3030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1781" y="1514168"/>
                <a:ext cx="10245213" cy="4857135"/>
              </a:xfrm>
              <a:blipFill>
                <a:blip r:embed="rId2"/>
                <a:stretch>
                  <a:fillRect l="-595" t="-87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0FC1687-A3F4-5CA5-70DB-9C0F9F004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057" y="6111875"/>
            <a:ext cx="1296324" cy="746125"/>
          </a:xfrm>
        </p:spPr>
        <p:txBody>
          <a:bodyPr>
            <a:normAutofit/>
          </a:bodyPr>
          <a:lstStyle/>
          <a:p>
            <a:fld id="{C9673E97-5EBD-49FC-A337-3EA26470008F}" type="slidenum">
              <a:rPr lang="en-US" smtClean="0"/>
              <a:t>6</a:t>
            </a:fld>
            <a:r>
              <a:rPr lang="en-US" dirty="0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3135055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BCB01BC-E7B4-D3B2-C148-1BB749148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9DDC04-53C7-A556-CD4D-929911B52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81" y="1"/>
            <a:ext cx="10472731" cy="1356851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Method 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Specificity)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6B7839FA-F0CA-EB55-1AFF-CF20E63202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1781" y="1356852"/>
                <a:ext cx="10245213" cy="529587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250000"/>
                  </a:lnSpc>
                  <a:buNone/>
                </a:pPr>
                <a:r>
                  <a:rPr 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Specificity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𝒏𝒖𝒎𝒃𝒆𝒓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𝒓𝒆𝒂𝒍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𝒏𝒆𝒈𝒂𝒕𝒊𝒗𝒆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𝒑𝒂𝒕𝒊𝒆𝒏𝒕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𝒘𝒊𝒕𝒉𝒐𝒖𝒕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𝑪𝑹𝑪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&amp; 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𝒏𝒆𝒈𝒂𝒕𝒊𝒗𝒆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𝑭𝑰𝑻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𝒏𝒖𝒎𝒃𝒆𝒓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𝒐𝒇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𝒑𝒂𝒕𝒊𝒆𝒏𝒕𝒔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𝒘𝒊𝒕𝒉𝒐𝒖𝒕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𝑪𝑹𝑪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=</a:t>
                </a:r>
                <a:r>
                  <a:rPr lang="en-US" dirty="0"/>
                  <a:t>TN / (FP + TN)</a:t>
                </a:r>
                <a:endPara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lnSpc>
                    <a:spcPct val="250000"/>
                  </a:lnSpc>
                </a:pPr>
                <a:r>
                  <a:rPr lang="en-US" dirty="0"/>
                  <a:t>how good the test is at identifying normal (negative) condition</a:t>
                </a:r>
              </a:p>
              <a:p>
                <a:pPr>
                  <a:lnSpc>
                    <a:spcPct val="250000"/>
                  </a:lnSpc>
                </a:pPr>
                <a:r>
                  <a:rPr lang="en-US" dirty="0"/>
                  <a:t>the probability of a test diagnoses a particular disease without giving false-positive results</a:t>
                </a:r>
              </a:p>
              <a:p>
                <a:pPr>
                  <a:lnSpc>
                    <a:spcPct val="250000"/>
                  </a:lnSpc>
                </a:pPr>
                <a:r>
                  <a:rPr lang="en-US" dirty="0"/>
                  <a:t>High specificity is essential when the consequences of false positives, such as unnecessary treatment or anxiety, are significant.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7839FA-F0CA-EB55-1AFF-CF20E63202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1781" y="1356852"/>
                <a:ext cx="10245213" cy="5295875"/>
              </a:xfrm>
              <a:blipFill>
                <a:blip r:embed="rId2"/>
                <a:stretch>
                  <a:fillRect l="-595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1EE2B71-358B-2862-39CE-2536FD08F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211" y="6019800"/>
            <a:ext cx="1296324" cy="746125"/>
          </a:xfrm>
        </p:spPr>
        <p:txBody>
          <a:bodyPr>
            <a:normAutofit/>
          </a:bodyPr>
          <a:lstStyle/>
          <a:p>
            <a:fld id="{C9673E97-5EBD-49FC-A337-3EA26470008F}" type="slidenum">
              <a:rPr lang="en-US" smtClean="0"/>
              <a:t>7</a:t>
            </a:fld>
            <a:r>
              <a:rPr lang="en-US" dirty="0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880651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D829A1B-69EC-6D94-32E0-C8DEB1B0B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EB14EC-2646-91D9-85EF-2BC542DFD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81" y="1"/>
            <a:ext cx="10472731" cy="1356851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Method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2800" dirty="0"/>
              <a:t>Sensitivity vs Specificity)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E11958-BE38-F701-C71B-9FC3706D7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81" y="1514168"/>
            <a:ext cx="10245213" cy="48571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Sensitivity vs Specificity Benchmark Values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/>
              <a:t>A test can be very specific without being sensitive, or it can be very sensitive without being specific so it can vary depending on the field. </a:t>
            </a:r>
          </a:p>
          <a:p>
            <a:pPr>
              <a:lnSpc>
                <a:spcPct val="150000"/>
              </a:lnSpc>
            </a:pPr>
            <a:r>
              <a:rPr lang="en-US" dirty="0"/>
              <a:t>For example, a screening test for a severe disease might prioritize high sensitivity to minimize missed cases</a:t>
            </a:r>
          </a:p>
          <a:p>
            <a:pPr>
              <a:lnSpc>
                <a:spcPct val="150000"/>
              </a:lnSpc>
            </a:pPr>
            <a:r>
              <a:rPr lang="en-US" dirty="0"/>
              <a:t>a test with high specificity can still return many false positives when practitioners use it widely in a population with low prevalence. This phenomenon is the false positive paradox.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D7820CE-5059-85A6-C988-E2D33CD12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057" y="6111875"/>
            <a:ext cx="1296324" cy="746125"/>
          </a:xfrm>
        </p:spPr>
        <p:txBody>
          <a:bodyPr>
            <a:normAutofit/>
          </a:bodyPr>
          <a:lstStyle/>
          <a:p>
            <a:fld id="{C9673E97-5EBD-49FC-A337-3EA26470008F}" type="slidenum">
              <a:rPr lang="en-US" smtClean="0"/>
              <a:t>8</a:t>
            </a:fld>
            <a:r>
              <a:rPr lang="en-US" dirty="0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3338997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D138A93-E6BF-848D-E2DE-30E89E95D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2FEFA4-F895-6712-1CD1-952F85553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81" y="1"/>
            <a:ext cx="10472731" cy="1356851"/>
          </a:xfrm>
        </p:spPr>
        <p:txBody>
          <a:bodyPr/>
          <a:lstStyle/>
          <a:p>
            <a:r>
              <a:rPr lang="en-US" dirty="0"/>
              <a:t>false positive paradox?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638F534-B276-7204-8FC4-D1D7383B1C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765869"/>
              </p:ext>
            </p:extLst>
          </p:nvPr>
        </p:nvGraphicFramePr>
        <p:xfrm>
          <a:off x="282350" y="1800808"/>
          <a:ext cx="6659626" cy="3582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0564D2C-0E3B-04E2-9018-4726408A1FB2}"/>
              </a:ext>
            </a:extLst>
          </p:cNvPr>
          <p:cNvSpPr txBox="1"/>
          <p:nvPr/>
        </p:nvSpPr>
        <p:spPr>
          <a:xfrm>
            <a:off x="8854751" y="1041067"/>
            <a:ext cx="1922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Sensitivity 97%</a:t>
            </a:r>
          </a:p>
          <a:p>
            <a:r>
              <a:rPr lang="en-US" dirty="0"/>
              <a:t>Specificity 98%</a:t>
            </a:r>
          </a:p>
          <a:p>
            <a:r>
              <a:rPr lang="en-US" dirty="0" err="1"/>
              <a:t>Prevalece</a:t>
            </a:r>
            <a:r>
              <a:rPr lang="en-US" dirty="0"/>
              <a:t> 1%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4E65236-BAA8-1187-7C75-926760D774E3}"/>
              </a:ext>
            </a:extLst>
          </p:cNvPr>
          <p:cNvSpPr txBox="1"/>
          <p:nvPr/>
        </p:nvSpPr>
        <p:spPr>
          <a:xfrm>
            <a:off x="2099388" y="2640563"/>
            <a:ext cx="65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99%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0BC57E-AAF4-4ACB-CA3B-513F840830A8}"/>
              </a:ext>
            </a:extLst>
          </p:cNvPr>
          <p:cNvSpPr txBox="1"/>
          <p:nvPr/>
        </p:nvSpPr>
        <p:spPr>
          <a:xfrm>
            <a:off x="2071396" y="4155231"/>
            <a:ext cx="65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AB00152-27B4-7A96-0D41-84D9C10E2489}"/>
              </a:ext>
            </a:extLst>
          </p:cNvPr>
          <p:cNvSpPr txBox="1"/>
          <p:nvPr/>
        </p:nvSpPr>
        <p:spPr>
          <a:xfrm>
            <a:off x="4379167" y="3952487"/>
            <a:ext cx="65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97%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F944126-1EBF-8352-F87A-6D03EEC99CC3}"/>
              </a:ext>
            </a:extLst>
          </p:cNvPr>
          <p:cNvSpPr txBox="1"/>
          <p:nvPr/>
        </p:nvSpPr>
        <p:spPr>
          <a:xfrm>
            <a:off x="4479469" y="2862364"/>
            <a:ext cx="65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5DF0EF-ADCB-FE3A-9718-DBCFC00FB955}"/>
              </a:ext>
            </a:extLst>
          </p:cNvPr>
          <p:cNvSpPr txBox="1"/>
          <p:nvPr/>
        </p:nvSpPr>
        <p:spPr>
          <a:xfrm>
            <a:off x="4408713" y="2016607"/>
            <a:ext cx="65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98%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E1C5803-050A-060A-991B-782818206D54}"/>
              </a:ext>
            </a:extLst>
          </p:cNvPr>
          <p:cNvSpPr txBox="1"/>
          <p:nvPr/>
        </p:nvSpPr>
        <p:spPr>
          <a:xfrm>
            <a:off x="4423484" y="4666008"/>
            <a:ext cx="65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2934315-7874-3217-E53D-9D306291C648}"/>
              </a:ext>
            </a:extLst>
          </p:cNvPr>
          <p:cNvSpPr txBox="1"/>
          <p:nvPr/>
        </p:nvSpPr>
        <p:spPr>
          <a:xfrm>
            <a:off x="566057" y="2792963"/>
            <a:ext cx="82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2BCE892-D0B1-EED5-7B90-09C26C7513F8}"/>
              </a:ext>
            </a:extLst>
          </p:cNvPr>
          <p:cNvSpPr txBox="1"/>
          <p:nvPr/>
        </p:nvSpPr>
        <p:spPr>
          <a:xfrm>
            <a:off x="2014634" y="4524563"/>
            <a:ext cx="82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37AF221-8FE1-E71E-10C4-30B029B48056}"/>
              </a:ext>
            </a:extLst>
          </p:cNvPr>
          <p:cNvSpPr txBox="1"/>
          <p:nvPr/>
        </p:nvSpPr>
        <p:spPr>
          <a:xfrm>
            <a:off x="1929882" y="2317522"/>
            <a:ext cx="82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9900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8260BF6-475F-8323-EE16-6060A0C4E93E}"/>
              </a:ext>
            </a:extLst>
          </p:cNvPr>
          <p:cNvSpPr txBox="1"/>
          <p:nvPr/>
        </p:nvSpPr>
        <p:spPr>
          <a:xfrm>
            <a:off x="4323959" y="1648611"/>
            <a:ext cx="822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9702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E184D58-47E6-642A-0CE9-46D6D64F5BFC}"/>
              </a:ext>
            </a:extLst>
          </p:cNvPr>
          <p:cNvSpPr txBox="1"/>
          <p:nvPr/>
        </p:nvSpPr>
        <p:spPr>
          <a:xfrm>
            <a:off x="4379167" y="3225738"/>
            <a:ext cx="58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CD4A3D6-2D44-5240-4C2C-4CC6881E80EA}"/>
              </a:ext>
            </a:extLst>
          </p:cNvPr>
          <p:cNvSpPr txBox="1"/>
          <p:nvPr/>
        </p:nvSpPr>
        <p:spPr>
          <a:xfrm>
            <a:off x="4450701" y="3703831"/>
            <a:ext cx="486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F5BF4CE-BC91-F8A3-9352-E28550B2A5FC}"/>
              </a:ext>
            </a:extLst>
          </p:cNvPr>
          <p:cNvSpPr txBox="1"/>
          <p:nvPr/>
        </p:nvSpPr>
        <p:spPr>
          <a:xfrm>
            <a:off x="4450701" y="5051743"/>
            <a:ext cx="301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F096DE2-0D4A-5AA8-9EA0-9DA1C959563B}"/>
              </a:ext>
            </a:extLst>
          </p:cNvPr>
          <p:cNvSpPr txBox="1"/>
          <p:nvPr/>
        </p:nvSpPr>
        <p:spPr>
          <a:xfrm>
            <a:off x="7575322" y="2792963"/>
            <a:ext cx="61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D7552AF-342B-F62F-F6CD-5E89D5B569B0}"/>
              </a:ext>
            </a:extLst>
          </p:cNvPr>
          <p:cNvSpPr txBox="1"/>
          <p:nvPr/>
        </p:nvSpPr>
        <p:spPr>
          <a:xfrm>
            <a:off x="7543409" y="3320053"/>
            <a:ext cx="69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6F7C55F-2824-FB78-72E2-5421B2BE505C}"/>
              </a:ext>
            </a:extLst>
          </p:cNvPr>
          <p:cNvSpPr txBox="1"/>
          <p:nvPr/>
        </p:nvSpPr>
        <p:spPr>
          <a:xfrm>
            <a:off x="8270810" y="2794715"/>
            <a:ext cx="353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2205FE4-3A57-7303-45B5-EB108BC5C998}"/>
              </a:ext>
            </a:extLst>
          </p:cNvPr>
          <p:cNvSpPr txBox="1"/>
          <p:nvPr/>
        </p:nvSpPr>
        <p:spPr>
          <a:xfrm>
            <a:off x="8291122" y="3334499"/>
            <a:ext cx="313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C6C79B15-4937-8692-DD1A-585D7BC01CD8}"/>
              </a:ext>
            </a:extLst>
          </p:cNvPr>
          <p:cNvCxnSpPr>
            <a:cxnSpLocks/>
          </p:cNvCxnSpPr>
          <p:nvPr/>
        </p:nvCxnSpPr>
        <p:spPr>
          <a:xfrm>
            <a:off x="7604450" y="3231696"/>
            <a:ext cx="503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1B0F1D82-CF54-9729-4C51-09A9D1E5A474}"/>
              </a:ext>
            </a:extLst>
          </p:cNvPr>
          <p:cNvCxnSpPr>
            <a:cxnSpLocks/>
          </p:cNvCxnSpPr>
          <p:nvPr/>
        </p:nvCxnSpPr>
        <p:spPr>
          <a:xfrm>
            <a:off x="8274290" y="3225738"/>
            <a:ext cx="3503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151D569-ADD8-9D38-C39E-F9F0F8A354B4}"/>
              </a:ext>
            </a:extLst>
          </p:cNvPr>
          <p:cNvSpPr txBox="1"/>
          <p:nvPr/>
        </p:nvSpPr>
        <p:spPr>
          <a:xfrm>
            <a:off x="8043769" y="3033212"/>
            <a:ext cx="227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A275D1D-3AE9-EF2B-6EF1-4B2264787DD5}"/>
              </a:ext>
            </a:extLst>
          </p:cNvPr>
          <p:cNvSpPr txBox="1"/>
          <p:nvPr/>
        </p:nvSpPr>
        <p:spPr>
          <a:xfrm>
            <a:off x="611155" y="5661714"/>
            <a:ext cx="489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6171886F-9A52-53AF-812F-88D0182A4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550" y="6081170"/>
            <a:ext cx="1296324" cy="746125"/>
          </a:xfrm>
        </p:spPr>
        <p:txBody>
          <a:bodyPr>
            <a:normAutofit/>
          </a:bodyPr>
          <a:lstStyle/>
          <a:p>
            <a:fld id="{C9673E97-5EBD-49FC-A337-3EA26470008F}" type="slidenum">
              <a:rPr lang="en-US" smtClean="0"/>
              <a:t>9</a:t>
            </a:fld>
            <a:r>
              <a:rPr lang="en-US" dirty="0"/>
              <a:t>/31</a:t>
            </a:r>
          </a:p>
        </p:txBody>
      </p:sp>
    </p:spTree>
    <p:extLst>
      <p:ext uri="{BB962C8B-B14F-4D97-AF65-F5344CB8AC3E}">
        <p14:creationId xmlns:p14="http://schemas.microsoft.com/office/powerpoint/2010/main" val="263653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7B6E21-C38F-4594-A5E7-0DC4EBE7CB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>
                                            <p:graphicEl>
                                              <a:dgm id="{4B7B6E21-C38F-4594-A5E7-0DC4EBE7CB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FB8FE4-EE8E-4EBB-8C88-3B729897B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4">
                                            <p:graphicEl>
                                              <a:dgm id="{4DFB8FE4-EE8E-4EBB-8C88-3B729897BE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0611AF-C66D-42AF-A610-A781E11E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4">
                                            <p:graphicEl>
                                              <a:dgm id="{6F0611AF-C66D-42AF-A610-A781E11ED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8E63EB-17CC-4B3E-90B5-6EB2177A4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4">
                                            <p:graphicEl>
                                              <a:dgm id="{BF8E63EB-17CC-4B3E-90B5-6EB2177A4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0E4409-7590-4B0B-BE1E-1F309654A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4">
                                            <p:graphicEl>
                                              <a:dgm id="{D30E4409-7590-4B0B-BE1E-1F309654A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6201C0-A83C-4158-AD79-C8058F7764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4">
                                            <p:graphicEl>
                                              <a:dgm id="{E26201C0-A83C-4158-AD79-C8058F7764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7FC74E-4493-4A80-ADA8-AA1C4C83B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4">
                                            <p:graphicEl>
                                              <a:dgm id="{027FC74E-4493-4A80-ADA8-AA1C4C83BB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AAEA68-62A8-47A5-B3DA-411C32D601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4">
                                            <p:graphicEl>
                                              <a:dgm id="{66AAEA68-62A8-47A5-B3DA-411C32D601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959AFC-C81E-463D-90E6-6F42EE255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4">
                                            <p:graphicEl>
                                              <a:dgm id="{4B959AFC-C81E-463D-90E6-6F42EE255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137FF7-C8D2-411E-BE94-23BDDB70F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"/>
                                        <p:tgtEl>
                                          <p:spTgt spid="4">
                                            <p:graphicEl>
                                              <a:dgm id="{D2137FF7-C8D2-411E-BE94-23BDDB70FB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B8F695-40D8-459F-9834-23451EB2D4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"/>
                                        <p:tgtEl>
                                          <p:spTgt spid="4">
                                            <p:graphicEl>
                                              <a:dgm id="{27B8F695-40D8-459F-9834-23451EB2D4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D685F2-2A89-469E-8FC1-B5E026B53B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"/>
                                        <p:tgtEl>
                                          <p:spTgt spid="4">
                                            <p:graphicEl>
                                              <a:dgm id="{84D685F2-2A89-469E-8FC1-B5E026B53B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1D82C0-F9BC-4C5C-91AD-18873C20FD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4">
                                            <p:graphicEl>
                                              <a:dgm id="{5D1D82C0-F9BC-4C5C-91AD-18873C20FD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5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AtOnce"/>
        </p:bldSub>
      </p:bldGraphic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6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6" grpId="0"/>
    </p:bldLst>
  </p:timing>
</p:sld>
</file>

<file path=ppt/theme/theme1.xml><?xml version="1.0" encoding="utf-8"?>
<a:theme xmlns:a="http://schemas.openxmlformats.org/drawingml/2006/main" name="View">
  <a:themeElements>
    <a:clrScheme name="Custom 6">
      <a:dk1>
        <a:srgbClr val="000000"/>
      </a:dk1>
      <a:lt1>
        <a:sysClr val="window" lastClr="FFFFFF"/>
      </a:lt1>
      <a:dk2>
        <a:srgbClr val="161912"/>
      </a:dk2>
      <a:lt2>
        <a:srgbClr val="CCDDEA"/>
      </a:lt2>
      <a:accent1>
        <a:srgbClr val="2D3425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464646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23C5FE65-18CC-4A65-9EBC-B05E331504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7264</TotalTime>
  <Words>1558</Words>
  <Application>Microsoft Office PowerPoint</Application>
  <PresentationFormat>Custom</PresentationFormat>
  <Paragraphs>282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View</vt:lpstr>
      <vt:lpstr>Evaluating the diagnostic accuracy of fecal immunochemical testing in the two-week wait referral pathway for colorectal cancer in the UK</vt:lpstr>
      <vt:lpstr>PowerPoint Presentation</vt:lpstr>
      <vt:lpstr>Table of content</vt:lpstr>
      <vt:lpstr>introduction</vt:lpstr>
      <vt:lpstr>method</vt:lpstr>
      <vt:lpstr>Method (Sensitivity)</vt:lpstr>
      <vt:lpstr>Method (Specificity)</vt:lpstr>
      <vt:lpstr>Method (Sensitivity vs Specificity)</vt:lpstr>
      <vt:lpstr>false positive paradox?</vt:lpstr>
      <vt:lpstr>Positive predictive value</vt:lpstr>
      <vt:lpstr>Negative predictive value</vt:lpstr>
      <vt:lpstr>Positive Likelihood Ratio</vt:lpstr>
      <vt:lpstr>Negative Likelihood Ratio</vt:lpstr>
      <vt:lpstr>Confidence intervals (SE, SP, NPV&amp; PPV)</vt:lpstr>
      <vt:lpstr>Confidence intervals (SE, SP, NPV &amp; PPV)</vt:lpstr>
      <vt:lpstr>Confidence intervals (SE, SP, NPV &amp; PPV)</vt:lpstr>
      <vt:lpstr>Method (Accuracy)</vt:lpstr>
      <vt:lpstr>ROC curve</vt:lpstr>
      <vt:lpstr>ROC curve</vt:lpstr>
      <vt:lpstr>Youden index</vt:lpstr>
      <vt:lpstr>Youden index</vt:lpstr>
      <vt:lpstr>Diagnostic odds ratio (DOR)</vt:lpstr>
      <vt:lpstr>Diagnostic odds ratio (DOR)</vt:lpstr>
      <vt:lpstr>Diagnostic odds ratio (DOR)</vt:lpstr>
      <vt:lpstr>result</vt:lpstr>
      <vt:lpstr>result</vt:lpstr>
      <vt:lpstr>Diagnostic performance of a faecal immunochemical test for patients with low-risk symptoms of colorectal cancer in primary care: an evaluation in the South West of England(9)</vt:lpstr>
      <vt:lpstr>result</vt:lpstr>
      <vt:lpstr>ROC curve</vt:lpstr>
      <vt:lpstr>Discussion &amp; Conclusion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the diagnostic accuracy of fecal immunochemical testing in the two-week wait referral pathway for colorectal cancer in the UK</dc:title>
  <dc:creator>aydap</dc:creator>
  <cp:lastModifiedBy>khosravi</cp:lastModifiedBy>
  <cp:revision>42</cp:revision>
  <dcterms:created xsi:type="dcterms:W3CDTF">2025-09-10T10:10:53Z</dcterms:created>
  <dcterms:modified xsi:type="dcterms:W3CDTF">2025-10-12T20:02:16Z</dcterms:modified>
</cp:coreProperties>
</file>