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331" r:id="rId3"/>
    <p:sldId id="372" r:id="rId4"/>
    <p:sldId id="373" r:id="rId5"/>
    <p:sldId id="378" r:id="rId6"/>
    <p:sldId id="383" r:id="rId7"/>
    <p:sldId id="389" r:id="rId8"/>
    <p:sldId id="390" r:id="rId9"/>
    <p:sldId id="374" r:id="rId10"/>
    <p:sldId id="259" r:id="rId11"/>
    <p:sldId id="262" r:id="rId12"/>
    <p:sldId id="263" r:id="rId13"/>
    <p:sldId id="264" r:id="rId14"/>
    <p:sldId id="379" r:id="rId15"/>
    <p:sldId id="265" r:id="rId16"/>
    <p:sldId id="380" r:id="rId17"/>
    <p:sldId id="266" r:id="rId18"/>
    <p:sldId id="267" r:id="rId19"/>
    <p:sldId id="381" r:id="rId20"/>
    <p:sldId id="272" r:id="rId21"/>
    <p:sldId id="377" r:id="rId22"/>
    <p:sldId id="274" r:id="rId23"/>
    <p:sldId id="275" r:id="rId24"/>
    <p:sldId id="388" r:id="rId25"/>
    <p:sldId id="386" r:id="rId26"/>
    <p:sldId id="27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94660"/>
  </p:normalViewPr>
  <p:slideViewPr>
    <p:cSldViewPr snapToGrid="0">
      <p:cViewPr>
        <p:scale>
          <a:sx n="76" d="100"/>
          <a:sy n="76" d="100"/>
        </p:scale>
        <p:origin x="-708"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5F12C-24BD-4810-9873-CD45AB2E0E76}" type="datetimeFigureOut">
              <a:rPr lang="en-US" smtClean="0"/>
              <a:t>10/6/2025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16FB8E-DBCF-44DE-8F4C-8BACAEEDCBE7}" type="slidenum">
              <a:rPr lang="en-US" smtClean="0"/>
              <a:t>‹#›</a:t>
            </a:fld>
            <a:endParaRPr lang="en-US"/>
          </a:p>
        </p:txBody>
      </p:sp>
    </p:spTree>
    <p:extLst>
      <p:ext uri="{BB962C8B-B14F-4D97-AF65-F5344CB8AC3E}">
        <p14:creationId xmlns:p14="http://schemas.microsoft.com/office/powerpoint/2010/main" val="3907013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16FB8E-DBCF-44DE-8F4C-8BACAEEDCBE7}" type="slidenum">
              <a:rPr lang="en-US" smtClean="0"/>
              <a:t>1</a:t>
            </a:fld>
            <a:endParaRPr lang="en-US"/>
          </a:p>
        </p:txBody>
      </p:sp>
    </p:spTree>
    <p:extLst>
      <p:ext uri="{BB962C8B-B14F-4D97-AF65-F5344CB8AC3E}">
        <p14:creationId xmlns:p14="http://schemas.microsoft.com/office/powerpoint/2010/main" val="3659084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16FB8E-DBCF-44DE-8F4C-8BACAEEDCBE7}" type="slidenum">
              <a:rPr lang="en-US" smtClean="0"/>
              <a:t>2</a:t>
            </a:fld>
            <a:endParaRPr lang="en-US"/>
          </a:p>
        </p:txBody>
      </p:sp>
    </p:spTree>
    <p:extLst>
      <p:ext uri="{BB962C8B-B14F-4D97-AF65-F5344CB8AC3E}">
        <p14:creationId xmlns:p14="http://schemas.microsoft.com/office/powerpoint/2010/main" val="90137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16FB8E-DBCF-44DE-8F4C-8BACAEEDCBE7}" type="slidenum">
              <a:rPr lang="en-US" smtClean="0"/>
              <a:t>16</a:t>
            </a:fld>
            <a:endParaRPr lang="en-US"/>
          </a:p>
        </p:txBody>
      </p:sp>
    </p:spTree>
    <p:extLst>
      <p:ext uri="{BB962C8B-B14F-4D97-AF65-F5344CB8AC3E}">
        <p14:creationId xmlns:p14="http://schemas.microsoft.com/office/powerpoint/2010/main" val="2750818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ECC5BB3A-B936-4138-A747-9E180A0E580F}" type="datetimeFigureOut">
              <a:rPr lang="en-US" smtClean="0"/>
              <a:t>10/6/2025</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5603C8B-7650-4DF2-A7A4-D64748C91F0B}"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450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C5BB3A-B936-4138-A747-9E180A0E580F}"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03C8B-7650-4DF2-A7A4-D64748C91F0B}" type="slidenum">
              <a:rPr lang="en-US" smtClean="0"/>
              <a:t>‹#›</a:t>
            </a:fld>
            <a:endParaRPr lang="en-US"/>
          </a:p>
        </p:txBody>
      </p:sp>
    </p:spTree>
    <p:extLst>
      <p:ext uri="{BB962C8B-B14F-4D97-AF65-F5344CB8AC3E}">
        <p14:creationId xmlns:p14="http://schemas.microsoft.com/office/powerpoint/2010/main" val="104359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C5BB3A-B936-4138-A747-9E180A0E580F}"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03C8B-7650-4DF2-A7A4-D64748C91F0B}" type="slidenum">
              <a:rPr lang="en-US" smtClean="0"/>
              <a:t>‹#›</a:t>
            </a:fld>
            <a:endParaRPr lang="en-US"/>
          </a:p>
        </p:txBody>
      </p:sp>
    </p:spTree>
    <p:extLst>
      <p:ext uri="{BB962C8B-B14F-4D97-AF65-F5344CB8AC3E}">
        <p14:creationId xmlns:p14="http://schemas.microsoft.com/office/powerpoint/2010/main" val="217052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C5BB3A-B936-4138-A747-9E180A0E580F}"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03C8B-7650-4DF2-A7A4-D64748C91F0B}" type="slidenum">
              <a:rPr lang="en-US" smtClean="0"/>
              <a:t>‹#›</a:t>
            </a:fld>
            <a:endParaRPr lang="en-US"/>
          </a:p>
        </p:txBody>
      </p:sp>
    </p:spTree>
    <p:extLst>
      <p:ext uri="{BB962C8B-B14F-4D97-AF65-F5344CB8AC3E}">
        <p14:creationId xmlns:p14="http://schemas.microsoft.com/office/powerpoint/2010/main" val="219242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C5BB3A-B936-4138-A747-9E180A0E580F}"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03C8B-7650-4DF2-A7A4-D64748C91F0B}"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772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C5BB3A-B936-4138-A747-9E180A0E580F}"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603C8B-7650-4DF2-A7A4-D64748C91F0B}" type="slidenum">
              <a:rPr lang="en-US" smtClean="0"/>
              <a:t>‹#›</a:t>
            </a:fld>
            <a:endParaRPr lang="en-US"/>
          </a:p>
        </p:txBody>
      </p:sp>
    </p:spTree>
    <p:extLst>
      <p:ext uri="{BB962C8B-B14F-4D97-AF65-F5344CB8AC3E}">
        <p14:creationId xmlns:p14="http://schemas.microsoft.com/office/powerpoint/2010/main" val="2737626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C5BB3A-B936-4138-A747-9E180A0E580F}" type="datetimeFigureOut">
              <a:rPr lang="en-US" smtClean="0"/>
              <a:t>10/6/2025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603C8B-7650-4DF2-A7A4-D64748C91F0B}" type="slidenum">
              <a:rPr lang="en-US" smtClean="0"/>
              <a:t>‹#›</a:t>
            </a:fld>
            <a:endParaRPr lang="en-US"/>
          </a:p>
        </p:txBody>
      </p:sp>
    </p:spTree>
    <p:extLst>
      <p:ext uri="{BB962C8B-B14F-4D97-AF65-F5344CB8AC3E}">
        <p14:creationId xmlns:p14="http://schemas.microsoft.com/office/powerpoint/2010/main" val="2065298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C5BB3A-B936-4138-A747-9E180A0E580F}" type="datetimeFigureOut">
              <a:rPr lang="en-US" smtClean="0"/>
              <a:t>10/6/2025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603C8B-7650-4DF2-A7A4-D64748C91F0B}" type="slidenum">
              <a:rPr lang="en-US" smtClean="0"/>
              <a:t>‹#›</a:t>
            </a:fld>
            <a:endParaRPr lang="en-US"/>
          </a:p>
        </p:txBody>
      </p:sp>
    </p:spTree>
    <p:extLst>
      <p:ext uri="{BB962C8B-B14F-4D97-AF65-F5344CB8AC3E}">
        <p14:creationId xmlns:p14="http://schemas.microsoft.com/office/powerpoint/2010/main" val="858831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5BB3A-B936-4138-A747-9E180A0E580F}" type="datetimeFigureOut">
              <a:rPr lang="en-US" smtClean="0"/>
              <a:t>10/6/2025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603C8B-7650-4DF2-A7A4-D64748C91F0B}" type="slidenum">
              <a:rPr lang="en-US" smtClean="0"/>
              <a:t>‹#›</a:t>
            </a:fld>
            <a:endParaRPr lang="en-US"/>
          </a:p>
        </p:txBody>
      </p:sp>
    </p:spTree>
    <p:extLst>
      <p:ext uri="{BB962C8B-B14F-4D97-AF65-F5344CB8AC3E}">
        <p14:creationId xmlns:p14="http://schemas.microsoft.com/office/powerpoint/2010/main" val="1548166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C5BB3A-B936-4138-A747-9E180A0E580F}"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603C8B-7650-4DF2-A7A4-D64748C91F0B}" type="slidenum">
              <a:rPr lang="en-US" smtClean="0"/>
              <a:t>‹#›</a:t>
            </a:fld>
            <a:endParaRPr lang="en-US"/>
          </a:p>
        </p:txBody>
      </p:sp>
    </p:spTree>
    <p:extLst>
      <p:ext uri="{BB962C8B-B14F-4D97-AF65-F5344CB8AC3E}">
        <p14:creationId xmlns:p14="http://schemas.microsoft.com/office/powerpoint/2010/main" val="4083250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C5BB3A-B936-4138-A747-9E180A0E580F}"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603C8B-7650-4DF2-A7A4-D64748C91F0B}" type="slidenum">
              <a:rPr lang="en-US" smtClean="0"/>
              <a:t>‹#›</a:t>
            </a:fld>
            <a:endParaRPr lang="en-US"/>
          </a:p>
        </p:txBody>
      </p:sp>
    </p:spTree>
    <p:extLst>
      <p:ext uri="{BB962C8B-B14F-4D97-AF65-F5344CB8AC3E}">
        <p14:creationId xmlns:p14="http://schemas.microsoft.com/office/powerpoint/2010/main" val="294595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ECC5BB3A-B936-4138-A747-9E180A0E580F}" type="datetimeFigureOut">
              <a:rPr lang="en-US" smtClean="0"/>
              <a:t>10/6/2025</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95603C8B-7650-4DF2-A7A4-D64748C91F0B}" type="slidenum">
              <a:rPr lang="en-US" smtClean="0"/>
              <a:t>‹#›</a:t>
            </a:fld>
            <a:endParaRPr lang="en-US"/>
          </a:p>
        </p:txBody>
      </p:sp>
    </p:spTree>
    <p:extLst>
      <p:ext uri="{BB962C8B-B14F-4D97-AF65-F5344CB8AC3E}">
        <p14:creationId xmlns:p14="http://schemas.microsoft.com/office/powerpoint/2010/main" val="11908350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eynabdarini99@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3389/fpsyg.2019.02771" TargetMode="External"/><Relationship Id="rId2" Type="http://schemas.openxmlformats.org/officeDocument/2006/relationships/hyperlink" Target="https://doi.org/10.3758/BF03194544" TargetMode="External"/><Relationship Id="rId1" Type="http://schemas.openxmlformats.org/officeDocument/2006/relationships/slideLayout" Target="../slideLayouts/slideLayout2.xml"/><Relationship Id="rId4" Type="http://schemas.openxmlformats.org/officeDocument/2006/relationships/hyperlink" Target="https://doi.org/10.1007/BF02291575"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2C16A6-AD63-39AC-7964-51E5C4403A2C}"/>
              </a:ext>
            </a:extLst>
          </p:cNvPr>
          <p:cNvSpPr>
            <a:spLocks noGrp="1"/>
          </p:cNvSpPr>
          <p:nvPr>
            <p:ph type="ctrTitle"/>
          </p:nvPr>
        </p:nvSpPr>
        <p:spPr>
          <a:xfrm>
            <a:off x="350520" y="363793"/>
            <a:ext cx="11490960" cy="3156155"/>
          </a:xfrm>
        </p:spPr>
        <p:txBody>
          <a:bodyPr>
            <a:noAutofit/>
          </a:bodyPr>
          <a:lstStyle/>
          <a:p>
            <a:pPr algn="ctr">
              <a:lnSpc>
                <a:spcPct val="150000"/>
              </a:lnSpc>
            </a:pPr>
            <a:r>
              <a:rPr lang="en-US" sz="3600" i="0" cap="none" dirty="0">
                <a:solidFill>
                  <a:schemeClr val="tx1"/>
                </a:solidFill>
                <a:effectLst/>
                <a:latin typeface="Times New Roman" panose="02020603050405020304" pitchFamily="18" charset="0"/>
                <a:cs typeface="Times New Roman" panose="02020603050405020304" pitchFamily="18" charset="0"/>
              </a:rPr>
              <a:t>The Factor Structure and Generalizability of the Iranian Socioeconomic Status (SES) Questionnaire</a:t>
            </a:r>
            <a:endParaRPr lang="en-US" sz="3600" cap="none" dirty="0">
              <a:solidFill>
                <a:schemeClr val="tx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AA1E060B-7B31-E004-D528-DB6622700D55}"/>
              </a:ext>
            </a:extLst>
          </p:cNvPr>
          <p:cNvSpPr>
            <a:spLocks noGrp="1"/>
          </p:cNvSpPr>
          <p:nvPr>
            <p:ph type="subTitle" idx="1"/>
          </p:nvPr>
        </p:nvSpPr>
        <p:spPr>
          <a:xfrm>
            <a:off x="987697" y="4080388"/>
            <a:ext cx="9418320" cy="2149868"/>
          </a:xfrm>
        </p:spPr>
        <p:txBody>
          <a:bodyPr>
            <a:normAutofit fontScale="70000" lnSpcReduction="20000"/>
          </a:bodyPr>
          <a:lstStyle/>
          <a:p>
            <a:pPr algn="l"/>
            <a:r>
              <a:rPr lang="en-US" sz="2800" b="1" dirty="0">
                <a:solidFill>
                  <a:schemeClr val="tx1"/>
                </a:solidFill>
                <a:latin typeface="Times New Roman" panose="02020603050405020304" pitchFamily="18" charset="0"/>
                <a:cs typeface="Times New Roman" panose="02020603050405020304" pitchFamily="18" charset="0"/>
              </a:rPr>
              <a:t>Supervisor</a:t>
            </a:r>
            <a:r>
              <a:rPr lang="fa-IR"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Dr. Ali Hosseinzadeh</a:t>
            </a:r>
            <a:endParaRPr lang="fa-IR" sz="2800" dirty="0">
              <a:solidFill>
                <a:schemeClr val="tx1"/>
              </a:solidFill>
              <a:latin typeface="Times New Roman" panose="02020603050405020304" pitchFamily="18" charset="0"/>
              <a:cs typeface="Times New Roman" panose="02020603050405020304" pitchFamily="18" charset="0"/>
            </a:endParaRPr>
          </a:p>
          <a:p>
            <a:pPr algn="l"/>
            <a:endParaRPr lang="en-US" sz="2000" dirty="0">
              <a:solidFill>
                <a:schemeClr val="tx1"/>
              </a:solidFill>
              <a:latin typeface="Times New Roman" panose="02020603050405020304" pitchFamily="18" charset="0"/>
              <a:cs typeface="Times New Roman" panose="02020603050405020304" pitchFamily="18" charset="0"/>
            </a:endParaRPr>
          </a:p>
          <a:p>
            <a:pPr algn="l"/>
            <a:r>
              <a:rPr lang="en-US" sz="2800" b="1" dirty="0">
                <a:solidFill>
                  <a:schemeClr val="tx1"/>
                </a:solidFill>
                <a:latin typeface="Times New Roman" panose="02020603050405020304" pitchFamily="18" charset="0"/>
                <a:cs typeface="Times New Roman" panose="02020603050405020304" pitchFamily="18" charset="0"/>
              </a:rPr>
              <a:t>Presenter</a:t>
            </a:r>
            <a:r>
              <a:rPr lang="fa-IR"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Zeynab Darini</a:t>
            </a:r>
            <a:endParaRPr lang="fa-IR" sz="2800" dirty="0">
              <a:solidFill>
                <a:schemeClr val="tx1"/>
              </a:solidFill>
              <a:latin typeface="Times New Roman" panose="02020603050405020304" pitchFamily="18" charset="0"/>
              <a:cs typeface="Times New Roman" panose="02020603050405020304" pitchFamily="18" charset="0"/>
            </a:endParaRPr>
          </a:p>
          <a:p>
            <a:pPr algn="l"/>
            <a:r>
              <a:rPr lang="en-US" sz="2100"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Zeynabdarini99@gmail.com</a:t>
            </a:r>
            <a:endParaRPr lang="fa-IR" sz="2100" dirty="0">
              <a:solidFill>
                <a:schemeClr val="tx1"/>
              </a:solidFill>
              <a:latin typeface="Times New Roman" panose="02020603050405020304" pitchFamily="18" charset="0"/>
              <a:cs typeface="Times New Roman" panose="02020603050405020304" pitchFamily="18" charset="0"/>
            </a:endParaRPr>
          </a:p>
          <a:p>
            <a:pPr algn="l"/>
            <a:endParaRPr lang="fa-IR" sz="1800" dirty="0">
              <a:solidFill>
                <a:schemeClr val="tx1"/>
              </a:solidFill>
              <a:latin typeface="Times New Roman" panose="02020603050405020304" pitchFamily="18" charset="0"/>
              <a:cs typeface="Times New Roman" panose="02020603050405020304" pitchFamily="18" charset="0"/>
            </a:endParaRPr>
          </a:p>
          <a:p>
            <a:pPr algn="l"/>
            <a:r>
              <a:rPr lang="en-US" sz="2800" dirty="0">
                <a:solidFill>
                  <a:schemeClr val="tx1"/>
                </a:solidFill>
                <a:latin typeface="Times New Roman" panose="02020603050405020304" pitchFamily="18" charset="0"/>
                <a:cs typeface="Times New Roman" panose="02020603050405020304" pitchFamily="18" charset="0"/>
              </a:rPr>
              <a:t>Department of Epidemiology, </a:t>
            </a:r>
            <a:r>
              <a:rPr lang="en-US" sz="2800" dirty="0" err="1">
                <a:solidFill>
                  <a:schemeClr val="tx1"/>
                </a:solidFill>
                <a:latin typeface="Times New Roman" panose="02020603050405020304" pitchFamily="18" charset="0"/>
                <a:cs typeface="Times New Roman" panose="02020603050405020304" pitchFamily="18" charset="0"/>
              </a:rPr>
              <a:t>Shahroud</a:t>
            </a:r>
            <a:r>
              <a:rPr lang="en-US" sz="2800" dirty="0">
                <a:solidFill>
                  <a:schemeClr val="tx1"/>
                </a:solidFill>
                <a:latin typeface="Times New Roman" panose="02020603050405020304" pitchFamily="18" charset="0"/>
                <a:cs typeface="Times New Roman" panose="02020603050405020304" pitchFamily="18" charset="0"/>
              </a:rPr>
              <a:t> University of Medical Sciences</a:t>
            </a:r>
          </a:p>
        </p:txBody>
      </p:sp>
      <p:sp>
        <p:nvSpPr>
          <p:cNvPr id="6" name="TextBox 5">
            <a:extLst>
              <a:ext uri="{FF2B5EF4-FFF2-40B4-BE49-F238E27FC236}">
                <a16:creationId xmlns:a16="http://schemas.microsoft.com/office/drawing/2014/main" xmlns="" id="{94E5E758-A1B5-3F01-36B2-F74DAA7A9250}"/>
              </a:ext>
            </a:extLst>
          </p:cNvPr>
          <p:cNvSpPr txBox="1"/>
          <p:nvPr/>
        </p:nvSpPr>
        <p:spPr>
          <a:xfrm>
            <a:off x="11204303" y="6212784"/>
            <a:ext cx="87811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1/24</a:t>
            </a:r>
          </a:p>
        </p:txBody>
      </p:sp>
    </p:spTree>
    <p:extLst>
      <p:ext uri="{BB962C8B-B14F-4D97-AF65-F5344CB8AC3E}">
        <p14:creationId xmlns:p14="http://schemas.microsoft.com/office/powerpoint/2010/main" val="761434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71EDE1-9B40-3C87-2EA5-187C9725A345}"/>
              </a:ext>
            </a:extLst>
          </p:cNvPr>
          <p:cNvSpPr>
            <a:spLocks noGrp="1"/>
          </p:cNvSpPr>
          <p:nvPr>
            <p:ph type="title"/>
          </p:nvPr>
        </p:nvSpPr>
        <p:spPr>
          <a:xfrm>
            <a:off x="933874" y="344129"/>
            <a:ext cx="9875520" cy="982734"/>
          </a:xfrm>
        </p:spPr>
        <p:txBody>
          <a:bodyPr>
            <a:normAutofit/>
          </a:bodyPr>
          <a:lstStyle/>
          <a:p>
            <a:pPr algn="ctr"/>
            <a:r>
              <a:rPr lang="en-US" sz="3600" dirty="0">
                <a:solidFill>
                  <a:schemeClr val="tx1"/>
                </a:solidFill>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xmlns="" id="{E7BA6373-CDB7-7192-7D08-C332738DD964}"/>
              </a:ext>
            </a:extLst>
          </p:cNvPr>
          <p:cNvSpPr>
            <a:spLocks noGrp="1"/>
          </p:cNvSpPr>
          <p:nvPr>
            <p:ph idx="1"/>
          </p:nvPr>
        </p:nvSpPr>
        <p:spPr>
          <a:xfrm>
            <a:off x="933874" y="1582992"/>
            <a:ext cx="10466438" cy="4493343"/>
          </a:xfrm>
        </p:spPr>
        <p:txBody>
          <a:bodyPr>
            <a:normAutofit lnSpcReduction="10000"/>
          </a:bodyPr>
          <a:lstStyle/>
          <a:p>
            <a:pPr marL="45720" indent="0" algn="just">
              <a:lnSpc>
                <a:spcPct val="150000"/>
              </a:lnSpc>
              <a:buNone/>
            </a:pPr>
            <a:r>
              <a:rPr lang="en-US" dirty="0">
                <a:solidFill>
                  <a:schemeClr val="tx1"/>
                </a:solidFill>
                <a:latin typeface="Times New Roman" panose="02020603050405020304" pitchFamily="18" charset="0"/>
                <a:cs typeface="Times New Roman" panose="02020603050405020304" pitchFamily="18" charset="0"/>
              </a:rPr>
              <a:t>Socioeconomic Status (SES) is defined as individuals or families position within a hierarchical social structure and is combined of variables, including job, education, income, wealth, and place of residence</a:t>
            </a:r>
            <a:r>
              <a:rPr lang="fa-IR" dirty="0">
                <a:solidFill>
                  <a:schemeClr val="tx1"/>
                </a:solidFill>
                <a:latin typeface="Times New Roman" panose="02020603050405020304" pitchFamily="18" charset="0"/>
                <a:cs typeface="Times New Roman" panose="02020603050405020304" pitchFamily="18" charset="0"/>
              </a:rPr>
              <a:t>.</a:t>
            </a:r>
          </a:p>
          <a:p>
            <a:pPr marL="45720" indent="0" algn="just">
              <a:lnSpc>
                <a:spcPct val="150000"/>
              </a:lnSpc>
              <a:buNone/>
            </a:pPr>
            <a:endParaRPr lang="fa-IR" dirty="0">
              <a:solidFill>
                <a:schemeClr val="tx1"/>
              </a:solidFill>
              <a:latin typeface="Times New Roman" panose="02020603050405020304" pitchFamily="18" charset="0"/>
              <a:cs typeface="Times New Roman" panose="02020603050405020304" pitchFamily="18" charset="0"/>
            </a:endParaRPr>
          </a:p>
          <a:p>
            <a:pPr marL="45720" indent="0" algn="just">
              <a:lnSpc>
                <a:spcPct val="150000"/>
              </a:lnSpc>
              <a:buNone/>
            </a:pPr>
            <a:r>
              <a:rPr lang="en-US" dirty="0">
                <a:solidFill>
                  <a:schemeClr val="tx1"/>
                </a:solidFill>
                <a:latin typeface="Times New Roman" panose="02020603050405020304" pitchFamily="18" charset="0"/>
                <a:cs typeface="Times New Roman" panose="02020603050405020304" pitchFamily="18" charset="0"/>
              </a:rPr>
              <a:t>SES has a multidimensional structure requires a standardized measurement format for each society. </a:t>
            </a:r>
            <a:endParaRPr lang="fa-IR" dirty="0">
              <a:solidFill>
                <a:schemeClr val="tx1"/>
              </a:solidFill>
              <a:latin typeface="Times New Roman" panose="02020603050405020304" pitchFamily="18" charset="0"/>
              <a:cs typeface="Times New Roman" panose="02020603050405020304" pitchFamily="18" charset="0"/>
            </a:endParaRPr>
          </a:p>
          <a:p>
            <a:pPr marL="45720" indent="0" algn="just">
              <a:lnSpc>
                <a:spcPct val="150000"/>
              </a:lnSpc>
              <a:buNone/>
            </a:pPr>
            <a:r>
              <a:rPr lang="en-US" dirty="0">
                <a:solidFill>
                  <a:schemeClr val="tx1"/>
                </a:solidFill>
                <a:latin typeface="Times New Roman" panose="02020603050405020304" pitchFamily="18" charset="0"/>
                <a:cs typeface="Times New Roman" panose="02020603050405020304" pitchFamily="18" charset="0"/>
              </a:rPr>
              <a:t>The study aimed to extensively evaluate the applicability and psychometric properties of the Iranian version of the SES questionnaire in a nationally divergent population in Iran.</a:t>
            </a:r>
            <a:endParaRPr lang="fa-IR"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8665836B-2BB6-3901-13F2-969101914F73}"/>
              </a:ext>
            </a:extLst>
          </p:cNvPr>
          <p:cNvSpPr txBox="1"/>
          <p:nvPr/>
        </p:nvSpPr>
        <p:spPr>
          <a:xfrm>
            <a:off x="11204303" y="6212784"/>
            <a:ext cx="87811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10/24</a:t>
            </a:r>
          </a:p>
        </p:txBody>
      </p:sp>
    </p:spTree>
    <p:extLst>
      <p:ext uri="{BB962C8B-B14F-4D97-AF65-F5344CB8AC3E}">
        <p14:creationId xmlns:p14="http://schemas.microsoft.com/office/powerpoint/2010/main" val="856439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26E4F59-8CB3-F74F-1C4F-0D5F71458E6E}"/>
              </a:ext>
            </a:extLst>
          </p:cNvPr>
          <p:cNvSpPr>
            <a:spLocks noGrp="1"/>
          </p:cNvSpPr>
          <p:nvPr>
            <p:ph idx="1"/>
          </p:nvPr>
        </p:nvSpPr>
        <p:spPr>
          <a:xfrm>
            <a:off x="1159564" y="1400818"/>
            <a:ext cx="9872871" cy="5039311"/>
          </a:xfrm>
        </p:spPr>
        <p:txBody>
          <a:bodyPr>
            <a:normAutofit lnSpcReduction="10000"/>
          </a:bodyPr>
          <a:lstStyle/>
          <a:p>
            <a:pPr algn="just"/>
            <a:r>
              <a:rPr lang="en-US" b="1" dirty="0">
                <a:solidFill>
                  <a:schemeClr val="tx1"/>
                </a:solidFill>
                <a:latin typeface="Times New Roman" panose="02020603050405020304" pitchFamily="18" charset="0"/>
                <a:cs typeface="Times New Roman" panose="02020603050405020304" pitchFamily="18" charset="0"/>
              </a:rPr>
              <a:t>Study design and population:</a:t>
            </a:r>
          </a:p>
          <a:p>
            <a:pPr marL="45720" indent="0" algn="just">
              <a:buNone/>
            </a:pPr>
            <a:r>
              <a:rPr lang="en-US" dirty="0">
                <a:solidFill>
                  <a:schemeClr val="tx1"/>
                </a:solidFill>
                <a:latin typeface="Times New Roman" panose="02020603050405020304" pitchFamily="18" charset="0"/>
                <a:cs typeface="Times New Roman" panose="02020603050405020304" pitchFamily="18" charset="0"/>
              </a:rPr>
              <a:t>Study was conducted on a household level</a:t>
            </a:r>
          </a:p>
          <a:p>
            <a:pPr marL="45720" indent="0" algn="just">
              <a:buNone/>
            </a:pPr>
            <a:r>
              <a:rPr lang="en-US" dirty="0">
                <a:solidFill>
                  <a:schemeClr val="tx1"/>
                </a:solidFill>
                <a:latin typeface="Times New Roman" panose="02020603050405020304" pitchFamily="18" charset="0"/>
                <a:cs typeface="Times New Roman" panose="02020603050405020304" pitchFamily="18" charset="0"/>
              </a:rPr>
              <a:t>3,000 households were selected via random cluster sampling and 250 students</a:t>
            </a:r>
          </a:p>
          <a:p>
            <a:pPr marL="45720" indent="0" algn="just">
              <a:buNone/>
            </a:pPr>
            <a:r>
              <a:rPr lang="en-US" dirty="0">
                <a:solidFill>
                  <a:schemeClr val="tx1"/>
                </a:solidFill>
                <a:latin typeface="Times New Roman" panose="02020603050405020304" pitchFamily="18" charset="0"/>
                <a:cs typeface="Times New Roman" panose="02020603050405020304" pitchFamily="18" charset="0"/>
              </a:rPr>
              <a:t>From various areas of East Azerbaijan province and Tehran</a:t>
            </a:r>
          </a:p>
          <a:p>
            <a:pPr marL="45720" indent="0" algn="just">
              <a:buNone/>
            </a:pPr>
            <a:r>
              <a:rPr lang="en-US" dirty="0">
                <a:solidFill>
                  <a:schemeClr val="tx1"/>
                </a:solidFill>
                <a:latin typeface="Times New Roman" panose="02020603050405020304" pitchFamily="18" charset="0"/>
                <a:cs typeface="Times New Roman" panose="02020603050405020304" pitchFamily="18" charset="0"/>
              </a:rPr>
              <a:t>Through interviews with trained interviewers</a:t>
            </a:r>
            <a:endParaRPr lang="fa-IR"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fa-IR" dirty="0">
              <a:solidFill>
                <a:schemeClr val="tx1"/>
              </a:solidFill>
              <a:latin typeface="Times New Roman" panose="02020603050405020304" pitchFamily="18" charset="0"/>
              <a:cs typeface="Times New Roman" panose="02020603050405020304" pitchFamily="18" charset="0"/>
            </a:endParaRPr>
          </a:p>
          <a:p>
            <a:pPr marL="342900" indent="-342900" algn="just"/>
            <a:r>
              <a:rPr lang="en-US" b="1" dirty="0">
                <a:solidFill>
                  <a:schemeClr val="tx1"/>
                </a:solidFill>
                <a:latin typeface="Times New Roman" panose="02020603050405020304" pitchFamily="18" charset="0"/>
                <a:cs typeface="Times New Roman" panose="02020603050405020304" pitchFamily="18" charset="0"/>
              </a:rPr>
              <a:t>The inclusion and exclusion criteria:</a:t>
            </a: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 living with family members in the same residence</a:t>
            </a:r>
          </a:p>
          <a:p>
            <a:pPr marL="0" indent="0" algn="just">
              <a:buNone/>
            </a:pPr>
            <a:r>
              <a:rPr lang="en-US" dirty="0">
                <a:solidFill>
                  <a:schemeClr val="tx1"/>
                </a:solidFill>
                <a:latin typeface="Times New Roman" panose="02020603050405020304" pitchFamily="18" charset="0"/>
                <a:cs typeface="Times New Roman" panose="02020603050405020304" pitchFamily="18" charset="0"/>
              </a:rPr>
              <a:t>(b) similar goals and characteristics of all the household members</a:t>
            </a:r>
          </a:p>
          <a:p>
            <a:pPr marL="0" indent="0" algn="just">
              <a:buNone/>
            </a:pPr>
            <a:r>
              <a:rPr lang="en-US" dirty="0">
                <a:solidFill>
                  <a:schemeClr val="tx1"/>
                </a:solidFill>
                <a:latin typeface="Times New Roman" panose="02020603050405020304" pitchFamily="18" charset="0"/>
                <a:cs typeface="Times New Roman" panose="02020603050405020304" pitchFamily="18" charset="0"/>
              </a:rPr>
              <a:t>(c) shared family expenses</a:t>
            </a:r>
          </a:p>
          <a:p>
            <a:pPr marL="0" indent="0" algn="just">
              <a:buNone/>
            </a:pPr>
            <a:r>
              <a:rPr lang="en-US" dirty="0">
                <a:solidFill>
                  <a:schemeClr val="tx1"/>
                </a:solidFill>
                <a:latin typeface="Times New Roman" panose="02020603050405020304" pitchFamily="18" charset="0"/>
                <a:cs typeface="Times New Roman" panose="02020603050405020304" pitchFamily="18" charset="0"/>
              </a:rPr>
              <a:t>(d) consent to participate in the study</a:t>
            </a:r>
          </a:p>
        </p:txBody>
      </p:sp>
      <p:sp>
        <p:nvSpPr>
          <p:cNvPr id="6" name="Title 1">
            <a:extLst>
              <a:ext uri="{FF2B5EF4-FFF2-40B4-BE49-F238E27FC236}">
                <a16:creationId xmlns:a16="http://schemas.microsoft.com/office/drawing/2014/main" xmlns="" id="{DBED8092-5F53-F5A7-03EB-19DE7A3A9055}"/>
              </a:ext>
            </a:extLst>
          </p:cNvPr>
          <p:cNvSpPr>
            <a:spLocks noGrp="1"/>
          </p:cNvSpPr>
          <p:nvPr>
            <p:ph type="title"/>
          </p:nvPr>
        </p:nvSpPr>
        <p:spPr>
          <a:xfrm>
            <a:off x="1860755" y="521109"/>
            <a:ext cx="8217310" cy="688258"/>
          </a:xfrm>
        </p:spPr>
        <p:txBody>
          <a:bodyPr>
            <a:normAutofit/>
          </a:bodyPr>
          <a:lstStyle/>
          <a:p>
            <a:pPr algn="ctr"/>
            <a:r>
              <a:rPr lang="en-US" sz="3600" dirty="0">
                <a:solidFill>
                  <a:schemeClr val="tx1"/>
                </a:solidFill>
                <a:latin typeface="Times New Roman" panose="02020603050405020304" pitchFamily="18" charset="0"/>
                <a:cs typeface="Times New Roman" panose="02020603050405020304" pitchFamily="18" charset="0"/>
              </a:rPr>
              <a:t>Methods</a:t>
            </a:r>
          </a:p>
        </p:txBody>
      </p:sp>
      <p:sp>
        <p:nvSpPr>
          <p:cNvPr id="2" name="TextBox 1">
            <a:extLst>
              <a:ext uri="{FF2B5EF4-FFF2-40B4-BE49-F238E27FC236}">
                <a16:creationId xmlns:a16="http://schemas.microsoft.com/office/drawing/2014/main" xmlns="" id="{49813AA6-75C3-1FAC-F19D-CB6A9F714AB8}"/>
              </a:ext>
            </a:extLst>
          </p:cNvPr>
          <p:cNvSpPr txBox="1"/>
          <p:nvPr/>
        </p:nvSpPr>
        <p:spPr>
          <a:xfrm>
            <a:off x="11204303" y="6212784"/>
            <a:ext cx="87811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11/24</a:t>
            </a:r>
          </a:p>
        </p:txBody>
      </p:sp>
    </p:spTree>
    <p:extLst>
      <p:ext uri="{BB962C8B-B14F-4D97-AF65-F5344CB8AC3E}">
        <p14:creationId xmlns:p14="http://schemas.microsoft.com/office/powerpoint/2010/main" val="121993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75EC61-5BF8-BC54-5C1D-86535ABC1D08}"/>
              </a:ext>
            </a:extLst>
          </p:cNvPr>
          <p:cNvSpPr>
            <a:spLocks noGrp="1"/>
          </p:cNvSpPr>
          <p:nvPr>
            <p:ph type="title"/>
          </p:nvPr>
        </p:nvSpPr>
        <p:spPr>
          <a:xfrm>
            <a:off x="1860755" y="521109"/>
            <a:ext cx="8217310" cy="688258"/>
          </a:xfrm>
        </p:spPr>
        <p:txBody>
          <a:bodyPr>
            <a:normAutofit fontScale="90000"/>
          </a:bodyPr>
          <a:lstStyle/>
          <a:p>
            <a:pPr algn="ctr"/>
            <a:r>
              <a:rPr lang="en-US" sz="4000" dirty="0">
                <a:solidFill>
                  <a:schemeClr val="tx1"/>
                </a:solidFill>
                <a:latin typeface="Times New Roman" panose="02020603050405020304" pitchFamily="18" charset="0"/>
                <a:cs typeface="Times New Roman" panose="02020603050405020304" pitchFamily="18" charset="0"/>
              </a:rPr>
              <a:t>Methods</a:t>
            </a:r>
            <a:r>
              <a:rPr lang="en-US" dirty="0">
                <a:solidFill>
                  <a:schemeClr val="tx1"/>
                </a:solidFill>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xmlns="" id="{1091833F-9D64-6610-C623-55A1D07D7F42}"/>
              </a:ext>
            </a:extLst>
          </p:cNvPr>
          <p:cNvSpPr>
            <a:spLocks noGrp="1"/>
          </p:cNvSpPr>
          <p:nvPr>
            <p:ph idx="1"/>
          </p:nvPr>
        </p:nvSpPr>
        <p:spPr>
          <a:xfrm>
            <a:off x="832055" y="1455174"/>
            <a:ext cx="10527890" cy="5024284"/>
          </a:xfrm>
        </p:spPr>
        <p:txBody>
          <a:bodyPr>
            <a:normAutofit fontScale="92500" lnSpcReduction="10000"/>
          </a:bodyPr>
          <a:lstStyle/>
          <a:p>
            <a:pPr algn="just"/>
            <a:r>
              <a:rPr lang="en-US" b="1" dirty="0">
                <a:solidFill>
                  <a:schemeClr val="tx1"/>
                </a:solidFill>
                <a:latin typeface="Times New Roman" panose="02020603050405020304" pitchFamily="18" charset="0"/>
                <a:cs typeface="Times New Roman" panose="02020603050405020304" pitchFamily="18" charset="0"/>
              </a:rPr>
              <a:t>Construct validity:</a:t>
            </a:r>
          </a:p>
          <a:p>
            <a:pPr marL="45720" indent="0" algn="just">
              <a:buNone/>
            </a:pPr>
            <a:r>
              <a:rPr lang="en-US" dirty="0">
                <a:solidFill>
                  <a:schemeClr val="tx1"/>
                </a:solidFill>
                <a:latin typeface="Times New Roman" panose="02020603050405020304" pitchFamily="18" charset="0"/>
                <a:cs typeface="Times New Roman" panose="02020603050405020304" pitchFamily="18" charset="0"/>
              </a:rPr>
              <a:t>The factor loadings were measured using exploratory factor analysis (EFA) based on extracting the principal components and direct </a:t>
            </a:r>
            <a:r>
              <a:rPr lang="en-US" dirty="0" err="1">
                <a:solidFill>
                  <a:schemeClr val="tx1"/>
                </a:solidFill>
                <a:latin typeface="Times New Roman" panose="02020603050405020304" pitchFamily="18" charset="0"/>
                <a:cs typeface="Times New Roman" panose="02020603050405020304" pitchFamily="18" charset="0"/>
              </a:rPr>
              <a:t>Oblimin</a:t>
            </a:r>
            <a:r>
              <a:rPr lang="en-US" dirty="0">
                <a:solidFill>
                  <a:schemeClr val="tx1"/>
                </a:solidFill>
                <a:latin typeface="Times New Roman" panose="02020603050405020304" pitchFamily="18" charset="0"/>
                <a:cs typeface="Times New Roman" panose="02020603050405020304" pitchFamily="18" charset="0"/>
              </a:rPr>
              <a:t> rotation and confirmatory factor analysis (CFA) was used to determine the factors’ numbers.</a:t>
            </a:r>
          </a:p>
          <a:p>
            <a:pPr marL="45720" indent="0" algn="just">
              <a:buNone/>
            </a:pPr>
            <a:r>
              <a:rPr lang="en-US" b="1" dirty="0">
                <a:solidFill>
                  <a:schemeClr val="tx1"/>
                </a:solidFill>
                <a:latin typeface="Times New Roman" panose="02020603050405020304" pitchFamily="18" charset="0"/>
                <a:cs typeface="Times New Roman" panose="02020603050405020304" pitchFamily="18" charset="0"/>
              </a:rPr>
              <a:t>Sample size: </a:t>
            </a:r>
            <a:r>
              <a:rPr lang="en-US" dirty="0">
                <a:solidFill>
                  <a:schemeClr val="tx1"/>
                </a:solidFill>
                <a:latin typeface="Times New Roman" panose="02020603050405020304" pitchFamily="18" charset="0"/>
                <a:cs typeface="Times New Roman" panose="02020603050405020304" pitchFamily="18" charset="0"/>
              </a:rPr>
              <a:t>n=3240 </a:t>
            </a:r>
            <a:endParaRPr lang="fa-IR" b="1" dirty="0">
              <a:solidFill>
                <a:schemeClr val="tx1"/>
              </a:solidFill>
              <a:latin typeface="Times New Roman" panose="02020603050405020304" pitchFamily="18" charset="0"/>
              <a:cs typeface="Times New Roman" panose="02020603050405020304" pitchFamily="18" charset="0"/>
            </a:endParaRPr>
          </a:p>
          <a:p>
            <a:pPr marL="45720" indent="0" algn="just">
              <a:buNone/>
            </a:pPr>
            <a:r>
              <a:rPr lang="en-US" dirty="0">
                <a:solidFill>
                  <a:schemeClr val="tx1"/>
                </a:solidFill>
                <a:latin typeface="Times New Roman" panose="02020603050405020304" pitchFamily="18" charset="0"/>
                <a:cs typeface="Times New Roman" panose="02020603050405020304" pitchFamily="18" charset="0"/>
              </a:rPr>
              <a:t>10 participants were required to respond to each item </a:t>
            </a:r>
          </a:p>
          <a:p>
            <a:pPr algn="just"/>
            <a:endParaRPr lang="fa-IR" dirty="0">
              <a:solidFill>
                <a:schemeClr val="tx1"/>
              </a:solidFill>
              <a:latin typeface="Times New Roman" panose="02020603050405020304" pitchFamily="18" charset="0"/>
              <a:cs typeface="Times New Roman" panose="02020603050405020304" pitchFamily="18" charset="0"/>
            </a:endParaRPr>
          </a:p>
          <a:p>
            <a:pPr algn="just"/>
            <a:r>
              <a:rPr lang="en-US" b="1" dirty="0">
                <a:solidFill>
                  <a:schemeClr val="tx1"/>
                </a:solidFill>
                <a:latin typeface="Times New Roman" panose="02020603050405020304" pitchFamily="18" charset="0"/>
                <a:cs typeface="Times New Roman" panose="02020603050405020304" pitchFamily="18" charset="0"/>
              </a:rPr>
              <a:t>Model evaluation indicators:</a:t>
            </a:r>
          </a:p>
          <a:p>
            <a:pPr marL="45720" indent="0" algn="just">
              <a:buNone/>
            </a:pPr>
            <a:r>
              <a:rPr lang="en-US" dirty="0">
                <a:solidFill>
                  <a:schemeClr val="tx1"/>
                </a:solidFill>
                <a:latin typeface="Times New Roman" panose="02020603050405020304" pitchFamily="18" charset="0"/>
                <a:cs typeface="Times New Roman" panose="02020603050405020304" pitchFamily="18" charset="0"/>
              </a:rPr>
              <a:t>The goodness of fit index (GFI), comparative fit index (CFI), incremental fit index (IFI), and root mean square error of approximation (RMSEA)</a:t>
            </a:r>
          </a:p>
          <a:p>
            <a:pPr marL="4572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algn="just"/>
            <a:r>
              <a:rPr lang="en-US" b="1" dirty="0">
                <a:solidFill>
                  <a:schemeClr val="tx1"/>
                </a:solidFill>
                <a:latin typeface="Times New Roman" panose="02020603050405020304" pitchFamily="18" charset="0"/>
                <a:cs typeface="Times New Roman" panose="02020603050405020304" pitchFamily="18" charset="0"/>
              </a:rPr>
              <a:t>Internal consistency: </a:t>
            </a:r>
          </a:p>
          <a:p>
            <a:pPr marL="45720" indent="0" algn="just">
              <a:buNone/>
            </a:pPr>
            <a:r>
              <a:rPr lang="en-US" dirty="0">
                <a:solidFill>
                  <a:schemeClr val="tx1"/>
                </a:solidFill>
                <a:latin typeface="Times New Roman" panose="02020603050405020304" pitchFamily="18" charset="0"/>
                <a:cs typeface="Times New Roman" panose="02020603050405020304" pitchFamily="18" charset="0"/>
              </a:rPr>
              <a:t>The Cronbach's alpha was calculated for the entire scale and the subscales.</a:t>
            </a:r>
          </a:p>
        </p:txBody>
      </p:sp>
      <p:sp>
        <p:nvSpPr>
          <p:cNvPr id="4" name="TextBox 3">
            <a:extLst>
              <a:ext uri="{FF2B5EF4-FFF2-40B4-BE49-F238E27FC236}">
                <a16:creationId xmlns:a16="http://schemas.microsoft.com/office/drawing/2014/main" xmlns="" id="{EA86A1DB-34DA-F574-F8CF-BF2C99FE8706}"/>
              </a:ext>
            </a:extLst>
          </p:cNvPr>
          <p:cNvSpPr txBox="1"/>
          <p:nvPr/>
        </p:nvSpPr>
        <p:spPr>
          <a:xfrm>
            <a:off x="11204303" y="6212784"/>
            <a:ext cx="87811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12/24</a:t>
            </a:r>
          </a:p>
        </p:txBody>
      </p:sp>
    </p:spTree>
    <p:extLst>
      <p:ext uri="{BB962C8B-B14F-4D97-AF65-F5344CB8AC3E}">
        <p14:creationId xmlns:p14="http://schemas.microsoft.com/office/powerpoint/2010/main" val="926145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9DF595-E554-8296-98EC-A5B483CFA2FE}"/>
              </a:ext>
            </a:extLst>
          </p:cNvPr>
          <p:cNvSpPr>
            <a:spLocks noGrp="1"/>
          </p:cNvSpPr>
          <p:nvPr>
            <p:ph type="title"/>
          </p:nvPr>
        </p:nvSpPr>
        <p:spPr>
          <a:xfrm>
            <a:off x="1811018" y="377153"/>
            <a:ext cx="8040329" cy="580103"/>
          </a:xfrm>
        </p:spPr>
        <p:txBody>
          <a:bodyPr>
            <a:noAutofit/>
          </a:bodyPr>
          <a:lstStyle/>
          <a:p>
            <a:pPr algn="ctr"/>
            <a:r>
              <a:rPr lang="en-US" sz="3600" dirty="0">
                <a:solidFill>
                  <a:schemeClr val="tx1"/>
                </a:solidFill>
                <a:latin typeface="Times New Roman" panose="02020603050405020304" pitchFamily="18" charset="0"/>
                <a:cs typeface="Times New Roman" panose="02020603050405020304" pitchFamily="18" charset="0"/>
              </a:rPr>
              <a:t>Results</a:t>
            </a:r>
          </a:p>
        </p:txBody>
      </p:sp>
      <p:pic>
        <p:nvPicPr>
          <p:cNvPr id="11" name="Picture 10">
            <a:extLst>
              <a:ext uri="{FF2B5EF4-FFF2-40B4-BE49-F238E27FC236}">
                <a16:creationId xmlns:a16="http://schemas.microsoft.com/office/drawing/2014/main" xmlns="" id="{DFCFF031-8437-41D9-BE8C-41D6C6811B87}"/>
              </a:ext>
            </a:extLst>
          </p:cNvPr>
          <p:cNvPicPr>
            <a:picLocks noChangeAspect="1"/>
          </p:cNvPicPr>
          <p:nvPr/>
        </p:nvPicPr>
        <p:blipFill>
          <a:blip r:embed="rId2"/>
          <a:stretch>
            <a:fillRect/>
          </a:stretch>
        </p:blipFill>
        <p:spPr>
          <a:xfrm>
            <a:off x="1387656" y="1179873"/>
            <a:ext cx="8887054" cy="5300974"/>
          </a:xfrm>
          <a:prstGeom prst="rect">
            <a:avLst/>
          </a:prstGeom>
        </p:spPr>
      </p:pic>
      <p:sp>
        <p:nvSpPr>
          <p:cNvPr id="3" name="TextBox 2">
            <a:extLst>
              <a:ext uri="{FF2B5EF4-FFF2-40B4-BE49-F238E27FC236}">
                <a16:creationId xmlns:a16="http://schemas.microsoft.com/office/drawing/2014/main" xmlns="" id="{0C6BB551-8849-8592-502A-1EEBE689931D}"/>
              </a:ext>
            </a:extLst>
          </p:cNvPr>
          <p:cNvSpPr txBox="1"/>
          <p:nvPr/>
        </p:nvSpPr>
        <p:spPr>
          <a:xfrm>
            <a:off x="11204303" y="6212784"/>
            <a:ext cx="87811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13/24</a:t>
            </a:r>
          </a:p>
        </p:txBody>
      </p:sp>
    </p:spTree>
    <p:extLst>
      <p:ext uri="{BB962C8B-B14F-4D97-AF65-F5344CB8AC3E}">
        <p14:creationId xmlns:p14="http://schemas.microsoft.com/office/powerpoint/2010/main" val="2175383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C00A8E-F80B-AEEE-813A-27A49BD078E9}"/>
              </a:ext>
            </a:extLst>
          </p:cNvPr>
          <p:cNvSpPr>
            <a:spLocks noGrp="1"/>
          </p:cNvSpPr>
          <p:nvPr>
            <p:ph type="title"/>
          </p:nvPr>
        </p:nvSpPr>
        <p:spPr>
          <a:xfrm>
            <a:off x="1143000" y="609600"/>
            <a:ext cx="9190703" cy="924232"/>
          </a:xfrm>
        </p:spPr>
        <p:txBody>
          <a:bodyPr/>
          <a:lstStyle/>
          <a:p>
            <a:pPr algn="ctr"/>
            <a:r>
              <a:rPr lang="en-US" sz="3600" dirty="0">
                <a:solidFill>
                  <a:schemeClr val="tx1"/>
                </a:solidFill>
                <a:latin typeface="Times New Roman" panose="02020603050405020304" pitchFamily="18" charset="0"/>
                <a:cs typeface="Times New Roman" panose="02020603050405020304" pitchFamily="18" charset="0"/>
              </a:rPr>
              <a:t>Results</a:t>
            </a:r>
            <a:r>
              <a:rPr lang="en-US" dirty="0">
                <a:solidFill>
                  <a:schemeClr val="tx1"/>
                </a:solidFill>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xmlns="" id="{E520718D-1202-9165-B2A1-0999D6DDFA5F}"/>
              </a:ext>
            </a:extLst>
          </p:cNvPr>
          <p:cNvSpPr>
            <a:spLocks noGrp="1"/>
          </p:cNvSpPr>
          <p:nvPr>
            <p:ph idx="1"/>
          </p:nvPr>
        </p:nvSpPr>
        <p:spPr>
          <a:xfrm>
            <a:off x="1044677" y="1730478"/>
            <a:ext cx="10252587" cy="4640825"/>
          </a:xfrm>
        </p:spPr>
        <p:txBody>
          <a:bodyPr>
            <a:normAutofit/>
          </a:bodyPr>
          <a:lstStyle/>
          <a:p>
            <a:pPr algn="just"/>
            <a:r>
              <a:rPr lang="en-US" b="1" dirty="0">
                <a:solidFill>
                  <a:schemeClr val="tx1"/>
                </a:solidFill>
                <a:latin typeface="Times New Roman" panose="02020603050405020304" pitchFamily="18" charset="0"/>
                <a:cs typeface="Times New Roman" panose="02020603050405020304" pitchFamily="18" charset="0"/>
              </a:rPr>
              <a:t>Exploratory Factor Analysis:</a:t>
            </a:r>
          </a:p>
          <a:p>
            <a:pPr marL="45720" indent="0" algn="just">
              <a:buNone/>
            </a:pPr>
            <a:r>
              <a:rPr lang="en-US" dirty="0">
                <a:solidFill>
                  <a:schemeClr val="tx1"/>
                </a:solidFill>
                <a:latin typeface="Times New Roman" panose="02020603050405020304" pitchFamily="18" charset="0"/>
                <a:cs typeface="Times New Roman" panose="02020603050405020304" pitchFamily="18" charset="0"/>
              </a:rPr>
              <a:t>Bartlett’s test were significant (P &lt; 0.001)</a:t>
            </a:r>
          </a:p>
          <a:p>
            <a:pPr marL="45720" indent="0" algn="just">
              <a:buNone/>
            </a:pPr>
            <a:r>
              <a:rPr lang="en-US" dirty="0">
                <a:solidFill>
                  <a:schemeClr val="tx1"/>
                </a:solidFill>
                <a:latin typeface="Times New Roman" panose="02020603050405020304" pitchFamily="18" charset="0"/>
                <a:cs typeface="Times New Roman" panose="02020603050405020304" pitchFamily="18" charset="0"/>
              </a:rPr>
              <a:t>The value of the Kaiser-Meyer-Olkin test was 0.912</a:t>
            </a:r>
            <a:endParaRPr lang="fa-IR" dirty="0">
              <a:solidFill>
                <a:schemeClr val="tx1"/>
              </a:solidFill>
              <a:latin typeface="Times New Roman" panose="02020603050405020304" pitchFamily="18" charset="0"/>
              <a:cs typeface="Times New Roman" panose="02020603050405020304" pitchFamily="18" charset="0"/>
            </a:endParaRPr>
          </a:p>
          <a:p>
            <a:pPr marL="45720" indent="0" algn="just">
              <a:buNone/>
            </a:pPr>
            <a:r>
              <a:rPr lang="en-US" dirty="0">
                <a:solidFill>
                  <a:schemeClr val="tx1"/>
                </a:solidFill>
                <a:latin typeface="Times New Roman" panose="02020603050405020304" pitchFamily="18" charset="0"/>
                <a:cs typeface="Times New Roman" panose="02020603050405020304" pitchFamily="18" charset="0"/>
              </a:rPr>
              <a:t>The loadings of all the factors were considered appropriate</a:t>
            </a:r>
          </a:p>
          <a:p>
            <a:pPr marL="4572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45720" indent="0" algn="just">
              <a:buNone/>
            </a:pPr>
            <a:r>
              <a:rPr lang="en-US" dirty="0">
                <a:solidFill>
                  <a:schemeClr val="tx1"/>
                </a:solidFill>
                <a:latin typeface="Times New Roman" panose="02020603050405020304" pitchFamily="18" charset="0"/>
                <a:cs typeface="Times New Roman" panose="02020603050405020304" pitchFamily="18" charset="0"/>
              </a:rPr>
              <a:t>5 factors were extracted, included:</a:t>
            </a:r>
          </a:p>
          <a:p>
            <a:pPr marL="45720" indent="0" algn="just">
              <a:buNone/>
            </a:pPr>
            <a:r>
              <a:rPr lang="en-US" dirty="0">
                <a:solidFill>
                  <a:schemeClr val="tx1"/>
                </a:solidFill>
                <a:latin typeface="Times New Roman" panose="02020603050405020304" pitchFamily="18" charset="0"/>
                <a:cs typeface="Times New Roman" panose="02020603050405020304" pitchFamily="18" charset="0"/>
              </a:rPr>
              <a:t>Occupation (5 items), self-evaluation of the economic capacity (6 items), wealth (5 items), house and furniture (4 items), and health expenditure (2 items)</a:t>
            </a:r>
          </a:p>
          <a:p>
            <a:pPr marL="4572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45720" indent="0" algn="just">
              <a:buNone/>
            </a:pPr>
            <a:r>
              <a:rPr lang="en-US" dirty="0">
                <a:solidFill>
                  <a:schemeClr val="tx1"/>
                </a:solidFill>
                <a:latin typeface="Times New Roman" panose="02020603050405020304" pitchFamily="18" charset="0"/>
                <a:cs typeface="Times New Roman" panose="02020603050405020304" pitchFamily="18" charset="0"/>
              </a:rPr>
              <a:t>The model could explain 64% of the variable variance.</a:t>
            </a:r>
          </a:p>
        </p:txBody>
      </p:sp>
      <p:sp>
        <p:nvSpPr>
          <p:cNvPr id="4" name="TextBox 3">
            <a:extLst>
              <a:ext uri="{FF2B5EF4-FFF2-40B4-BE49-F238E27FC236}">
                <a16:creationId xmlns:a16="http://schemas.microsoft.com/office/drawing/2014/main" xmlns="" id="{F22B444B-A786-BDB9-4E42-21A25BB5C935}"/>
              </a:ext>
            </a:extLst>
          </p:cNvPr>
          <p:cNvSpPr txBox="1"/>
          <p:nvPr/>
        </p:nvSpPr>
        <p:spPr>
          <a:xfrm>
            <a:off x="11204303" y="6212784"/>
            <a:ext cx="87811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14/24</a:t>
            </a:r>
          </a:p>
        </p:txBody>
      </p:sp>
    </p:spTree>
    <p:extLst>
      <p:ext uri="{BB962C8B-B14F-4D97-AF65-F5344CB8AC3E}">
        <p14:creationId xmlns:p14="http://schemas.microsoft.com/office/powerpoint/2010/main" val="1193535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6C991BA0-2FAC-05EC-92A3-250EE346AB4B}"/>
              </a:ext>
            </a:extLst>
          </p:cNvPr>
          <p:cNvPicPr>
            <a:picLocks noGrp="1" noChangeAspect="1"/>
          </p:cNvPicPr>
          <p:nvPr>
            <p:ph idx="1"/>
          </p:nvPr>
        </p:nvPicPr>
        <p:blipFill>
          <a:blip r:embed="rId2"/>
          <a:stretch>
            <a:fillRect/>
          </a:stretch>
        </p:blipFill>
        <p:spPr>
          <a:xfrm>
            <a:off x="358457" y="294968"/>
            <a:ext cx="11577904" cy="6309938"/>
          </a:xfrm>
          <a:prstGeom prst="rect">
            <a:avLst/>
          </a:prstGeom>
        </p:spPr>
      </p:pic>
      <p:sp>
        <p:nvSpPr>
          <p:cNvPr id="2" name="TextBox 1">
            <a:extLst>
              <a:ext uri="{FF2B5EF4-FFF2-40B4-BE49-F238E27FC236}">
                <a16:creationId xmlns:a16="http://schemas.microsoft.com/office/drawing/2014/main" xmlns="" id="{E2188FD4-FEB0-8035-6E9D-2F2135F86709}"/>
              </a:ext>
            </a:extLst>
          </p:cNvPr>
          <p:cNvSpPr txBox="1"/>
          <p:nvPr/>
        </p:nvSpPr>
        <p:spPr>
          <a:xfrm>
            <a:off x="11253463" y="6252112"/>
            <a:ext cx="87811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15/24</a:t>
            </a:r>
          </a:p>
        </p:txBody>
      </p:sp>
      <p:sp>
        <p:nvSpPr>
          <p:cNvPr id="11" name="Left Brace 10">
            <a:extLst>
              <a:ext uri="{FF2B5EF4-FFF2-40B4-BE49-F238E27FC236}">
                <a16:creationId xmlns:a16="http://schemas.microsoft.com/office/drawing/2014/main" xmlns="" id="{0A877CCC-3797-784F-228E-DB5A78292087}"/>
              </a:ext>
            </a:extLst>
          </p:cNvPr>
          <p:cNvSpPr/>
          <p:nvPr/>
        </p:nvSpPr>
        <p:spPr>
          <a:xfrm>
            <a:off x="1946788" y="1425676"/>
            <a:ext cx="311190" cy="1091381"/>
          </a:xfrm>
          <a:prstGeom prst="lef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xmlns="" id="{7A0F96C1-C1A5-E554-6D44-EE286AC05FB9}"/>
              </a:ext>
            </a:extLst>
          </p:cNvPr>
          <p:cNvSpPr/>
          <p:nvPr/>
        </p:nvSpPr>
        <p:spPr>
          <a:xfrm>
            <a:off x="4257368" y="2610463"/>
            <a:ext cx="355435" cy="1302775"/>
          </a:xfrm>
          <a:prstGeom prst="lef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a:extLst>
              <a:ext uri="{FF2B5EF4-FFF2-40B4-BE49-F238E27FC236}">
                <a16:creationId xmlns:a16="http://schemas.microsoft.com/office/drawing/2014/main" xmlns="" id="{60619C60-1370-E1A3-E8F9-13005069CECF}"/>
              </a:ext>
            </a:extLst>
          </p:cNvPr>
          <p:cNvSpPr/>
          <p:nvPr/>
        </p:nvSpPr>
        <p:spPr>
          <a:xfrm>
            <a:off x="6425381" y="3962399"/>
            <a:ext cx="355435" cy="1150375"/>
          </a:xfrm>
          <a:prstGeom prst="lef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a:extLst>
              <a:ext uri="{FF2B5EF4-FFF2-40B4-BE49-F238E27FC236}">
                <a16:creationId xmlns:a16="http://schemas.microsoft.com/office/drawing/2014/main" xmlns="" id="{85A3BB36-AEA4-15FF-8953-F5ECF2D0F6D0}"/>
              </a:ext>
            </a:extLst>
          </p:cNvPr>
          <p:cNvSpPr/>
          <p:nvPr/>
        </p:nvSpPr>
        <p:spPr>
          <a:xfrm>
            <a:off x="8042787" y="5161934"/>
            <a:ext cx="344129" cy="924233"/>
          </a:xfrm>
          <a:prstGeom prst="lef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xmlns="" id="{63D653D3-3CBD-0751-D596-92D2CAC7D7CF}"/>
              </a:ext>
            </a:extLst>
          </p:cNvPr>
          <p:cNvSpPr/>
          <p:nvPr/>
        </p:nvSpPr>
        <p:spPr>
          <a:xfrm>
            <a:off x="10264877" y="6086167"/>
            <a:ext cx="245811" cy="462116"/>
          </a:xfrm>
          <a:prstGeom prst="lef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5999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CAE29D-A7D9-40D5-3415-BFF02D72B8BE}"/>
              </a:ext>
            </a:extLst>
          </p:cNvPr>
          <p:cNvSpPr>
            <a:spLocks noGrp="1"/>
          </p:cNvSpPr>
          <p:nvPr>
            <p:ph type="title"/>
          </p:nvPr>
        </p:nvSpPr>
        <p:spPr>
          <a:xfrm>
            <a:off x="1143000" y="609600"/>
            <a:ext cx="9751142" cy="943897"/>
          </a:xfrm>
        </p:spPr>
        <p:txBody>
          <a:bodyPr/>
          <a:lstStyle/>
          <a:p>
            <a:pPr algn="ctr"/>
            <a:r>
              <a:rPr lang="en-US" sz="3600" dirty="0">
                <a:solidFill>
                  <a:schemeClr val="tx1"/>
                </a:solidFill>
                <a:latin typeface="Times New Roman" panose="02020603050405020304" pitchFamily="18" charset="0"/>
                <a:cs typeface="Times New Roman" panose="02020603050405020304" pitchFamily="18" charset="0"/>
              </a:rPr>
              <a:t>Results</a:t>
            </a:r>
            <a:r>
              <a:rPr lang="en-US" dirty="0">
                <a:solidFill>
                  <a:schemeClr val="tx1"/>
                </a:solidFill>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xmlns="" id="{86BB217B-8FAF-8AEE-9F16-8C568854854C}"/>
              </a:ext>
            </a:extLst>
          </p:cNvPr>
          <p:cNvSpPr>
            <a:spLocks noGrp="1"/>
          </p:cNvSpPr>
          <p:nvPr>
            <p:ph idx="1"/>
          </p:nvPr>
        </p:nvSpPr>
        <p:spPr>
          <a:xfrm>
            <a:off x="1143000" y="1809135"/>
            <a:ext cx="9872871" cy="4581833"/>
          </a:xfrm>
        </p:spPr>
        <p:txBody>
          <a:bodyPr/>
          <a:lstStyle/>
          <a:p>
            <a:pPr algn="just"/>
            <a:r>
              <a:rPr lang="en-US" b="1" dirty="0">
                <a:solidFill>
                  <a:schemeClr val="tx1"/>
                </a:solidFill>
                <a:latin typeface="Times New Roman" panose="02020603050405020304" pitchFamily="18" charset="0"/>
                <a:cs typeface="Times New Roman" panose="02020603050405020304" pitchFamily="18" charset="0"/>
              </a:rPr>
              <a:t>Confirmatory Factor Analysis:</a:t>
            </a:r>
          </a:p>
          <a:p>
            <a:pPr marL="45720" indent="0" algn="just">
              <a:buNone/>
            </a:pPr>
            <a:r>
              <a:rPr lang="en-US" dirty="0">
                <a:solidFill>
                  <a:schemeClr val="tx1"/>
                </a:solidFill>
                <a:latin typeface="Times New Roman" panose="02020603050405020304" pitchFamily="18" charset="0"/>
                <a:cs typeface="Times New Roman" panose="02020603050405020304" pitchFamily="18" charset="0"/>
              </a:rPr>
              <a:t>The factors have moderate correlations, and the errors of some items were also correlated.</a:t>
            </a:r>
          </a:p>
          <a:p>
            <a:pPr marL="45720" indent="0" algn="just">
              <a:buNone/>
            </a:pPr>
            <a:r>
              <a:rPr lang="en-US" dirty="0">
                <a:solidFill>
                  <a:schemeClr val="tx1"/>
                </a:solidFill>
                <a:latin typeface="Times New Roman" panose="02020603050405020304" pitchFamily="18" charset="0"/>
                <a:cs typeface="Times New Roman" panose="02020603050405020304" pitchFamily="18" charset="0"/>
              </a:rPr>
              <a:t>The standard coefficients indicated that all the coefficients were significant.</a:t>
            </a:r>
          </a:p>
          <a:p>
            <a:pPr marL="4572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45720" indent="0" algn="just">
              <a:lnSpc>
                <a:spcPct val="150000"/>
              </a:lnSpc>
              <a:buNone/>
            </a:pPr>
            <a:r>
              <a:rPr lang="en-US" dirty="0">
                <a:solidFill>
                  <a:schemeClr val="tx1"/>
                </a:solidFill>
                <a:latin typeface="Times New Roman" panose="02020603050405020304" pitchFamily="18" charset="0"/>
                <a:cs typeface="Times New Roman" panose="02020603050405020304" pitchFamily="18" charset="0"/>
              </a:rPr>
              <a:t>The confirmatory factor analysis results demonstrated the data's compatibility with the 5-factor model (CFI = 0.96, GFI = 0.95, IFI = 0.96, RMSEA = 0.05)</a:t>
            </a:r>
          </a:p>
        </p:txBody>
      </p:sp>
      <p:sp>
        <p:nvSpPr>
          <p:cNvPr id="4" name="TextBox 3">
            <a:extLst>
              <a:ext uri="{FF2B5EF4-FFF2-40B4-BE49-F238E27FC236}">
                <a16:creationId xmlns:a16="http://schemas.microsoft.com/office/drawing/2014/main" xmlns="" id="{FA948E29-79FB-871C-0E63-2CBDD4251E02}"/>
              </a:ext>
            </a:extLst>
          </p:cNvPr>
          <p:cNvSpPr txBox="1"/>
          <p:nvPr/>
        </p:nvSpPr>
        <p:spPr>
          <a:xfrm>
            <a:off x="11204303" y="6212784"/>
            <a:ext cx="87811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16/24</a:t>
            </a:r>
          </a:p>
        </p:txBody>
      </p:sp>
    </p:spTree>
    <p:extLst>
      <p:ext uri="{BB962C8B-B14F-4D97-AF65-F5344CB8AC3E}">
        <p14:creationId xmlns:p14="http://schemas.microsoft.com/office/powerpoint/2010/main" val="3719092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339AF946-A588-DCB4-44B7-5FA7698FC4BF}"/>
              </a:ext>
            </a:extLst>
          </p:cNvPr>
          <p:cNvPicPr>
            <a:picLocks noGrp="1" noChangeAspect="1"/>
          </p:cNvPicPr>
          <p:nvPr>
            <p:ph idx="1"/>
          </p:nvPr>
        </p:nvPicPr>
        <p:blipFill>
          <a:blip r:embed="rId2"/>
          <a:stretch>
            <a:fillRect/>
          </a:stretch>
        </p:blipFill>
        <p:spPr>
          <a:xfrm>
            <a:off x="717755" y="403121"/>
            <a:ext cx="10225547" cy="5663381"/>
          </a:xfrm>
          <a:prstGeom prst="rect">
            <a:avLst/>
          </a:prstGeom>
        </p:spPr>
      </p:pic>
      <p:sp>
        <p:nvSpPr>
          <p:cNvPr id="3" name="TextBox 2">
            <a:extLst>
              <a:ext uri="{FF2B5EF4-FFF2-40B4-BE49-F238E27FC236}">
                <a16:creationId xmlns:a16="http://schemas.microsoft.com/office/drawing/2014/main" xmlns="" id="{F1AA7F52-161D-F327-6827-ECF699928B07}"/>
              </a:ext>
            </a:extLst>
          </p:cNvPr>
          <p:cNvSpPr txBox="1"/>
          <p:nvPr/>
        </p:nvSpPr>
        <p:spPr>
          <a:xfrm>
            <a:off x="1268361" y="6107979"/>
            <a:ext cx="814110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Figure1: The confirmatory factor analysis of the 5- factor model</a:t>
            </a:r>
          </a:p>
        </p:txBody>
      </p:sp>
      <p:sp>
        <p:nvSpPr>
          <p:cNvPr id="2" name="TextBox 1">
            <a:extLst>
              <a:ext uri="{FF2B5EF4-FFF2-40B4-BE49-F238E27FC236}">
                <a16:creationId xmlns:a16="http://schemas.microsoft.com/office/drawing/2014/main" xmlns="" id="{4868589F-9355-EA14-B360-9AEAF8726F69}"/>
              </a:ext>
            </a:extLst>
          </p:cNvPr>
          <p:cNvSpPr txBox="1"/>
          <p:nvPr/>
        </p:nvSpPr>
        <p:spPr>
          <a:xfrm>
            <a:off x="11204303" y="6212784"/>
            <a:ext cx="87811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17/24</a:t>
            </a:r>
          </a:p>
        </p:txBody>
      </p:sp>
      <p:sp>
        <p:nvSpPr>
          <p:cNvPr id="6" name="TextBox 5">
            <a:extLst>
              <a:ext uri="{FF2B5EF4-FFF2-40B4-BE49-F238E27FC236}">
                <a16:creationId xmlns:a16="http://schemas.microsoft.com/office/drawing/2014/main" xmlns="" id="{ADFB3652-5709-B292-A1E6-E56E8B3827A2}"/>
              </a:ext>
            </a:extLst>
          </p:cNvPr>
          <p:cNvSpPr txBox="1"/>
          <p:nvPr/>
        </p:nvSpPr>
        <p:spPr>
          <a:xfrm>
            <a:off x="609598" y="2526890"/>
            <a:ext cx="639100" cy="338554"/>
          </a:xfrm>
          <a:prstGeom prst="rect">
            <a:avLst/>
          </a:prstGeom>
          <a:solidFill>
            <a:schemeClr val="bg1"/>
          </a:solidFill>
        </p:spPr>
        <p:txBody>
          <a:bodyPr wrap="square" rtlCol="0">
            <a:spAutoFit/>
          </a:bodyPr>
          <a:lstStyle/>
          <a:p>
            <a:r>
              <a:rPr lang="en-US" sz="1600" dirty="0">
                <a:latin typeface="Times New Roman" panose="02020603050405020304" pitchFamily="18" charset="0"/>
                <a:cs typeface="Times New Roman" panose="02020603050405020304" pitchFamily="18" charset="0"/>
              </a:rPr>
              <a:t>0.83</a:t>
            </a:r>
          </a:p>
        </p:txBody>
      </p:sp>
      <p:sp>
        <p:nvSpPr>
          <p:cNvPr id="10" name="Rectangle 9">
            <a:extLst>
              <a:ext uri="{FF2B5EF4-FFF2-40B4-BE49-F238E27FC236}">
                <a16:creationId xmlns:a16="http://schemas.microsoft.com/office/drawing/2014/main" xmlns="" id="{F141BA41-A2B9-8EEE-523B-E91986EA6CCC}"/>
              </a:ext>
            </a:extLst>
          </p:cNvPr>
          <p:cNvSpPr/>
          <p:nvPr/>
        </p:nvSpPr>
        <p:spPr>
          <a:xfrm>
            <a:off x="2831690" y="1425676"/>
            <a:ext cx="226141" cy="1671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D4BCD220-02D4-8CDE-80FB-14B9C38DFB29}"/>
              </a:ext>
            </a:extLst>
          </p:cNvPr>
          <p:cNvSpPr txBox="1"/>
          <p:nvPr/>
        </p:nvSpPr>
        <p:spPr>
          <a:xfrm>
            <a:off x="2625210" y="1339973"/>
            <a:ext cx="63910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0.72</a:t>
            </a:r>
          </a:p>
        </p:txBody>
      </p:sp>
    </p:spTree>
    <p:extLst>
      <p:ext uri="{BB962C8B-B14F-4D97-AF65-F5344CB8AC3E}">
        <p14:creationId xmlns:p14="http://schemas.microsoft.com/office/powerpoint/2010/main" val="2132258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3F3E348E-57EB-DE3B-083C-8B7293CC29B3}"/>
              </a:ext>
            </a:extLst>
          </p:cNvPr>
          <p:cNvPicPr>
            <a:picLocks noGrp="1" noChangeAspect="1"/>
          </p:cNvPicPr>
          <p:nvPr>
            <p:ph idx="1"/>
          </p:nvPr>
        </p:nvPicPr>
        <p:blipFill>
          <a:blip r:embed="rId2"/>
          <a:stretch>
            <a:fillRect/>
          </a:stretch>
        </p:blipFill>
        <p:spPr>
          <a:xfrm>
            <a:off x="278497" y="285135"/>
            <a:ext cx="11500548" cy="6066504"/>
          </a:xfrm>
          <a:prstGeom prst="rect">
            <a:avLst/>
          </a:prstGeom>
        </p:spPr>
      </p:pic>
      <p:sp>
        <p:nvSpPr>
          <p:cNvPr id="2" name="TextBox 1">
            <a:extLst>
              <a:ext uri="{FF2B5EF4-FFF2-40B4-BE49-F238E27FC236}">
                <a16:creationId xmlns:a16="http://schemas.microsoft.com/office/drawing/2014/main" xmlns="" id="{16646F6B-670C-AED0-384E-BDB9ABA191F1}"/>
              </a:ext>
            </a:extLst>
          </p:cNvPr>
          <p:cNvSpPr txBox="1"/>
          <p:nvPr/>
        </p:nvSpPr>
        <p:spPr>
          <a:xfrm>
            <a:off x="412955" y="6351639"/>
            <a:ext cx="3870716" cy="584775"/>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 Standard Error; ** Composite Reliability</a:t>
            </a:r>
          </a:p>
          <a:p>
            <a:endParaRPr lang="en-US" dirty="0"/>
          </a:p>
        </p:txBody>
      </p:sp>
      <p:sp>
        <p:nvSpPr>
          <p:cNvPr id="3" name="TextBox 2">
            <a:extLst>
              <a:ext uri="{FF2B5EF4-FFF2-40B4-BE49-F238E27FC236}">
                <a16:creationId xmlns:a16="http://schemas.microsoft.com/office/drawing/2014/main" xmlns="" id="{639DC0B4-2F72-7A92-A8D8-2813E9320785}"/>
              </a:ext>
            </a:extLst>
          </p:cNvPr>
          <p:cNvSpPr txBox="1"/>
          <p:nvPr/>
        </p:nvSpPr>
        <p:spPr>
          <a:xfrm>
            <a:off x="11055052" y="6343518"/>
            <a:ext cx="87811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18/24</a:t>
            </a:r>
          </a:p>
        </p:txBody>
      </p:sp>
    </p:spTree>
    <p:extLst>
      <p:ext uri="{BB962C8B-B14F-4D97-AF65-F5344CB8AC3E}">
        <p14:creationId xmlns:p14="http://schemas.microsoft.com/office/powerpoint/2010/main" val="215002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1109F7-BF6D-39B2-035F-73F8420BC355}"/>
              </a:ext>
            </a:extLst>
          </p:cNvPr>
          <p:cNvSpPr>
            <a:spLocks noGrp="1"/>
          </p:cNvSpPr>
          <p:nvPr>
            <p:ph type="title"/>
          </p:nvPr>
        </p:nvSpPr>
        <p:spPr>
          <a:xfrm>
            <a:off x="1359309" y="285136"/>
            <a:ext cx="9062884" cy="727587"/>
          </a:xfrm>
        </p:spPr>
        <p:txBody>
          <a:bodyPr/>
          <a:lstStyle/>
          <a:p>
            <a:pPr algn="ctr"/>
            <a:r>
              <a:rPr lang="en-US" sz="3600" dirty="0">
                <a:solidFill>
                  <a:schemeClr val="tx1"/>
                </a:solidFill>
                <a:latin typeface="Times New Roman" panose="02020603050405020304" pitchFamily="18" charset="0"/>
                <a:cs typeface="Times New Roman" panose="02020603050405020304" pitchFamily="18" charset="0"/>
              </a:rPr>
              <a:t>Results</a:t>
            </a:r>
            <a:r>
              <a:rPr lang="en-US" dirty="0">
                <a:solidFill>
                  <a:schemeClr val="tx1"/>
                </a:solidFill>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xmlns="" id="{2EE2138B-FE70-9F36-4CD4-1B7AB7F598EA}"/>
              </a:ext>
            </a:extLst>
          </p:cNvPr>
          <p:cNvSpPr>
            <a:spLocks noGrp="1"/>
          </p:cNvSpPr>
          <p:nvPr>
            <p:ph idx="1"/>
          </p:nvPr>
        </p:nvSpPr>
        <p:spPr>
          <a:xfrm>
            <a:off x="549322" y="894736"/>
            <a:ext cx="9872871" cy="4463845"/>
          </a:xfrm>
        </p:spPr>
        <p:txBody>
          <a:bodyPr/>
          <a:lstStyle/>
          <a:p>
            <a:r>
              <a:rPr lang="en-US" b="1" dirty="0">
                <a:solidFill>
                  <a:schemeClr val="tx1"/>
                </a:solidFill>
                <a:latin typeface="Times New Roman" panose="02020603050405020304" pitchFamily="18" charset="0"/>
                <a:cs typeface="Times New Roman" panose="02020603050405020304" pitchFamily="18" charset="0"/>
              </a:rPr>
              <a:t>Internal Consistency:</a:t>
            </a: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862F02B1-87FA-BAFE-B3C9-25B65FAB18C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1359309" y="1504376"/>
            <a:ext cx="9872870" cy="5068487"/>
          </a:xfrm>
          <a:prstGeom prst="rect">
            <a:avLst/>
          </a:prstGeom>
        </p:spPr>
      </p:pic>
      <p:cxnSp>
        <p:nvCxnSpPr>
          <p:cNvPr id="6" name="Straight Connector 5">
            <a:extLst>
              <a:ext uri="{FF2B5EF4-FFF2-40B4-BE49-F238E27FC236}">
                <a16:creationId xmlns:a16="http://schemas.microsoft.com/office/drawing/2014/main" xmlns="" id="{57AEB272-CD7D-AAD1-F7E1-5F563DEE2565}"/>
              </a:ext>
            </a:extLst>
          </p:cNvPr>
          <p:cNvCxnSpPr>
            <a:cxnSpLocks/>
          </p:cNvCxnSpPr>
          <p:nvPr/>
        </p:nvCxnSpPr>
        <p:spPr>
          <a:xfrm flipH="1">
            <a:off x="5909187" y="5840361"/>
            <a:ext cx="68825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CC9DA517-150F-BC8F-2944-9B83863AC5C6}"/>
              </a:ext>
            </a:extLst>
          </p:cNvPr>
          <p:cNvCxnSpPr>
            <a:cxnSpLocks/>
          </p:cNvCxnSpPr>
          <p:nvPr/>
        </p:nvCxnSpPr>
        <p:spPr>
          <a:xfrm flipH="1">
            <a:off x="1445342" y="5840361"/>
            <a:ext cx="206477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8897E493-3CE5-B818-3339-D2CA4D2BE950}"/>
              </a:ext>
            </a:extLst>
          </p:cNvPr>
          <p:cNvSpPr txBox="1"/>
          <p:nvPr/>
        </p:nvSpPr>
        <p:spPr>
          <a:xfrm>
            <a:off x="11233799" y="6252112"/>
            <a:ext cx="87811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19/24</a:t>
            </a:r>
          </a:p>
        </p:txBody>
      </p:sp>
    </p:spTree>
    <p:extLst>
      <p:ext uri="{BB962C8B-B14F-4D97-AF65-F5344CB8AC3E}">
        <p14:creationId xmlns:p14="http://schemas.microsoft.com/office/powerpoint/2010/main" val="194677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59AE21A-2A05-BF67-B5A5-F7634223952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xmlns="" id="{6F505338-5B67-5825-6607-6C4823B60E16}"/>
              </a:ext>
            </a:extLst>
          </p:cNvPr>
          <p:cNvPicPr>
            <a:picLocks noChangeAspect="1"/>
          </p:cNvPicPr>
          <p:nvPr/>
        </p:nvPicPr>
        <p:blipFill>
          <a:blip r:embed="rId3"/>
          <a:stretch>
            <a:fillRect/>
          </a:stretch>
        </p:blipFill>
        <p:spPr>
          <a:xfrm>
            <a:off x="373626" y="462116"/>
            <a:ext cx="11484077" cy="5987845"/>
          </a:xfrm>
          <a:prstGeom prst="rect">
            <a:avLst/>
          </a:prstGeom>
        </p:spPr>
      </p:pic>
      <p:sp>
        <p:nvSpPr>
          <p:cNvPr id="3" name="TextBox 2">
            <a:extLst>
              <a:ext uri="{FF2B5EF4-FFF2-40B4-BE49-F238E27FC236}">
                <a16:creationId xmlns:a16="http://schemas.microsoft.com/office/drawing/2014/main" xmlns="" id="{A5C21675-EFF2-E249-45B6-9C09DF63E442}"/>
              </a:ext>
            </a:extLst>
          </p:cNvPr>
          <p:cNvSpPr txBox="1"/>
          <p:nvPr/>
        </p:nvSpPr>
        <p:spPr>
          <a:xfrm>
            <a:off x="11313885" y="6251827"/>
            <a:ext cx="87811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2/24</a:t>
            </a:r>
          </a:p>
        </p:txBody>
      </p:sp>
    </p:spTree>
    <p:extLst>
      <p:ext uri="{BB962C8B-B14F-4D97-AF65-F5344CB8AC3E}">
        <p14:creationId xmlns:p14="http://schemas.microsoft.com/office/powerpoint/2010/main" val="3407201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27DF1C-4A84-66AF-970C-D1F5D97EF34F}"/>
              </a:ext>
            </a:extLst>
          </p:cNvPr>
          <p:cNvSpPr>
            <a:spLocks noGrp="1"/>
          </p:cNvSpPr>
          <p:nvPr>
            <p:ph type="title"/>
          </p:nvPr>
        </p:nvSpPr>
        <p:spPr>
          <a:xfrm>
            <a:off x="1143000" y="363794"/>
            <a:ext cx="9161206" cy="540774"/>
          </a:xfrm>
        </p:spPr>
        <p:txBody>
          <a:bodyPr>
            <a:noAutofit/>
          </a:bodyPr>
          <a:lstStyle/>
          <a:p>
            <a:pPr algn="ctr"/>
            <a:r>
              <a:rPr lang="en-US" sz="3600" dirty="0">
                <a:solidFill>
                  <a:schemeClr val="tx1"/>
                </a:solidFill>
                <a:latin typeface="Times New Roman" panose="02020603050405020304" pitchFamily="18" charset="0"/>
                <a:cs typeface="Times New Roman" panose="02020603050405020304" pitchFamily="18" charset="0"/>
              </a:rPr>
              <a:t>Discussion</a:t>
            </a:r>
          </a:p>
        </p:txBody>
      </p:sp>
      <p:sp>
        <p:nvSpPr>
          <p:cNvPr id="3" name="Content Placeholder 2">
            <a:extLst>
              <a:ext uri="{FF2B5EF4-FFF2-40B4-BE49-F238E27FC236}">
                <a16:creationId xmlns:a16="http://schemas.microsoft.com/office/drawing/2014/main" xmlns="" id="{BCAF5486-9969-D19E-A5DC-1B5C91D70D02}"/>
              </a:ext>
            </a:extLst>
          </p:cNvPr>
          <p:cNvSpPr>
            <a:spLocks noGrp="1"/>
          </p:cNvSpPr>
          <p:nvPr>
            <p:ph idx="1"/>
          </p:nvPr>
        </p:nvSpPr>
        <p:spPr>
          <a:xfrm>
            <a:off x="993058" y="1327355"/>
            <a:ext cx="10022813" cy="5166851"/>
          </a:xfrm>
        </p:spPr>
        <p:txBody>
          <a:bodyPr>
            <a:normAutofit/>
          </a:bodyPr>
          <a:lstStyle/>
          <a:p>
            <a:pPr marL="45720" indent="0" algn="just">
              <a:buNone/>
            </a:pPr>
            <a:r>
              <a:rPr lang="en-US" dirty="0">
                <a:solidFill>
                  <a:schemeClr val="tx1"/>
                </a:solidFill>
                <a:latin typeface="Times New Roman" panose="02020603050405020304" pitchFamily="18" charset="0"/>
                <a:cs typeface="Times New Roman" panose="02020603050405020304" pitchFamily="18" charset="0"/>
              </a:rPr>
              <a:t>The exploratory factor analysis resulted in the extraction of 5 factors, confirmed by the confirmatory factor analysis.</a:t>
            </a:r>
          </a:p>
          <a:p>
            <a:pPr algn="just"/>
            <a:endParaRPr lang="en-US" dirty="0">
              <a:solidFill>
                <a:schemeClr val="tx1"/>
              </a:solidFill>
              <a:latin typeface="Times New Roman" panose="02020603050405020304" pitchFamily="18" charset="0"/>
              <a:cs typeface="Times New Roman" panose="02020603050405020304" pitchFamily="18" charset="0"/>
            </a:endParaRPr>
          </a:p>
          <a:p>
            <a:pPr algn="just"/>
            <a:r>
              <a:rPr lang="en-US" b="1" dirty="0">
                <a:solidFill>
                  <a:schemeClr val="tx1"/>
                </a:solidFill>
                <a:latin typeface="Times New Roman" panose="02020603050405020304" pitchFamily="18" charset="0"/>
                <a:cs typeface="Times New Roman" panose="02020603050405020304" pitchFamily="18" charset="0"/>
              </a:rPr>
              <a:t>Occupation</a:t>
            </a:r>
            <a:r>
              <a:rPr lang="en-US" dirty="0">
                <a:solidFill>
                  <a:schemeClr val="tx1"/>
                </a:solidFill>
                <a:latin typeface="Times New Roman" panose="02020603050405020304" pitchFamily="18" charset="0"/>
                <a:cs typeface="Times New Roman" panose="02020603050405020304" pitchFamily="18" charset="0"/>
              </a:rPr>
              <a:t>:</a:t>
            </a:r>
          </a:p>
          <a:p>
            <a:pPr marL="45720" indent="0" algn="just">
              <a:buNone/>
            </a:pPr>
            <a:r>
              <a:rPr lang="en-US" dirty="0">
                <a:solidFill>
                  <a:schemeClr val="tx1"/>
                </a:solidFill>
                <a:latin typeface="Times New Roman" panose="02020603050405020304" pitchFamily="18" charset="0"/>
                <a:cs typeface="Times New Roman" panose="02020603050405020304" pitchFamily="18" charset="0"/>
              </a:rPr>
              <a:t>Occupational prestige was determined based on the review of the previous studies in this regard and expert comments</a:t>
            </a:r>
          </a:p>
          <a:p>
            <a:pPr marL="45720" indent="0" algn="just">
              <a:buNone/>
            </a:pPr>
            <a:r>
              <a:rPr lang="en-US" dirty="0">
                <a:solidFill>
                  <a:schemeClr val="tx1"/>
                </a:solidFill>
                <a:latin typeface="Times New Roman" panose="02020603050405020304" pitchFamily="18" charset="0"/>
                <a:cs typeface="Times New Roman" panose="02020603050405020304" pitchFamily="18" charset="0"/>
              </a:rPr>
              <a:t>Considered grade of service for military occupations</a:t>
            </a:r>
          </a:p>
          <a:p>
            <a:pPr marL="45720" indent="0" algn="just">
              <a:buNone/>
            </a:pPr>
            <a:r>
              <a:rPr lang="en-US" dirty="0">
                <a:solidFill>
                  <a:schemeClr val="tx1"/>
                </a:solidFill>
                <a:latin typeface="Times New Roman" panose="02020603050405020304" pitchFamily="18" charset="0"/>
                <a:cs typeface="Times New Roman" panose="02020603050405020304" pitchFamily="18" charset="0"/>
              </a:rPr>
              <a:t>Considered and ranked the occupations that had not been assessed in the previous studies </a:t>
            </a:r>
          </a:p>
          <a:p>
            <a:pPr marL="45720" indent="0" algn="just">
              <a:buNone/>
            </a:pPr>
            <a:r>
              <a:rPr lang="en-US" dirty="0">
                <a:solidFill>
                  <a:schemeClr val="tx1"/>
                </a:solidFill>
                <a:latin typeface="Times New Roman" panose="02020603050405020304" pitchFamily="18" charset="0"/>
                <a:cs typeface="Times New Roman" panose="02020603050405020304" pitchFamily="18" charset="0"/>
              </a:rPr>
              <a:t>Education level (number of years of successful education) and income status were loaded in this factor</a:t>
            </a:r>
          </a:p>
        </p:txBody>
      </p:sp>
      <p:sp>
        <p:nvSpPr>
          <p:cNvPr id="4" name="TextBox 3">
            <a:extLst>
              <a:ext uri="{FF2B5EF4-FFF2-40B4-BE49-F238E27FC236}">
                <a16:creationId xmlns:a16="http://schemas.microsoft.com/office/drawing/2014/main" xmlns="" id="{3D30C258-E097-FA54-874E-4553898499C4}"/>
              </a:ext>
            </a:extLst>
          </p:cNvPr>
          <p:cNvSpPr txBox="1"/>
          <p:nvPr/>
        </p:nvSpPr>
        <p:spPr>
          <a:xfrm>
            <a:off x="11204303" y="6212784"/>
            <a:ext cx="87811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20/24</a:t>
            </a:r>
          </a:p>
        </p:txBody>
      </p:sp>
    </p:spTree>
    <p:extLst>
      <p:ext uri="{BB962C8B-B14F-4D97-AF65-F5344CB8AC3E}">
        <p14:creationId xmlns:p14="http://schemas.microsoft.com/office/powerpoint/2010/main" val="3983935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580AC6-BA0F-570F-BF72-6DCEE8C1039E}"/>
              </a:ext>
            </a:extLst>
          </p:cNvPr>
          <p:cNvSpPr>
            <a:spLocks noGrp="1"/>
          </p:cNvSpPr>
          <p:nvPr>
            <p:ph type="title"/>
          </p:nvPr>
        </p:nvSpPr>
        <p:spPr>
          <a:xfrm>
            <a:off x="1143000" y="442451"/>
            <a:ext cx="9407013" cy="442452"/>
          </a:xfrm>
        </p:spPr>
        <p:txBody>
          <a:bodyPr>
            <a:normAutofit fontScale="90000"/>
          </a:bodyPr>
          <a:lstStyle/>
          <a:p>
            <a:pPr algn="ctr"/>
            <a:r>
              <a:rPr lang="en-US" sz="4000" dirty="0">
                <a:solidFill>
                  <a:schemeClr val="tx1"/>
                </a:solidFill>
                <a:latin typeface="Times New Roman" panose="02020603050405020304" pitchFamily="18" charset="0"/>
                <a:cs typeface="Times New Roman" panose="02020603050405020304" pitchFamily="18" charset="0"/>
              </a:rPr>
              <a:t>Discussion</a:t>
            </a:r>
            <a:r>
              <a:rPr lang="en-US" dirty="0">
                <a:solidFill>
                  <a:schemeClr val="tx1"/>
                </a:solidFill>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xmlns="" id="{A0CFFD33-91EC-F52F-FB40-C57372F9BDED}"/>
              </a:ext>
            </a:extLst>
          </p:cNvPr>
          <p:cNvSpPr>
            <a:spLocks noGrp="1"/>
          </p:cNvSpPr>
          <p:nvPr>
            <p:ph idx="1"/>
          </p:nvPr>
        </p:nvSpPr>
        <p:spPr>
          <a:xfrm>
            <a:off x="1143000" y="1396181"/>
            <a:ext cx="9872871" cy="5132438"/>
          </a:xfrm>
        </p:spPr>
        <p:txBody>
          <a:bodyPr>
            <a:normAutofit fontScale="85000" lnSpcReduction="20000"/>
          </a:bodyPr>
          <a:lstStyle/>
          <a:p>
            <a:pPr algn="just"/>
            <a:r>
              <a:rPr lang="en-US" b="1" dirty="0">
                <a:solidFill>
                  <a:schemeClr val="tx1"/>
                </a:solidFill>
                <a:latin typeface="Times New Roman" panose="02020603050405020304" pitchFamily="18" charset="0"/>
                <a:cs typeface="Times New Roman" panose="02020603050405020304" pitchFamily="18" charset="0"/>
              </a:rPr>
              <a:t>self-evaluation of the economic capacity:</a:t>
            </a:r>
          </a:p>
          <a:p>
            <a:pPr marL="45720" indent="0" algn="just">
              <a:buNone/>
            </a:pPr>
            <a:r>
              <a:rPr lang="en-US" dirty="0">
                <a:solidFill>
                  <a:schemeClr val="tx1"/>
                </a:solidFill>
                <a:latin typeface="Times New Roman" panose="02020603050405020304" pitchFamily="18" charset="0"/>
                <a:cs typeface="Times New Roman" panose="02020603050405020304" pitchFamily="18" charset="0"/>
              </a:rPr>
              <a:t>Ability to measure household expenses at all times</a:t>
            </a:r>
          </a:p>
          <a:p>
            <a:pPr marL="45720" indent="0" algn="just">
              <a:buNone/>
            </a:pPr>
            <a:r>
              <a:rPr lang="en-US" dirty="0">
                <a:solidFill>
                  <a:schemeClr val="tx1"/>
                </a:solidFill>
                <a:latin typeface="Times New Roman" panose="02020603050405020304" pitchFamily="18" charset="0"/>
                <a:cs typeface="Times New Roman" panose="02020603050405020304" pitchFamily="18" charset="0"/>
              </a:rPr>
              <a:t>Have high internal consistency (0.96)</a:t>
            </a:r>
          </a:p>
          <a:p>
            <a:pPr marL="4572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algn="just"/>
            <a:r>
              <a:rPr lang="en-US" b="1" dirty="0">
                <a:solidFill>
                  <a:schemeClr val="tx1"/>
                </a:solidFill>
                <a:latin typeface="Times New Roman" panose="02020603050405020304" pitchFamily="18" charset="0"/>
                <a:cs typeface="Times New Roman" panose="02020603050405020304" pitchFamily="18" charset="0"/>
              </a:rPr>
              <a:t>Wealth:</a:t>
            </a:r>
            <a:endParaRPr lang="fa-IR" b="1" dirty="0">
              <a:solidFill>
                <a:schemeClr val="tx1"/>
              </a:solidFill>
              <a:latin typeface="Times New Roman" panose="02020603050405020304" pitchFamily="18" charset="0"/>
              <a:cs typeface="Times New Roman" panose="02020603050405020304" pitchFamily="18" charset="0"/>
            </a:endParaRPr>
          </a:p>
          <a:p>
            <a:pPr marL="45720" indent="0" algn="just">
              <a:buNone/>
            </a:pPr>
            <a:r>
              <a:rPr lang="en-US" dirty="0">
                <a:solidFill>
                  <a:schemeClr val="tx1"/>
                </a:solidFill>
                <a:latin typeface="Times New Roman" panose="02020603050405020304" pitchFamily="18" charset="0"/>
                <a:cs typeface="Times New Roman" panose="02020603050405020304" pitchFamily="18" charset="0"/>
              </a:rPr>
              <a:t>Possible completion bias is not observed in the extracted items regarding factors such as house</a:t>
            </a:r>
          </a:p>
          <a:p>
            <a:pPr algn="just"/>
            <a:endParaRPr lang="en-US" dirty="0">
              <a:solidFill>
                <a:schemeClr val="tx1"/>
              </a:solidFill>
              <a:latin typeface="Times New Roman" panose="02020603050405020304" pitchFamily="18" charset="0"/>
              <a:cs typeface="Times New Roman" panose="02020603050405020304" pitchFamily="18" charset="0"/>
            </a:endParaRPr>
          </a:p>
          <a:p>
            <a:pPr algn="just"/>
            <a:r>
              <a:rPr lang="en-US" b="1" dirty="0">
                <a:solidFill>
                  <a:schemeClr val="tx1"/>
                </a:solidFill>
                <a:latin typeface="Times New Roman" panose="02020603050405020304" pitchFamily="18" charset="0"/>
                <a:cs typeface="Times New Roman" panose="02020603050405020304" pitchFamily="18" charset="0"/>
              </a:rPr>
              <a:t>House and furniture:</a:t>
            </a:r>
          </a:p>
          <a:p>
            <a:pPr marL="45720" indent="0" algn="just">
              <a:buNone/>
            </a:pPr>
            <a:r>
              <a:rPr lang="en-US" dirty="0">
                <a:solidFill>
                  <a:schemeClr val="tx1"/>
                </a:solidFill>
                <a:latin typeface="Times New Roman" panose="02020603050405020304" pitchFamily="18" charset="0"/>
                <a:cs typeface="Times New Roman" panose="02020603050405020304" pitchFamily="18" charset="0"/>
              </a:rPr>
              <a:t>Used the monetary value of home appliances</a:t>
            </a:r>
          </a:p>
          <a:p>
            <a:pPr algn="just"/>
            <a:endParaRPr lang="en-US" dirty="0">
              <a:solidFill>
                <a:schemeClr val="tx1"/>
              </a:solidFill>
              <a:latin typeface="Times New Roman" panose="02020603050405020304" pitchFamily="18" charset="0"/>
              <a:cs typeface="Times New Roman" panose="02020603050405020304" pitchFamily="18" charset="0"/>
            </a:endParaRPr>
          </a:p>
          <a:p>
            <a:pPr algn="just"/>
            <a:r>
              <a:rPr lang="en-US" b="1" dirty="0">
                <a:solidFill>
                  <a:schemeClr val="tx1"/>
                </a:solidFill>
                <a:latin typeface="Times New Roman" panose="02020603050405020304" pitchFamily="18" charset="0"/>
                <a:cs typeface="Times New Roman" panose="02020603050405020304" pitchFamily="18" charset="0"/>
              </a:rPr>
              <a:t>Health expenditure:</a:t>
            </a:r>
          </a:p>
          <a:p>
            <a:pPr marL="45720" indent="0" algn="just">
              <a:buNone/>
            </a:pPr>
            <a:r>
              <a:rPr lang="en-US" dirty="0">
                <a:solidFill>
                  <a:schemeClr val="tx1"/>
                </a:solidFill>
                <a:latin typeface="Times New Roman" panose="02020603050405020304" pitchFamily="18" charset="0"/>
                <a:cs typeface="Times New Roman" panose="02020603050405020304" pitchFamily="18" charset="0"/>
              </a:rPr>
              <a:t>Health expenditure cannot be converted into properties</a:t>
            </a:r>
          </a:p>
          <a:p>
            <a:pPr marL="45720" indent="0" algn="just">
              <a:buNone/>
            </a:pPr>
            <a:r>
              <a:rPr lang="en-US" dirty="0">
                <a:solidFill>
                  <a:schemeClr val="tx1"/>
                </a:solidFill>
                <a:latin typeface="Times New Roman" panose="02020603050405020304" pitchFamily="18" charset="0"/>
                <a:cs typeface="Times New Roman" panose="02020603050405020304" pitchFamily="18" charset="0"/>
              </a:rPr>
              <a:t>It has not been taken into account in the other studies conducted in Iran</a:t>
            </a:r>
          </a:p>
        </p:txBody>
      </p:sp>
      <p:sp>
        <p:nvSpPr>
          <p:cNvPr id="4" name="TextBox 3">
            <a:extLst>
              <a:ext uri="{FF2B5EF4-FFF2-40B4-BE49-F238E27FC236}">
                <a16:creationId xmlns:a16="http://schemas.microsoft.com/office/drawing/2014/main" xmlns="" id="{342F0322-B0A1-9F7E-85C5-10CEF4004A4C}"/>
              </a:ext>
            </a:extLst>
          </p:cNvPr>
          <p:cNvSpPr txBox="1"/>
          <p:nvPr/>
        </p:nvSpPr>
        <p:spPr>
          <a:xfrm>
            <a:off x="11204303" y="6212784"/>
            <a:ext cx="87811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21/24</a:t>
            </a:r>
          </a:p>
        </p:txBody>
      </p:sp>
    </p:spTree>
    <p:extLst>
      <p:ext uri="{BB962C8B-B14F-4D97-AF65-F5344CB8AC3E}">
        <p14:creationId xmlns:p14="http://schemas.microsoft.com/office/powerpoint/2010/main" val="1003589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6FEC3D-81F9-C59F-230C-73EA3E35AD90}"/>
              </a:ext>
            </a:extLst>
          </p:cNvPr>
          <p:cNvSpPr>
            <a:spLocks noGrp="1"/>
          </p:cNvSpPr>
          <p:nvPr>
            <p:ph type="title"/>
          </p:nvPr>
        </p:nvSpPr>
        <p:spPr>
          <a:xfrm>
            <a:off x="1140351" y="467032"/>
            <a:ext cx="9875520" cy="589935"/>
          </a:xfrm>
        </p:spPr>
        <p:txBody>
          <a:bodyPr>
            <a:normAutofit fontScale="90000"/>
          </a:bodyPr>
          <a:lstStyle/>
          <a:p>
            <a:pPr algn="ctr"/>
            <a:r>
              <a:rPr lang="en-US" sz="4000" dirty="0">
                <a:solidFill>
                  <a:schemeClr val="tx1"/>
                </a:solidFill>
                <a:latin typeface="Times New Roman" panose="02020603050405020304" pitchFamily="18" charset="0"/>
                <a:cs typeface="Times New Roman" panose="02020603050405020304" pitchFamily="18" charset="0"/>
              </a:rPr>
              <a:t>Discussion</a:t>
            </a:r>
            <a:r>
              <a:rPr lang="en-US" dirty="0">
                <a:solidFill>
                  <a:schemeClr val="tx1"/>
                </a:solidFill>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xmlns="" id="{BB60B476-720C-968B-ADEF-80699C556E02}"/>
              </a:ext>
            </a:extLst>
          </p:cNvPr>
          <p:cNvSpPr>
            <a:spLocks noGrp="1"/>
          </p:cNvSpPr>
          <p:nvPr>
            <p:ph idx="1"/>
          </p:nvPr>
        </p:nvSpPr>
        <p:spPr>
          <a:xfrm>
            <a:off x="776749" y="1425677"/>
            <a:ext cx="10776154" cy="4787107"/>
          </a:xfrm>
        </p:spPr>
        <p:txBody>
          <a:bodyPr>
            <a:normAutofit/>
          </a:bodyPr>
          <a:lstStyle/>
          <a:p>
            <a:pPr marL="45720" indent="0" algn="just">
              <a:lnSpc>
                <a:spcPct val="150000"/>
              </a:lnSpc>
              <a:buNone/>
            </a:pPr>
            <a:r>
              <a:rPr lang="en-US" b="1" dirty="0">
                <a:solidFill>
                  <a:schemeClr val="tx1"/>
                </a:solidFill>
                <a:latin typeface="Times New Roman" panose="02020603050405020304" pitchFamily="18" charset="0"/>
                <a:cs typeface="Times New Roman" panose="02020603050405020304" pitchFamily="18" charset="0"/>
              </a:rPr>
              <a:t>Limitations:</a:t>
            </a:r>
          </a:p>
          <a:p>
            <a:pPr algn="just">
              <a:lnSpc>
                <a:spcPct val="150000"/>
              </a:lnSpc>
            </a:pPr>
            <a:r>
              <a:rPr lang="en-US" dirty="0">
                <a:solidFill>
                  <a:schemeClr val="tx1"/>
                </a:solidFill>
                <a:latin typeface="Times New Roman" panose="02020603050405020304" pitchFamily="18" charset="0"/>
                <a:cs typeface="Times New Roman" panose="02020603050405020304" pitchFamily="18" charset="0"/>
              </a:rPr>
              <a:t>The lack of responsibility</a:t>
            </a:r>
          </a:p>
          <a:p>
            <a:pPr algn="just">
              <a:lnSpc>
                <a:spcPct val="150000"/>
              </a:lnSpc>
            </a:pPr>
            <a:r>
              <a:rPr lang="en-US" dirty="0">
                <a:solidFill>
                  <a:schemeClr val="tx1"/>
                </a:solidFill>
                <a:latin typeface="Times New Roman" panose="02020603050405020304" pitchFamily="18" charset="0"/>
                <a:cs typeface="Times New Roman" panose="02020603050405020304" pitchFamily="18" charset="0"/>
              </a:rPr>
              <a:t>They could not assess the questionnaire's efficacy in rural areas</a:t>
            </a:r>
          </a:p>
          <a:p>
            <a:pPr algn="just">
              <a:lnSpc>
                <a:spcPct val="150000"/>
              </a:lnSpc>
            </a:pPr>
            <a:r>
              <a:rPr lang="en-US" dirty="0">
                <a:solidFill>
                  <a:schemeClr val="tx1"/>
                </a:solidFill>
                <a:latin typeface="Times New Roman" panose="02020603050405020304" pitchFamily="18" charset="0"/>
                <a:cs typeface="Times New Roman" panose="02020603050405020304" pitchFamily="18" charset="0"/>
              </a:rPr>
              <a:t>The inability to determine the occupational prestige of some jobs</a:t>
            </a:r>
          </a:p>
        </p:txBody>
      </p:sp>
      <p:sp>
        <p:nvSpPr>
          <p:cNvPr id="4" name="TextBox 3">
            <a:extLst>
              <a:ext uri="{FF2B5EF4-FFF2-40B4-BE49-F238E27FC236}">
                <a16:creationId xmlns:a16="http://schemas.microsoft.com/office/drawing/2014/main" xmlns="" id="{79441C22-779A-FD6E-879A-4E32D09F4DB5}"/>
              </a:ext>
            </a:extLst>
          </p:cNvPr>
          <p:cNvSpPr txBox="1"/>
          <p:nvPr/>
        </p:nvSpPr>
        <p:spPr>
          <a:xfrm>
            <a:off x="11204303" y="6212784"/>
            <a:ext cx="87811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22/24</a:t>
            </a:r>
          </a:p>
        </p:txBody>
      </p:sp>
    </p:spTree>
    <p:extLst>
      <p:ext uri="{BB962C8B-B14F-4D97-AF65-F5344CB8AC3E}">
        <p14:creationId xmlns:p14="http://schemas.microsoft.com/office/powerpoint/2010/main" val="3600234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194B0A-4DF6-164E-93A8-B71D85562BC5}"/>
              </a:ext>
            </a:extLst>
          </p:cNvPr>
          <p:cNvSpPr>
            <a:spLocks noGrp="1"/>
          </p:cNvSpPr>
          <p:nvPr>
            <p:ph type="title"/>
          </p:nvPr>
        </p:nvSpPr>
        <p:spPr>
          <a:xfrm>
            <a:off x="995516" y="762000"/>
            <a:ext cx="9682316" cy="363794"/>
          </a:xfrm>
        </p:spPr>
        <p:txBody>
          <a:bodyPr>
            <a:normAutofit fontScale="90000"/>
          </a:bodyPr>
          <a:lstStyle/>
          <a:p>
            <a:pPr algn="ctr"/>
            <a:r>
              <a:rPr lang="en-US" sz="3600" dirty="0">
                <a:solidFill>
                  <a:schemeClr val="tx1"/>
                </a:solidFill>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xmlns="" id="{CF724DE3-BF64-6FB9-1390-FDB5F891F20A}"/>
              </a:ext>
            </a:extLst>
          </p:cNvPr>
          <p:cNvSpPr>
            <a:spLocks noGrp="1"/>
          </p:cNvSpPr>
          <p:nvPr>
            <p:ph idx="1"/>
          </p:nvPr>
        </p:nvSpPr>
        <p:spPr>
          <a:xfrm>
            <a:off x="1159564" y="1877961"/>
            <a:ext cx="9872871" cy="4404852"/>
          </a:xfrm>
        </p:spPr>
        <p:txBody>
          <a:bodyPr/>
          <a:lstStyle/>
          <a:p>
            <a:pPr marL="45720" indent="0" algn="just">
              <a:lnSpc>
                <a:spcPct val="150000"/>
              </a:lnSpc>
              <a:buNone/>
            </a:pPr>
            <a:r>
              <a:rPr lang="en-US" dirty="0">
                <a:solidFill>
                  <a:schemeClr val="tx1"/>
                </a:solidFill>
                <a:latin typeface="Times New Roman" panose="02020603050405020304" pitchFamily="18" charset="0"/>
                <a:cs typeface="Times New Roman" panose="02020603050405020304" pitchFamily="18" charset="0"/>
              </a:rPr>
              <a:t>All the validity and reliability indices were confirmed, and the Iranian version of the SES questionnaire maintained its validity in a larger population with broader geographical coverage. Therefore, this instrument is applicable in extensive studies with nationally divergent levels.</a:t>
            </a:r>
          </a:p>
        </p:txBody>
      </p:sp>
      <p:sp>
        <p:nvSpPr>
          <p:cNvPr id="4" name="TextBox 3">
            <a:extLst>
              <a:ext uri="{FF2B5EF4-FFF2-40B4-BE49-F238E27FC236}">
                <a16:creationId xmlns:a16="http://schemas.microsoft.com/office/drawing/2014/main" xmlns="" id="{C38D83C7-B7B9-02FF-8690-BF2FFE9B1A4E}"/>
              </a:ext>
            </a:extLst>
          </p:cNvPr>
          <p:cNvSpPr txBox="1"/>
          <p:nvPr/>
        </p:nvSpPr>
        <p:spPr>
          <a:xfrm>
            <a:off x="11204303" y="6212784"/>
            <a:ext cx="87811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23/24</a:t>
            </a:r>
          </a:p>
        </p:txBody>
      </p:sp>
    </p:spTree>
    <p:extLst>
      <p:ext uri="{BB962C8B-B14F-4D97-AF65-F5344CB8AC3E}">
        <p14:creationId xmlns:p14="http://schemas.microsoft.com/office/powerpoint/2010/main" val="1848809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0F76B8-0357-1424-CD30-60EBCAE08704}"/>
              </a:ext>
            </a:extLst>
          </p:cNvPr>
          <p:cNvSpPr>
            <a:spLocks noGrp="1"/>
          </p:cNvSpPr>
          <p:nvPr>
            <p:ph type="title"/>
          </p:nvPr>
        </p:nvSpPr>
        <p:spPr>
          <a:xfrm>
            <a:off x="904568" y="437535"/>
            <a:ext cx="9875520" cy="648929"/>
          </a:xfrm>
        </p:spPr>
        <p:txBody>
          <a:bodyPr>
            <a:normAutofit/>
          </a:bodyPr>
          <a:lstStyle/>
          <a:p>
            <a:pPr algn="ctr"/>
            <a:r>
              <a:rPr lang="en-US" sz="3600" dirty="0">
                <a:solidFill>
                  <a:schemeClr val="tx1"/>
                </a:solidFill>
                <a:latin typeface="Times New Roman" panose="02020603050405020304" pitchFamily="18" charset="0"/>
                <a:cs typeface="Times New Roman" panose="02020603050405020304" pitchFamily="18" charset="0"/>
              </a:rPr>
              <a:t>Related articles</a:t>
            </a:r>
          </a:p>
        </p:txBody>
      </p:sp>
      <p:sp>
        <p:nvSpPr>
          <p:cNvPr id="3" name="Content Placeholder 2">
            <a:extLst>
              <a:ext uri="{FF2B5EF4-FFF2-40B4-BE49-F238E27FC236}">
                <a16:creationId xmlns:a16="http://schemas.microsoft.com/office/drawing/2014/main" xmlns="" id="{7B54E2A7-50A3-D4C7-BDAD-69115A6B3AE3}"/>
              </a:ext>
            </a:extLst>
          </p:cNvPr>
          <p:cNvSpPr>
            <a:spLocks noGrp="1"/>
          </p:cNvSpPr>
          <p:nvPr>
            <p:ph idx="1"/>
          </p:nvPr>
        </p:nvSpPr>
        <p:spPr>
          <a:xfrm>
            <a:off x="904568" y="1248697"/>
            <a:ext cx="10707329" cy="5171768"/>
          </a:xfrm>
        </p:spPr>
        <p:txBody>
          <a:bodyPr>
            <a:normAutofit/>
          </a:bodyPr>
          <a:lstStyle/>
          <a:p>
            <a:pPr marL="45720" indent="0">
              <a:lnSpc>
                <a:spcPct val="150000"/>
              </a:lnSpc>
              <a:buNone/>
            </a:pPr>
            <a:r>
              <a:rPr lang="en-US" sz="1900" b="1" dirty="0">
                <a:solidFill>
                  <a:schemeClr val="tx1"/>
                </a:solidFill>
                <a:latin typeface="Times New Roman" panose="02020603050405020304" pitchFamily="18" charset="0"/>
                <a:cs typeface="Times New Roman" panose="02020603050405020304" pitchFamily="18" charset="0"/>
              </a:rPr>
              <a:t>Title</a:t>
            </a:r>
            <a:r>
              <a:rPr lang="en-US" sz="1900" dirty="0">
                <a:solidFill>
                  <a:schemeClr val="tx1"/>
                </a:solidFill>
                <a:latin typeface="Times New Roman" panose="02020603050405020304" pitchFamily="18" charset="0"/>
                <a:cs typeface="Times New Roman" panose="02020603050405020304" pitchFamily="18" charset="0"/>
              </a:rPr>
              <a:t>: measurement components of socioeconomic status in health-related studies in Iran (Shafiei, 2019)</a:t>
            </a:r>
          </a:p>
          <a:p>
            <a:pPr marL="45720" indent="0">
              <a:lnSpc>
                <a:spcPct val="150000"/>
              </a:lnSpc>
              <a:buNone/>
            </a:pPr>
            <a:r>
              <a:rPr lang="en-US" sz="1900" b="1" dirty="0">
                <a:solidFill>
                  <a:schemeClr val="tx1"/>
                </a:solidFill>
                <a:latin typeface="Times New Roman" panose="02020603050405020304" pitchFamily="18" charset="0"/>
                <a:cs typeface="Times New Roman" panose="02020603050405020304" pitchFamily="18" charset="0"/>
              </a:rPr>
              <a:t>Results</a:t>
            </a:r>
            <a:r>
              <a:rPr lang="en-US" sz="1900" dirty="0">
                <a:solidFill>
                  <a:schemeClr val="tx1"/>
                </a:solidFill>
                <a:latin typeface="Times New Roman" panose="02020603050405020304" pitchFamily="18" charset="0"/>
                <a:cs typeface="Times New Roman" panose="02020603050405020304" pitchFamily="18" charset="0"/>
              </a:rPr>
              <a:t>: according to the Delphi evaluation, 15 items were identified ≥ 3.5 for measuring SES of Iranian households: household size, head of household education, head of household job, household monthly income, type of school that children attend, house ownership, local value of residence, number of rooms in the house, house area, personal computer/laptop, smart cell phone, 3D TV, dishwasher, microwave, and car ownership.</a:t>
            </a:r>
          </a:p>
          <a:p>
            <a:pPr marL="45720" indent="0">
              <a:lnSpc>
                <a:spcPct val="150000"/>
              </a:lnSpc>
              <a:buNone/>
            </a:pPr>
            <a:r>
              <a:rPr lang="en-US" sz="1900" b="1" dirty="0">
                <a:solidFill>
                  <a:schemeClr val="tx1"/>
                </a:solidFill>
                <a:latin typeface="Times New Roman" panose="02020603050405020304" pitchFamily="18" charset="0"/>
                <a:cs typeface="Times New Roman" panose="02020603050405020304" pitchFamily="18" charset="0"/>
              </a:rPr>
              <a:t>Title</a:t>
            </a:r>
            <a:r>
              <a:rPr lang="en-US" sz="1900" dirty="0">
                <a:solidFill>
                  <a:schemeClr val="tx1"/>
                </a:solidFill>
                <a:latin typeface="Times New Roman" panose="02020603050405020304" pitchFamily="18" charset="0"/>
                <a:cs typeface="Times New Roman" panose="02020603050405020304" pitchFamily="18" charset="0"/>
              </a:rPr>
              <a:t>: Constructing Pragmatic Socioeconomic Status Assessment Tools to Address Health Equality Challenges (Tajik &amp; </a:t>
            </a:r>
            <a:r>
              <a:rPr lang="en-US" sz="1900" dirty="0" err="1">
                <a:solidFill>
                  <a:schemeClr val="tx1"/>
                </a:solidFill>
                <a:latin typeface="Times New Roman" panose="02020603050405020304" pitchFamily="18" charset="0"/>
                <a:cs typeface="Times New Roman" panose="02020603050405020304" pitchFamily="18" charset="0"/>
              </a:rPr>
              <a:t>Majdzadeh</a:t>
            </a:r>
            <a:r>
              <a:rPr lang="en-US" sz="1900" dirty="0">
                <a:solidFill>
                  <a:schemeClr val="tx1"/>
                </a:solidFill>
                <a:latin typeface="Times New Roman" panose="02020603050405020304" pitchFamily="18" charset="0"/>
                <a:cs typeface="Times New Roman" panose="02020603050405020304" pitchFamily="18" charset="0"/>
              </a:rPr>
              <a:t>, 2013)</a:t>
            </a:r>
          </a:p>
          <a:p>
            <a:pPr marL="45720" indent="0">
              <a:lnSpc>
                <a:spcPct val="150000"/>
              </a:lnSpc>
              <a:buNone/>
            </a:pPr>
            <a:r>
              <a:rPr lang="en-US" sz="1900" b="1" dirty="0">
                <a:solidFill>
                  <a:schemeClr val="tx1"/>
                </a:solidFill>
                <a:latin typeface="Times New Roman" panose="02020603050405020304" pitchFamily="18" charset="0"/>
                <a:cs typeface="Times New Roman" panose="02020603050405020304" pitchFamily="18" charset="0"/>
              </a:rPr>
              <a:t>Results</a:t>
            </a:r>
            <a:r>
              <a:rPr lang="en-US" sz="1900" dirty="0">
                <a:solidFill>
                  <a:schemeClr val="tx1"/>
                </a:solidFill>
                <a:latin typeface="Times New Roman" panose="02020603050405020304" pitchFamily="18" charset="0"/>
                <a:cs typeface="Times New Roman" panose="02020603050405020304" pitchFamily="18" charset="0"/>
              </a:rPr>
              <a:t>: a minimum set of six variables including having kitchen, bathroom, vacuum cleaner, washing machine, freezer and personal computer could successfully discriminate SES of the population.</a:t>
            </a:r>
          </a:p>
        </p:txBody>
      </p:sp>
    </p:spTree>
    <p:extLst>
      <p:ext uri="{BB962C8B-B14F-4D97-AF65-F5344CB8AC3E}">
        <p14:creationId xmlns:p14="http://schemas.microsoft.com/office/powerpoint/2010/main" val="360009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937513-4B70-EA5B-AC34-FCA0575233DF}"/>
              </a:ext>
            </a:extLst>
          </p:cNvPr>
          <p:cNvSpPr>
            <a:spLocks noGrp="1"/>
          </p:cNvSpPr>
          <p:nvPr>
            <p:ph type="title"/>
          </p:nvPr>
        </p:nvSpPr>
        <p:spPr>
          <a:xfrm>
            <a:off x="991092" y="422787"/>
            <a:ext cx="9875520" cy="678426"/>
          </a:xfrm>
        </p:spPr>
        <p:txBody>
          <a:bodyPr>
            <a:normAutofit/>
          </a:bodyPr>
          <a:lstStyle/>
          <a:p>
            <a:pPr algn="ctr"/>
            <a:r>
              <a:rPr lang="en-US" sz="2800" dirty="0">
                <a:solidFill>
                  <a:schemeClr val="tx1"/>
                </a:solidFill>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xmlns="" id="{EEBB53DB-E797-A21E-99D7-20676B36A496}"/>
              </a:ext>
            </a:extLst>
          </p:cNvPr>
          <p:cNvSpPr>
            <a:spLocks noGrp="1"/>
          </p:cNvSpPr>
          <p:nvPr>
            <p:ph idx="1"/>
          </p:nvPr>
        </p:nvSpPr>
        <p:spPr>
          <a:xfrm>
            <a:off x="580104" y="1101213"/>
            <a:ext cx="10854812" cy="5486400"/>
          </a:xfrm>
        </p:spPr>
        <p:txBody>
          <a:bodyPr>
            <a:normAutofit/>
          </a:bodyPr>
          <a:lstStyle/>
          <a:p>
            <a:r>
              <a:rPr lang="en-US" sz="1200" dirty="0" err="1">
                <a:solidFill>
                  <a:schemeClr val="tx1"/>
                </a:solidFill>
                <a:latin typeface="Times New Roman" panose="02020603050405020304" pitchFamily="18" charset="0"/>
                <a:cs typeface="Times New Roman" panose="02020603050405020304" pitchFamily="18" charset="0"/>
              </a:rPr>
              <a:t>Goretzko</a:t>
            </a:r>
            <a:r>
              <a:rPr lang="en-US" sz="1200" dirty="0">
                <a:solidFill>
                  <a:schemeClr val="tx1"/>
                </a:solidFill>
                <a:latin typeface="Times New Roman" panose="02020603050405020304" pitchFamily="18" charset="0"/>
                <a:cs typeface="Times New Roman" panose="02020603050405020304" pitchFamily="18" charset="0"/>
              </a:rPr>
              <a:t>, D., </a:t>
            </a:r>
            <a:r>
              <a:rPr lang="en-US" sz="1200" dirty="0" err="1">
                <a:solidFill>
                  <a:schemeClr val="tx1"/>
                </a:solidFill>
                <a:latin typeface="Times New Roman" panose="02020603050405020304" pitchFamily="18" charset="0"/>
                <a:cs typeface="Times New Roman" panose="02020603050405020304" pitchFamily="18" charset="0"/>
              </a:rPr>
              <a:t>Siemund</a:t>
            </a:r>
            <a:r>
              <a:rPr lang="en-US" sz="1200" dirty="0">
                <a:solidFill>
                  <a:schemeClr val="tx1"/>
                </a:solidFill>
                <a:latin typeface="Times New Roman" panose="02020603050405020304" pitchFamily="18" charset="0"/>
                <a:cs typeface="Times New Roman" panose="02020603050405020304" pitchFamily="18" charset="0"/>
              </a:rPr>
              <a:t>, K., &amp; Sterner, P. (2023). Evaluating Model Fit of Measurement Models in Confirmatory Factor Analysis. Educational and Psychological Measurement, 84(1), 123-144. https://doi.org/10.1177/00131644231163813 (Original work published 2024)</a:t>
            </a:r>
            <a:endParaRPr lang="fa-IR" sz="1200" dirty="0">
              <a:solidFill>
                <a:schemeClr val="tx1"/>
              </a:solidFill>
              <a:latin typeface="Times New Roman" panose="02020603050405020304" pitchFamily="18" charset="0"/>
              <a:cs typeface="Times New Roman" panose="02020603050405020304" pitchFamily="18" charset="0"/>
            </a:endParaRPr>
          </a:p>
          <a:p>
            <a:r>
              <a:rPr lang="en-US" sz="1200" dirty="0">
                <a:solidFill>
                  <a:schemeClr val="tx1"/>
                </a:solidFill>
                <a:latin typeface="Times New Roman" panose="02020603050405020304" pitchFamily="18" charset="0"/>
                <a:cs typeface="Times New Roman" panose="02020603050405020304" pitchFamily="18" charset="0"/>
              </a:rPr>
              <a:t>Wichmann, F.A., Hill, N.J. The psychometric function: I. Fitting, sampling, and goodness of fit. Perception &amp; Psychophysics 63, 1293–1313 (2001). </a:t>
            </a:r>
            <a:r>
              <a:rPr lang="en-US" sz="1200" dirty="0">
                <a:solidFill>
                  <a:schemeClr val="tx1"/>
                </a:solidFill>
                <a:latin typeface="Times New Roman" panose="02020603050405020304" pitchFamily="18" charset="0"/>
                <a:cs typeface="Times New Roman" panose="02020603050405020304" pitchFamily="18" charset="0"/>
                <a:hlinkClick r:id="rId2"/>
              </a:rPr>
              <a:t>https://doi.org/10.3758/BF03194544</a:t>
            </a:r>
            <a:endParaRPr lang="fa-IR" sz="1200" dirty="0">
              <a:solidFill>
                <a:schemeClr val="tx1"/>
              </a:solidFill>
              <a:latin typeface="Times New Roman" panose="02020603050405020304" pitchFamily="18" charset="0"/>
              <a:cs typeface="Times New Roman" panose="02020603050405020304" pitchFamily="18" charset="0"/>
            </a:endParaRPr>
          </a:p>
          <a:p>
            <a:r>
              <a:rPr lang="en-US" sz="1200" dirty="0">
                <a:solidFill>
                  <a:schemeClr val="tx1"/>
                </a:solidFill>
                <a:latin typeface="Times New Roman" panose="02020603050405020304" pitchFamily="18" charset="0"/>
                <a:cs typeface="Times New Roman" panose="02020603050405020304" pitchFamily="18" charset="0"/>
              </a:rPr>
              <a:t>Koo TK, Li MY. A Guideline of Selecting and Reporting Intraclass Correlation Coefficients for Reliability Research. J </a:t>
            </a:r>
            <a:r>
              <a:rPr lang="en-US" sz="1200" dirty="0" err="1">
                <a:solidFill>
                  <a:schemeClr val="tx1"/>
                </a:solidFill>
                <a:latin typeface="Times New Roman" panose="02020603050405020304" pitchFamily="18" charset="0"/>
                <a:cs typeface="Times New Roman" panose="02020603050405020304" pitchFamily="18" charset="0"/>
              </a:rPr>
              <a:t>Chiropr</a:t>
            </a:r>
            <a:r>
              <a:rPr lang="en-US" sz="1200" dirty="0">
                <a:solidFill>
                  <a:schemeClr val="tx1"/>
                </a:solidFill>
                <a:latin typeface="Times New Roman" panose="02020603050405020304" pitchFamily="18" charset="0"/>
                <a:cs typeface="Times New Roman" panose="02020603050405020304" pitchFamily="18" charset="0"/>
              </a:rPr>
              <a:t> Med. 2016 Jun;15(2):155-63. </a:t>
            </a:r>
            <a:r>
              <a:rPr lang="en-US" sz="1200" dirty="0" err="1">
                <a:solidFill>
                  <a:schemeClr val="tx1"/>
                </a:solidFill>
                <a:latin typeface="Times New Roman" panose="02020603050405020304" pitchFamily="18" charset="0"/>
                <a:cs typeface="Times New Roman" panose="02020603050405020304" pitchFamily="18" charset="0"/>
              </a:rPr>
              <a:t>doi</a:t>
            </a:r>
            <a:r>
              <a:rPr lang="en-US" sz="1200" dirty="0">
                <a:solidFill>
                  <a:schemeClr val="tx1"/>
                </a:solidFill>
                <a:latin typeface="Times New Roman" panose="02020603050405020304" pitchFamily="18" charset="0"/>
                <a:cs typeface="Times New Roman" panose="02020603050405020304" pitchFamily="18" charset="0"/>
              </a:rPr>
              <a:t>: 10.1016/j.jcm.2016.02.012. </a:t>
            </a:r>
            <a:r>
              <a:rPr lang="en-US" sz="1200" dirty="0" err="1">
                <a:solidFill>
                  <a:schemeClr val="tx1"/>
                </a:solidFill>
                <a:latin typeface="Times New Roman" panose="02020603050405020304" pitchFamily="18" charset="0"/>
                <a:cs typeface="Times New Roman" panose="02020603050405020304" pitchFamily="18" charset="0"/>
              </a:rPr>
              <a:t>Epub</a:t>
            </a:r>
            <a:r>
              <a:rPr lang="en-US" sz="1200" dirty="0">
                <a:solidFill>
                  <a:schemeClr val="tx1"/>
                </a:solidFill>
                <a:latin typeface="Times New Roman" panose="02020603050405020304" pitchFamily="18" charset="0"/>
                <a:cs typeface="Times New Roman" panose="02020603050405020304" pitchFamily="18" charset="0"/>
              </a:rPr>
              <a:t> 2016 Mar 31. Erratum in: J </a:t>
            </a:r>
            <a:r>
              <a:rPr lang="en-US" sz="1200" dirty="0" err="1">
                <a:solidFill>
                  <a:schemeClr val="tx1"/>
                </a:solidFill>
                <a:latin typeface="Times New Roman" panose="02020603050405020304" pitchFamily="18" charset="0"/>
                <a:cs typeface="Times New Roman" panose="02020603050405020304" pitchFamily="18" charset="0"/>
              </a:rPr>
              <a:t>Chiropr</a:t>
            </a:r>
            <a:r>
              <a:rPr lang="en-US" sz="1200" dirty="0">
                <a:solidFill>
                  <a:schemeClr val="tx1"/>
                </a:solidFill>
                <a:latin typeface="Times New Roman" panose="02020603050405020304" pitchFamily="18" charset="0"/>
                <a:cs typeface="Times New Roman" panose="02020603050405020304" pitchFamily="18" charset="0"/>
              </a:rPr>
              <a:t> Med. 2017 Dec;16(4):346. </a:t>
            </a:r>
            <a:r>
              <a:rPr lang="en-US" sz="1200" dirty="0" err="1">
                <a:solidFill>
                  <a:schemeClr val="tx1"/>
                </a:solidFill>
                <a:latin typeface="Times New Roman" panose="02020603050405020304" pitchFamily="18" charset="0"/>
                <a:cs typeface="Times New Roman" panose="02020603050405020304" pitchFamily="18" charset="0"/>
              </a:rPr>
              <a:t>doi</a:t>
            </a:r>
            <a:r>
              <a:rPr lang="en-US" sz="1200" dirty="0">
                <a:solidFill>
                  <a:schemeClr val="tx1"/>
                </a:solidFill>
                <a:latin typeface="Times New Roman" panose="02020603050405020304" pitchFamily="18" charset="0"/>
                <a:cs typeface="Times New Roman" panose="02020603050405020304" pitchFamily="18" charset="0"/>
              </a:rPr>
              <a:t>: 10.1016/j.jcm.2017.10.001. PMID: 27330520; PMCID: PMC4913118.</a:t>
            </a:r>
          </a:p>
          <a:p>
            <a:r>
              <a:rPr lang="en-US" sz="1200" dirty="0">
                <a:solidFill>
                  <a:schemeClr val="tx1"/>
                </a:solidFill>
                <a:latin typeface="Times New Roman" panose="02020603050405020304" pitchFamily="18" charset="0"/>
                <a:cs typeface="Times New Roman" panose="02020603050405020304" pitchFamily="18" charset="0"/>
              </a:rPr>
              <a:t>Hajian-</a:t>
            </a:r>
            <a:r>
              <a:rPr lang="en-US" sz="1200" dirty="0" err="1">
                <a:solidFill>
                  <a:schemeClr val="tx1"/>
                </a:solidFill>
                <a:latin typeface="Times New Roman" panose="02020603050405020304" pitchFamily="18" charset="0"/>
                <a:cs typeface="Times New Roman" panose="02020603050405020304" pitchFamily="18" charset="0"/>
              </a:rPr>
              <a:t>Tilaki</a:t>
            </a:r>
            <a:r>
              <a:rPr lang="en-US" sz="1200" dirty="0">
                <a:solidFill>
                  <a:schemeClr val="tx1"/>
                </a:solidFill>
                <a:latin typeface="Times New Roman" panose="02020603050405020304" pitchFamily="18" charset="0"/>
                <a:cs typeface="Times New Roman" panose="02020603050405020304" pitchFamily="18" charset="0"/>
              </a:rPr>
              <a:t> K. Receiver Operating Characteristic (ROC) Curve Analysis for Medical Diagnostic Test Evaluation. Caspian J Intern Med. 2013 Spring;4(2):627-35. PMID: 24009950; PMCID: PMC3755824.</a:t>
            </a:r>
          </a:p>
          <a:p>
            <a:r>
              <a:rPr lang="en-US" sz="1200" dirty="0">
                <a:solidFill>
                  <a:schemeClr val="tx1"/>
                </a:solidFill>
                <a:latin typeface="Times New Roman" panose="02020603050405020304" pitchFamily="18" charset="0"/>
                <a:cs typeface="Times New Roman" panose="02020603050405020304" pitchFamily="18" charset="0"/>
              </a:rPr>
              <a:t>Bland JM, Altman DG. Statistical methods for assessing agreement between two methods of clinical measurement. Lancet. 1986 Feb 8;1(8476):307-10. PMID: 2868172.</a:t>
            </a:r>
          </a:p>
          <a:p>
            <a:r>
              <a:rPr lang="en-US" sz="1200" dirty="0">
                <a:solidFill>
                  <a:schemeClr val="tx1"/>
                </a:solidFill>
                <a:latin typeface="Times New Roman" panose="02020603050405020304" pitchFamily="18" charset="0"/>
                <a:cs typeface="Times New Roman" panose="02020603050405020304" pitchFamily="18" charset="0"/>
              </a:rPr>
              <a:t>Brown, T. A. (2015). Confirmatory factor analysis for applied research (2nd ed.). The Guilford Press.</a:t>
            </a:r>
          </a:p>
          <a:p>
            <a:r>
              <a:rPr lang="en-US" sz="1200" dirty="0">
                <a:solidFill>
                  <a:schemeClr val="tx1"/>
                </a:solidFill>
                <a:latin typeface="Times New Roman" panose="02020603050405020304" pitchFamily="18" charset="0"/>
                <a:cs typeface="Times New Roman" panose="02020603050405020304" pitchFamily="18" charset="0"/>
              </a:rPr>
              <a:t>Willmer, M., Westerberg Jacobson, J., &amp; Lindberg, M. (2019). Exploratory and confirmatory factor analysis of the 9-item Utrecht Work Engagement Scale in a multi-occupational female sample: A cross-sectional study. Frontiers in Psychology, 10, Article 2771. </a:t>
            </a:r>
            <a:r>
              <a:rPr lang="en-US" sz="1200" dirty="0">
                <a:solidFill>
                  <a:schemeClr val="tx1"/>
                </a:solidFill>
                <a:latin typeface="Times New Roman" panose="02020603050405020304" pitchFamily="18" charset="0"/>
                <a:cs typeface="Times New Roman" panose="02020603050405020304" pitchFamily="18" charset="0"/>
                <a:hlinkClick r:id="rId3"/>
              </a:rPr>
              <a:t>https://doi.org/10.3389/fpsyg.2019.02771</a:t>
            </a:r>
            <a:endParaRPr lang="fa-IR" sz="1200" dirty="0">
              <a:solidFill>
                <a:schemeClr val="tx1"/>
              </a:solidFill>
              <a:latin typeface="Times New Roman" panose="02020603050405020304" pitchFamily="18" charset="0"/>
              <a:cs typeface="Times New Roman" panose="02020603050405020304" pitchFamily="18" charset="0"/>
            </a:endParaRPr>
          </a:p>
          <a:p>
            <a:r>
              <a:rPr lang="en-US" sz="1200" dirty="0" err="1">
                <a:solidFill>
                  <a:schemeClr val="tx1"/>
                </a:solidFill>
                <a:latin typeface="Times New Roman" panose="02020603050405020304" pitchFamily="18" charset="0"/>
                <a:cs typeface="Times New Roman" panose="02020603050405020304" pitchFamily="18" charset="0"/>
              </a:rPr>
              <a:t>Tavakol</a:t>
            </a:r>
            <a:r>
              <a:rPr lang="en-US" sz="1200" dirty="0">
                <a:solidFill>
                  <a:schemeClr val="tx1"/>
                </a:solidFill>
                <a:latin typeface="Times New Roman" panose="02020603050405020304" pitchFamily="18" charset="0"/>
                <a:cs typeface="Times New Roman" panose="02020603050405020304" pitchFamily="18" charset="0"/>
              </a:rPr>
              <a:t> M, Wetzel A. Factor Analysis: a means for theory and instrument development in support of construct validity. Int J Med Educ. 2020 Nov 6;11:245-247. </a:t>
            </a:r>
            <a:r>
              <a:rPr lang="en-US" sz="1200" dirty="0" err="1">
                <a:solidFill>
                  <a:schemeClr val="tx1"/>
                </a:solidFill>
                <a:latin typeface="Times New Roman" panose="02020603050405020304" pitchFamily="18" charset="0"/>
                <a:cs typeface="Times New Roman" panose="02020603050405020304" pitchFamily="18" charset="0"/>
              </a:rPr>
              <a:t>doi</a:t>
            </a:r>
            <a:r>
              <a:rPr lang="en-US" sz="1200" dirty="0">
                <a:solidFill>
                  <a:schemeClr val="tx1"/>
                </a:solidFill>
                <a:latin typeface="Times New Roman" panose="02020603050405020304" pitchFamily="18" charset="0"/>
                <a:cs typeface="Times New Roman" panose="02020603050405020304" pitchFamily="18" charset="0"/>
              </a:rPr>
              <a:t>: 10.5116/ijme.5f96.0f4a. PMID: 33170146; PMCID: PMC7883798.</a:t>
            </a:r>
            <a:endParaRPr lang="fa-IR" sz="1200" dirty="0">
              <a:solidFill>
                <a:schemeClr val="tx1"/>
              </a:solidFill>
              <a:latin typeface="Times New Roman" panose="02020603050405020304" pitchFamily="18" charset="0"/>
              <a:cs typeface="Times New Roman" panose="02020603050405020304" pitchFamily="18" charset="0"/>
            </a:endParaRPr>
          </a:p>
          <a:p>
            <a:r>
              <a:rPr lang="en-US" sz="1200" dirty="0">
                <a:solidFill>
                  <a:schemeClr val="tx1"/>
                </a:solidFill>
                <a:latin typeface="Times New Roman" panose="02020603050405020304" pitchFamily="18" charset="0"/>
                <a:cs typeface="Times New Roman" panose="02020603050405020304" pitchFamily="18" charset="0"/>
              </a:rPr>
              <a:t>Kaiser, H.F. An index of factorial simplicity. Psychometrika 39, 31–36 (1974). </a:t>
            </a:r>
            <a:r>
              <a:rPr lang="en-US" sz="1200" dirty="0">
                <a:solidFill>
                  <a:schemeClr val="tx1"/>
                </a:solidFill>
                <a:latin typeface="Times New Roman" panose="02020603050405020304" pitchFamily="18" charset="0"/>
                <a:cs typeface="Times New Roman" panose="02020603050405020304" pitchFamily="18" charset="0"/>
                <a:hlinkClick r:id="rId4"/>
              </a:rPr>
              <a:t>https://doi.org/10.1007/BF02291575</a:t>
            </a:r>
            <a:endParaRPr lang="fa-IR" sz="1200" dirty="0">
              <a:solidFill>
                <a:schemeClr val="tx1"/>
              </a:solidFill>
              <a:latin typeface="Times New Roman" panose="02020603050405020304" pitchFamily="18" charset="0"/>
              <a:cs typeface="Times New Roman" panose="02020603050405020304" pitchFamily="18" charset="0"/>
            </a:endParaRPr>
          </a:p>
          <a:p>
            <a:r>
              <a:rPr lang="en-US" sz="1200" dirty="0">
                <a:solidFill>
                  <a:schemeClr val="tx1"/>
                </a:solidFill>
                <a:latin typeface="Times New Roman" panose="02020603050405020304" pitchFamily="18" charset="0"/>
                <a:cs typeface="Times New Roman" panose="02020603050405020304" pitchFamily="18" charset="0"/>
              </a:rPr>
              <a:t>Shafiei, S., Yazdani, S., </a:t>
            </a:r>
            <a:r>
              <a:rPr lang="en-US" sz="1200" dirty="0" err="1">
                <a:solidFill>
                  <a:schemeClr val="tx1"/>
                </a:solidFill>
                <a:latin typeface="Times New Roman" panose="02020603050405020304" pitchFamily="18" charset="0"/>
                <a:cs typeface="Times New Roman" panose="02020603050405020304" pitchFamily="18" charset="0"/>
              </a:rPr>
              <a:t>Jadidfard</a:t>
            </a:r>
            <a:r>
              <a:rPr lang="en-US" sz="1200" dirty="0">
                <a:solidFill>
                  <a:schemeClr val="tx1"/>
                </a:solidFill>
                <a:latin typeface="Times New Roman" panose="02020603050405020304" pitchFamily="18" charset="0"/>
                <a:cs typeface="Times New Roman" panose="02020603050405020304" pitchFamily="18" charset="0"/>
              </a:rPr>
              <a:t>, MP. et al. Measurement components of socioeconomic status in health-related studies in Iran. BMC Res Notes 12, 70 (2019). https://doi.org/10.1186/s13104-019-4101-y</a:t>
            </a:r>
          </a:p>
          <a:p>
            <a:r>
              <a:rPr lang="en-US" sz="1200" dirty="0">
                <a:solidFill>
                  <a:schemeClr val="tx1"/>
                </a:solidFill>
                <a:latin typeface="Times New Roman" panose="02020603050405020304" pitchFamily="18" charset="0"/>
                <a:cs typeface="Times New Roman" panose="02020603050405020304" pitchFamily="18" charset="0"/>
              </a:rPr>
              <a:t>Tajik P, </a:t>
            </a:r>
            <a:r>
              <a:rPr lang="en-US" sz="1200" dirty="0" err="1">
                <a:solidFill>
                  <a:schemeClr val="tx1"/>
                </a:solidFill>
                <a:latin typeface="Times New Roman" panose="02020603050405020304" pitchFamily="18" charset="0"/>
                <a:cs typeface="Times New Roman" panose="02020603050405020304" pitchFamily="18" charset="0"/>
              </a:rPr>
              <a:t>Majdzadeh</a:t>
            </a:r>
            <a:r>
              <a:rPr lang="en-US" sz="1200" dirty="0">
                <a:solidFill>
                  <a:schemeClr val="tx1"/>
                </a:solidFill>
                <a:latin typeface="Times New Roman" panose="02020603050405020304" pitchFamily="18" charset="0"/>
                <a:cs typeface="Times New Roman" panose="02020603050405020304" pitchFamily="18" charset="0"/>
              </a:rPr>
              <a:t> R. Constructing pragmatic socioeconomic status assessment tools to address health equality challenges. Int J Prev Med. 2014 Jan;5(1):46-51. PMID: 24554991; PMCID: PMC3915472.</a:t>
            </a:r>
          </a:p>
        </p:txBody>
      </p:sp>
      <p:sp>
        <p:nvSpPr>
          <p:cNvPr id="4" name="TextBox 3">
            <a:extLst>
              <a:ext uri="{FF2B5EF4-FFF2-40B4-BE49-F238E27FC236}">
                <a16:creationId xmlns:a16="http://schemas.microsoft.com/office/drawing/2014/main" xmlns="" id="{F9392D75-FD01-76DF-62E7-6DE58B07C56E}"/>
              </a:ext>
            </a:extLst>
          </p:cNvPr>
          <p:cNvSpPr txBox="1"/>
          <p:nvPr/>
        </p:nvSpPr>
        <p:spPr>
          <a:xfrm>
            <a:off x="11204303" y="6212784"/>
            <a:ext cx="87811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24/24</a:t>
            </a:r>
          </a:p>
        </p:txBody>
      </p:sp>
    </p:spTree>
    <p:extLst>
      <p:ext uri="{BB962C8B-B14F-4D97-AF65-F5344CB8AC3E}">
        <p14:creationId xmlns:p14="http://schemas.microsoft.com/office/powerpoint/2010/main" val="3238128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318D3D-F597-617A-0D53-1572561D9AC6}"/>
              </a:ext>
            </a:extLst>
          </p:cNvPr>
          <p:cNvSpPr>
            <a:spLocks noGrp="1"/>
          </p:cNvSpPr>
          <p:nvPr>
            <p:ph type="ctrTitle"/>
          </p:nvPr>
        </p:nvSpPr>
        <p:spPr>
          <a:xfrm>
            <a:off x="1586265" y="1795054"/>
            <a:ext cx="9418320" cy="2786380"/>
          </a:xfrm>
        </p:spPr>
        <p:txBody>
          <a:bodyPr>
            <a:normAutofit fontScale="90000"/>
          </a:bodyPr>
          <a:lstStyle/>
          <a:p>
            <a:r>
              <a:rPr lang="en-US" sz="7200" dirty="0">
                <a:latin typeface="Times New Roman" panose="02020603050405020304" pitchFamily="18" charset="0"/>
                <a:cs typeface="Times New Roman" panose="02020603050405020304" pitchFamily="18" charset="0"/>
              </a:rPr>
              <a:t>Thanks for your attention</a:t>
            </a:r>
            <a:br>
              <a:rPr lang="en-US" sz="7200"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018009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A08650-67D6-FCAF-C645-915D7E14900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925DA885-1BF9-1510-1D22-650E3C9F5CBB}"/>
              </a:ext>
            </a:extLst>
          </p:cNvPr>
          <p:cNvPicPr>
            <a:picLocks noGrp="1" noChangeAspect="1"/>
          </p:cNvPicPr>
          <p:nvPr>
            <p:ph idx="1"/>
          </p:nvPr>
        </p:nvPicPr>
        <p:blipFill>
          <a:blip r:embed="rId2"/>
          <a:stretch>
            <a:fillRect/>
          </a:stretch>
        </p:blipFill>
        <p:spPr>
          <a:xfrm>
            <a:off x="353961" y="373627"/>
            <a:ext cx="11493910" cy="6125496"/>
          </a:xfrm>
          <a:prstGeom prst="rect">
            <a:avLst/>
          </a:prstGeom>
        </p:spPr>
      </p:pic>
      <p:sp>
        <p:nvSpPr>
          <p:cNvPr id="3" name="TextBox 2">
            <a:extLst>
              <a:ext uri="{FF2B5EF4-FFF2-40B4-BE49-F238E27FC236}">
                <a16:creationId xmlns:a16="http://schemas.microsoft.com/office/drawing/2014/main" xmlns="" id="{C93AD12C-0C26-24CE-AAD8-1D348C053F1D}"/>
              </a:ext>
            </a:extLst>
          </p:cNvPr>
          <p:cNvSpPr txBox="1"/>
          <p:nvPr/>
        </p:nvSpPr>
        <p:spPr>
          <a:xfrm>
            <a:off x="11223968" y="6359980"/>
            <a:ext cx="87811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3/24</a:t>
            </a:r>
          </a:p>
        </p:txBody>
      </p:sp>
    </p:spTree>
    <p:extLst>
      <p:ext uri="{BB962C8B-B14F-4D97-AF65-F5344CB8AC3E}">
        <p14:creationId xmlns:p14="http://schemas.microsoft.com/office/powerpoint/2010/main" val="367510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B1F06C-1A2C-8162-80B9-1A7ECC9F4756}"/>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xmlns="" id="{A2DD436F-7235-4F92-4D3D-7EDD47FFE51D}"/>
              </a:ext>
            </a:extLst>
          </p:cNvPr>
          <p:cNvPicPr>
            <a:picLocks noGrp="1" noChangeAspect="1"/>
          </p:cNvPicPr>
          <p:nvPr>
            <p:ph idx="1"/>
          </p:nvPr>
        </p:nvPicPr>
        <p:blipFill>
          <a:blip r:embed="rId2"/>
          <a:stretch>
            <a:fillRect/>
          </a:stretch>
        </p:blipFill>
        <p:spPr>
          <a:xfrm>
            <a:off x="265472" y="245806"/>
            <a:ext cx="11552902" cy="6233652"/>
          </a:xfrm>
          <a:prstGeom prst="rect">
            <a:avLst/>
          </a:prstGeom>
        </p:spPr>
      </p:pic>
      <p:sp>
        <p:nvSpPr>
          <p:cNvPr id="3" name="TextBox 2">
            <a:extLst>
              <a:ext uri="{FF2B5EF4-FFF2-40B4-BE49-F238E27FC236}">
                <a16:creationId xmlns:a16="http://schemas.microsoft.com/office/drawing/2014/main" xmlns="" id="{C8074A29-9F18-14A2-BD40-6CBBB59311B2}"/>
              </a:ext>
            </a:extLst>
          </p:cNvPr>
          <p:cNvSpPr txBox="1"/>
          <p:nvPr/>
        </p:nvSpPr>
        <p:spPr>
          <a:xfrm>
            <a:off x="11294221" y="6255257"/>
            <a:ext cx="87811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4/24</a:t>
            </a:r>
          </a:p>
        </p:txBody>
      </p:sp>
    </p:spTree>
    <p:extLst>
      <p:ext uri="{BB962C8B-B14F-4D97-AF65-F5344CB8AC3E}">
        <p14:creationId xmlns:p14="http://schemas.microsoft.com/office/powerpoint/2010/main" val="1877898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01785A-2A57-9827-2013-18FDBF7C063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3FB137BD-AF2C-690F-99EF-91DDC949E3CF}"/>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245806" y="275303"/>
            <a:ext cx="11680723" cy="6331973"/>
          </a:xfrm>
          <a:prstGeom prst="rect">
            <a:avLst/>
          </a:prstGeom>
        </p:spPr>
      </p:pic>
      <p:sp>
        <p:nvSpPr>
          <p:cNvPr id="3" name="TextBox 2">
            <a:extLst>
              <a:ext uri="{FF2B5EF4-FFF2-40B4-BE49-F238E27FC236}">
                <a16:creationId xmlns:a16="http://schemas.microsoft.com/office/drawing/2014/main" xmlns="" id="{15520BC8-45DF-70B9-3327-F7F6F2D8046D}"/>
              </a:ext>
            </a:extLst>
          </p:cNvPr>
          <p:cNvSpPr txBox="1"/>
          <p:nvPr/>
        </p:nvSpPr>
        <p:spPr>
          <a:xfrm>
            <a:off x="11204303" y="6212784"/>
            <a:ext cx="87811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5/24</a:t>
            </a:r>
          </a:p>
        </p:txBody>
      </p:sp>
    </p:spTree>
    <p:extLst>
      <p:ext uri="{BB962C8B-B14F-4D97-AF65-F5344CB8AC3E}">
        <p14:creationId xmlns:p14="http://schemas.microsoft.com/office/powerpoint/2010/main" val="3739883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C7373-CC90-5F9D-DB10-BC58F036523A}"/>
              </a:ext>
            </a:extLst>
          </p:cNvPr>
          <p:cNvSpPr>
            <a:spLocks noGrp="1"/>
          </p:cNvSpPr>
          <p:nvPr>
            <p:ph type="title"/>
          </p:nvPr>
        </p:nvSpPr>
        <p:spPr>
          <a:xfrm>
            <a:off x="995517" y="388374"/>
            <a:ext cx="9875520" cy="585020"/>
          </a:xfrm>
        </p:spPr>
        <p:txBody>
          <a:bodyPr>
            <a:normAutofit/>
          </a:bodyPr>
          <a:lstStyle/>
          <a:p>
            <a:pPr algn="ctr"/>
            <a:r>
              <a:rPr lang="en-US" sz="3200" dirty="0">
                <a:solidFill>
                  <a:schemeClr val="tx1"/>
                </a:solidFill>
                <a:latin typeface="Times New Roman" panose="02020603050405020304" pitchFamily="18" charset="0"/>
                <a:cs typeface="Times New Roman" panose="02020603050405020304" pitchFamily="18" charset="0"/>
              </a:rPr>
              <a:t>Psychometrics of the Questionnaire</a:t>
            </a:r>
          </a:p>
        </p:txBody>
      </p:sp>
      <p:sp>
        <p:nvSpPr>
          <p:cNvPr id="3" name="Content Placeholder 2">
            <a:extLst>
              <a:ext uri="{FF2B5EF4-FFF2-40B4-BE49-F238E27FC236}">
                <a16:creationId xmlns:a16="http://schemas.microsoft.com/office/drawing/2014/main" xmlns="" id="{123FD235-4BCA-2FCE-4F42-9FA3A9EC167E}"/>
              </a:ext>
            </a:extLst>
          </p:cNvPr>
          <p:cNvSpPr>
            <a:spLocks noGrp="1"/>
          </p:cNvSpPr>
          <p:nvPr>
            <p:ph idx="1"/>
          </p:nvPr>
        </p:nvSpPr>
        <p:spPr>
          <a:xfrm>
            <a:off x="658761" y="1465006"/>
            <a:ext cx="10874477" cy="5004620"/>
          </a:xfrm>
        </p:spPr>
        <p:txBody>
          <a:bodyPr/>
          <a:lstStyle/>
          <a:p>
            <a:pPr marL="45720" indent="0">
              <a:buNone/>
            </a:pPr>
            <a:r>
              <a:rPr lang="en-US" dirty="0">
                <a:solidFill>
                  <a:schemeClr val="tx1"/>
                </a:solidFill>
                <a:latin typeface="Times New Roman" panose="02020603050405020304" pitchFamily="18" charset="0"/>
                <a:cs typeface="Times New Roman" panose="02020603050405020304" pitchFamily="18" charset="0"/>
              </a:rPr>
              <a:t>Psychometrics of a questionnaire refers to the comprehensive evaluation of its measurement quality, focusing on:</a:t>
            </a:r>
            <a:endParaRPr lang="fa-IR" dirty="0">
              <a:solidFill>
                <a:schemeClr val="tx1"/>
              </a:solidFill>
              <a:latin typeface="Times New Roman" panose="02020603050405020304" pitchFamily="18" charset="0"/>
              <a:cs typeface="Times New Roman" panose="02020603050405020304" pitchFamily="18" charset="0"/>
            </a:endParaRPr>
          </a:p>
          <a:p>
            <a:pPr marL="45720" indent="0">
              <a:buNone/>
            </a:pPr>
            <a:endParaRPr lang="fa-IR" dirty="0">
              <a:solidFill>
                <a:schemeClr val="tx1"/>
              </a:solidFill>
              <a:latin typeface="Times New Roman" panose="02020603050405020304" pitchFamily="18" charset="0"/>
              <a:cs typeface="Times New Roman" panose="02020603050405020304" pitchFamily="18" charset="0"/>
            </a:endParaRPr>
          </a:p>
          <a:p>
            <a:r>
              <a:rPr lang="en-US" b="1" dirty="0">
                <a:solidFill>
                  <a:schemeClr val="tx1"/>
                </a:solidFill>
                <a:latin typeface="Times New Roman" panose="02020603050405020304" pitchFamily="18" charset="0"/>
                <a:cs typeface="Times New Roman" panose="02020603050405020304" pitchFamily="18" charset="0"/>
              </a:rPr>
              <a:t>Validity:</a:t>
            </a:r>
          </a:p>
          <a:p>
            <a:pPr marL="45720" indent="0">
              <a:buNone/>
            </a:pPr>
            <a:r>
              <a:rPr lang="en-US" dirty="0">
                <a:solidFill>
                  <a:schemeClr val="tx1"/>
                </a:solidFill>
                <a:latin typeface="Times New Roman" panose="02020603050405020304" pitchFamily="18" charset="0"/>
                <a:cs typeface="Times New Roman" panose="02020603050405020304" pitchFamily="18" charset="0"/>
              </a:rPr>
              <a:t>Validity refers to the degree to which an instrument accurately measures the construct it is supposed to measure.</a:t>
            </a:r>
          </a:p>
          <a:p>
            <a:pPr marL="45720" indent="0">
              <a:buNone/>
            </a:pPr>
            <a:endParaRPr lang="en-US" dirty="0">
              <a:solidFill>
                <a:schemeClr val="tx1"/>
              </a:solidFill>
              <a:latin typeface="Times New Roman" panose="02020603050405020304" pitchFamily="18" charset="0"/>
              <a:cs typeface="Times New Roman" panose="02020603050405020304" pitchFamily="18" charset="0"/>
            </a:endParaRPr>
          </a:p>
          <a:p>
            <a:r>
              <a:rPr lang="en-US" b="1" dirty="0">
                <a:solidFill>
                  <a:schemeClr val="tx1"/>
                </a:solidFill>
                <a:latin typeface="Times New Roman" panose="02020603050405020304" pitchFamily="18" charset="0"/>
                <a:cs typeface="Times New Roman" panose="02020603050405020304" pitchFamily="18" charset="0"/>
              </a:rPr>
              <a:t>Reliability:</a:t>
            </a:r>
          </a:p>
          <a:p>
            <a:pPr marL="45720" indent="0">
              <a:buNone/>
            </a:pPr>
            <a:r>
              <a:rPr lang="en-US" dirty="0">
                <a:solidFill>
                  <a:schemeClr val="tx1"/>
                </a:solidFill>
                <a:latin typeface="Times New Roman" panose="02020603050405020304" pitchFamily="18" charset="0"/>
                <a:cs typeface="Times New Roman" panose="02020603050405020304" pitchFamily="18" charset="0"/>
              </a:rPr>
              <a:t>Reliability refers to the consistency of the questionnaire’s results. A reliable questionnaire gives similar results under consistent conditions.</a:t>
            </a:r>
          </a:p>
        </p:txBody>
      </p:sp>
      <p:sp>
        <p:nvSpPr>
          <p:cNvPr id="4" name="TextBox 3">
            <a:extLst>
              <a:ext uri="{FF2B5EF4-FFF2-40B4-BE49-F238E27FC236}">
                <a16:creationId xmlns:a16="http://schemas.microsoft.com/office/drawing/2014/main" xmlns="" id="{85791340-4969-3011-9202-ABCD0DCB1884}"/>
              </a:ext>
            </a:extLst>
          </p:cNvPr>
          <p:cNvSpPr txBox="1"/>
          <p:nvPr/>
        </p:nvSpPr>
        <p:spPr>
          <a:xfrm>
            <a:off x="11204303" y="6212784"/>
            <a:ext cx="87811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6/24</a:t>
            </a:r>
          </a:p>
        </p:txBody>
      </p:sp>
    </p:spTree>
    <p:extLst>
      <p:ext uri="{BB962C8B-B14F-4D97-AF65-F5344CB8AC3E}">
        <p14:creationId xmlns:p14="http://schemas.microsoft.com/office/powerpoint/2010/main" val="7845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3A99BC4-A9D0-142A-5A93-E55AA8CEAA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7201C51F-441F-AFAF-7E50-8C9228F61827}"/>
              </a:ext>
            </a:extLst>
          </p:cNvPr>
          <p:cNvSpPr>
            <a:spLocks noGrp="1"/>
          </p:cNvSpPr>
          <p:nvPr>
            <p:ph type="title"/>
          </p:nvPr>
        </p:nvSpPr>
        <p:spPr>
          <a:xfrm>
            <a:off x="995517" y="388374"/>
            <a:ext cx="9875520" cy="585020"/>
          </a:xfrm>
        </p:spPr>
        <p:txBody>
          <a:bodyPr>
            <a:normAutofit/>
          </a:bodyPr>
          <a:lstStyle/>
          <a:p>
            <a:pPr algn="ctr"/>
            <a:r>
              <a:rPr lang="en-US" sz="3200" dirty="0">
                <a:solidFill>
                  <a:schemeClr val="tx1"/>
                </a:solidFill>
                <a:latin typeface="Times New Roman" panose="02020603050405020304" pitchFamily="18" charset="0"/>
                <a:cs typeface="Times New Roman" panose="02020603050405020304" pitchFamily="18" charset="0"/>
              </a:rPr>
              <a:t>Validity</a:t>
            </a:r>
          </a:p>
        </p:txBody>
      </p:sp>
      <p:sp>
        <p:nvSpPr>
          <p:cNvPr id="3" name="Content Placeholder 2">
            <a:extLst>
              <a:ext uri="{FF2B5EF4-FFF2-40B4-BE49-F238E27FC236}">
                <a16:creationId xmlns:a16="http://schemas.microsoft.com/office/drawing/2014/main" xmlns="" id="{A1C7E43E-CB96-041F-6CDA-D23B4FC17F1B}"/>
              </a:ext>
            </a:extLst>
          </p:cNvPr>
          <p:cNvSpPr>
            <a:spLocks noGrp="1"/>
          </p:cNvSpPr>
          <p:nvPr>
            <p:ph idx="1"/>
          </p:nvPr>
        </p:nvSpPr>
        <p:spPr>
          <a:xfrm>
            <a:off x="727587" y="1160206"/>
            <a:ext cx="10874477" cy="5191433"/>
          </a:xfrm>
        </p:spPr>
        <p:txBody>
          <a:bodyPr/>
          <a:lstStyle/>
          <a:p>
            <a:r>
              <a:rPr lang="en-US" b="1" dirty="0">
                <a:solidFill>
                  <a:schemeClr val="tx1"/>
                </a:solidFill>
                <a:latin typeface="Times New Roman" panose="02020603050405020304" pitchFamily="18" charset="0"/>
                <a:cs typeface="Times New Roman" panose="02020603050405020304" pitchFamily="18" charset="0"/>
              </a:rPr>
              <a:t>Content Validity:</a:t>
            </a:r>
          </a:p>
          <a:p>
            <a:pPr marL="45720" indent="0">
              <a:buNone/>
            </a:pPr>
            <a:r>
              <a:rPr lang="en-US" dirty="0">
                <a:solidFill>
                  <a:schemeClr val="tx1"/>
                </a:solidFill>
                <a:latin typeface="Times New Roman" panose="02020603050405020304" pitchFamily="18" charset="0"/>
                <a:cs typeface="Times New Roman" panose="02020603050405020304" pitchFamily="18" charset="0"/>
              </a:rPr>
              <a:t>Checks whether the items comprehensively cover all aspects of the construct.</a:t>
            </a:r>
          </a:p>
          <a:p>
            <a:pPr marL="45720" indent="0">
              <a:buNone/>
            </a:pPr>
            <a:r>
              <a:rPr lang="en-US" dirty="0">
                <a:solidFill>
                  <a:schemeClr val="tx1"/>
                </a:solidFill>
                <a:latin typeface="Times New Roman" panose="02020603050405020304" pitchFamily="18" charset="0"/>
                <a:cs typeface="Times New Roman" panose="02020603050405020304" pitchFamily="18" charset="0"/>
              </a:rPr>
              <a:t>Assessed by a panel of experts.</a:t>
            </a:r>
          </a:p>
          <a:p>
            <a:pPr marL="45720" indent="0">
              <a:buNone/>
            </a:pPr>
            <a:endParaRPr lang="en-US" dirty="0">
              <a:solidFill>
                <a:schemeClr val="tx1"/>
              </a:solidFill>
              <a:latin typeface="Times New Roman" panose="02020603050405020304" pitchFamily="18" charset="0"/>
              <a:cs typeface="Times New Roman" panose="02020603050405020304" pitchFamily="18" charset="0"/>
            </a:endParaRPr>
          </a:p>
          <a:p>
            <a:r>
              <a:rPr lang="en-US" b="1" dirty="0">
                <a:solidFill>
                  <a:schemeClr val="tx1"/>
                </a:solidFill>
                <a:latin typeface="Times New Roman" panose="02020603050405020304" pitchFamily="18" charset="0"/>
                <a:cs typeface="Times New Roman" panose="02020603050405020304" pitchFamily="18" charset="0"/>
              </a:rPr>
              <a:t>Construct validity:</a:t>
            </a:r>
          </a:p>
          <a:p>
            <a:pPr marL="45720" indent="0">
              <a:buNone/>
            </a:pPr>
            <a:r>
              <a:rPr lang="en-US" dirty="0">
                <a:solidFill>
                  <a:schemeClr val="tx1"/>
                </a:solidFill>
                <a:latin typeface="Times New Roman" panose="02020603050405020304" pitchFamily="18" charset="0"/>
                <a:cs typeface="Times New Roman" panose="02020603050405020304" pitchFamily="18" charset="0"/>
              </a:rPr>
              <a:t>Examines the questionnaire reflects the theoretical structure of the construct.</a:t>
            </a:r>
          </a:p>
          <a:p>
            <a:pPr marL="45720" indent="0">
              <a:buNone/>
            </a:pPr>
            <a:r>
              <a:rPr lang="en-US" dirty="0">
                <a:solidFill>
                  <a:schemeClr val="tx1"/>
                </a:solidFill>
                <a:latin typeface="Times New Roman" panose="02020603050405020304" pitchFamily="18" charset="0"/>
                <a:cs typeface="Times New Roman" panose="02020603050405020304" pitchFamily="18" charset="0"/>
              </a:rPr>
              <a:t>This is often tested using factor analysis (Exploratory or Confirmatory).</a:t>
            </a:r>
          </a:p>
          <a:p>
            <a:pPr marL="45720" indent="0">
              <a:buNone/>
            </a:pPr>
            <a:endParaRPr lang="en-US" dirty="0">
              <a:solidFill>
                <a:schemeClr val="tx1"/>
              </a:solidFill>
              <a:latin typeface="Times New Roman" panose="02020603050405020304" pitchFamily="18" charset="0"/>
              <a:cs typeface="Times New Roman" panose="02020603050405020304" pitchFamily="18" charset="0"/>
            </a:endParaRPr>
          </a:p>
          <a:p>
            <a:r>
              <a:rPr lang="en-US" b="1" dirty="0">
                <a:solidFill>
                  <a:schemeClr val="tx1"/>
                </a:solidFill>
                <a:latin typeface="Times New Roman" panose="02020603050405020304" pitchFamily="18" charset="0"/>
                <a:cs typeface="Times New Roman" panose="02020603050405020304" pitchFamily="18" charset="0"/>
              </a:rPr>
              <a:t>Criterion Validity:</a:t>
            </a:r>
          </a:p>
          <a:p>
            <a:pPr marL="45720" indent="0">
              <a:buNone/>
            </a:pPr>
            <a:r>
              <a:rPr lang="en-US" dirty="0">
                <a:solidFill>
                  <a:schemeClr val="tx1"/>
                </a:solidFill>
                <a:latin typeface="Times New Roman" panose="02020603050405020304" pitchFamily="18" charset="0"/>
                <a:cs typeface="Times New Roman" panose="02020603050405020304" pitchFamily="18" charset="0"/>
              </a:rPr>
              <a:t>Examines how well the questionnaire correlates with an external criterion.</a:t>
            </a:r>
          </a:p>
        </p:txBody>
      </p:sp>
      <p:sp>
        <p:nvSpPr>
          <p:cNvPr id="4" name="TextBox 3">
            <a:extLst>
              <a:ext uri="{FF2B5EF4-FFF2-40B4-BE49-F238E27FC236}">
                <a16:creationId xmlns:a16="http://schemas.microsoft.com/office/drawing/2014/main" xmlns="" id="{849FA9A2-2D1E-74B3-B78F-99A527849478}"/>
              </a:ext>
            </a:extLst>
          </p:cNvPr>
          <p:cNvSpPr txBox="1"/>
          <p:nvPr/>
        </p:nvSpPr>
        <p:spPr>
          <a:xfrm>
            <a:off x="11204303" y="6212784"/>
            <a:ext cx="87811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7/24</a:t>
            </a:r>
          </a:p>
        </p:txBody>
      </p:sp>
    </p:spTree>
    <p:extLst>
      <p:ext uri="{BB962C8B-B14F-4D97-AF65-F5344CB8AC3E}">
        <p14:creationId xmlns:p14="http://schemas.microsoft.com/office/powerpoint/2010/main" val="2636401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33BFA73-131D-825F-206E-B43B85FF4F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6CBD8E49-5C37-9684-F135-5903E0A8C803}"/>
              </a:ext>
            </a:extLst>
          </p:cNvPr>
          <p:cNvSpPr>
            <a:spLocks noGrp="1"/>
          </p:cNvSpPr>
          <p:nvPr>
            <p:ph type="title"/>
          </p:nvPr>
        </p:nvSpPr>
        <p:spPr>
          <a:xfrm>
            <a:off x="995517" y="388374"/>
            <a:ext cx="9875520" cy="585020"/>
          </a:xfrm>
        </p:spPr>
        <p:txBody>
          <a:bodyPr>
            <a:normAutofit/>
          </a:bodyPr>
          <a:lstStyle/>
          <a:p>
            <a:pPr algn="ctr"/>
            <a:r>
              <a:rPr lang="en-US" sz="3200" dirty="0">
                <a:solidFill>
                  <a:schemeClr val="tx1"/>
                </a:solidFill>
                <a:latin typeface="Times New Roman" panose="02020603050405020304" pitchFamily="18" charset="0"/>
                <a:cs typeface="Times New Roman" panose="02020603050405020304" pitchFamily="18" charset="0"/>
              </a:rPr>
              <a:t>Reliability</a:t>
            </a:r>
          </a:p>
        </p:txBody>
      </p:sp>
      <p:sp>
        <p:nvSpPr>
          <p:cNvPr id="3" name="Content Placeholder 2">
            <a:extLst>
              <a:ext uri="{FF2B5EF4-FFF2-40B4-BE49-F238E27FC236}">
                <a16:creationId xmlns:a16="http://schemas.microsoft.com/office/drawing/2014/main" xmlns="" id="{F6D82088-8F65-8467-4246-06F4E562E55B}"/>
              </a:ext>
            </a:extLst>
          </p:cNvPr>
          <p:cNvSpPr>
            <a:spLocks noGrp="1"/>
          </p:cNvSpPr>
          <p:nvPr>
            <p:ph idx="1"/>
          </p:nvPr>
        </p:nvSpPr>
        <p:spPr>
          <a:xfrm>
            <a:off x="727587" y="1160206"/>
            <a:ext cx="10874477" cy="5191433"/>
          </a:xfrm>
        </p:spPr>
        <p:txBody>
          <a:bodyPr>
            <a:normAutofit/>
          </a:bodyPr>
          <a:lstStyle/>
          <a:p>
            <a:r>
              <a:rPr lang="en-US" b="1" dirty="0">
                <a:solidFill>
                  <a:schemeClr val="tx1"/>
                </a:solidFill>
                <a:latin typeface="Times New Roman" panose="02020603050405020304" pitchFamily="18" charset="0"/>
                <a:cs typeface="Times New Roman" panose="02020603050405020304" pitchFamily="18" charset="0"/>
              </a:rPr>
              <a:t>Internal consistency:</a:t>
            </a:r>
          </a:p>
          <a:p>
            <a:pPr marL="45720" indent="0">
              <a:buNone/>
            </a:pPr>
            <a:r>
              <a:rPr lang="en-US" dirty="0">
                <a:solidFill>
                  <a:schemeClr val="tx1"/>
                </a:solidFill>
                <a:latin typeface="Times New Roman" panose="02020603050405020304" pitchFamily="18" charset="0"/>
                <a:cs typeface="Times New Roman" panose="02020603050405020304" pitchFamily="18" charset="0"/>
              </a:rPr>
              <a:t>Assessed using Cronbach’s alpha, which measures how closely related the items are.</a:t>
            </a:r>
          </a:p>
          <a:p>
            <a:endParaRPr lang="en-US" dirty="0">
              <a:solidFill>
                <a:schemeClr val="tx1"/>
              </a:solidFill>
              <a:latin typeface="Times New Roman" panose="02020603050405020304" pitchFamily="18" charset="0"/>
              <a:cs typeface="Times New Roman" panose="02020603050405020304" pitchFamily="18" charset="0"/>
            </a:endParaRPr>
          </a:p>
          <a:p>
            <a:r>
              <a:rPr lang="en-US" b="1" dirty="0">
                <a:solidFill>
                  <a:schemeClr val="tx1"/>
                </a:solidFill>
                <a:latin typeface="Times New Roman" panose="02020603050405020304" pitchFamily="18" charset="0"/>
                <a:cs typeface="Times New Roman" panose="02020603050405020304" pitchFamily="18" charset="0"/>
              </a:rPr>
              <a:t>Test–Retest Reliability:</a:t>
            </a:r>
          </a:p>
          <a:p>
            <a:pPr marL="45720" indent="0">
              <a:buNone/>
            </a:pPr>
            <a:r>
              <a:rPr lang="en-US" dirty="0">
                <a:solidFill>
                  <a:schemeClr val="tx1"/>
                </a:solidFill>
                <a:latin typeface="Times New Roman" panose="02020603050405020304" pitchFamily="18" charset="0"/>
                <a:cs typeface="Times New Roman" panose="02020603050405020304" pitchFamily="18" charset="0"/>
              </a:rPr>
              <a:t>Administering the questionnaire to the same participants at two different times and examining the correlation between the scores (e.g., Intraclass Correlation Coefficient (ICC) or Pearson’s r).</a:t>
            </a:r>
          </a:p>
          <a:p>
            <a:pPr marL="45720" indent="0">
              <a:buNone/>
            </a:pPr>
            <a:endParaRPr lang="en-US" dirty="0">
              <a:solidFill>
                <a:schemeClr val="tx1"/>
              </a:solidFill>
              <a:latin typeface="Times New Roman" panose="02020603050405020304" pitchFamily="18" charset="0"/>
              <a:cs typeface="Times New Roman" panose="02020603050405020304" pitchFamily="18" charset="0"/>
            </a:endParaRPr>
          </a:p>
          <a:p>
            <a:r>
              <a:rPr lang="en-US" b="1" dirty="0">
                <a:solidFill>
                  <a:schemeClr val="tx1"/>
                </a:solidFill>
                <a:latin typeface="Times New Roman" panose="02020603050405020304" pitchFamily="18" charset="0"/>
                <a:cs typeface="Times New Roman" panose="02020603050405020304" pitchFamily="18" charset="0"/>
              </a:rPr>
              <a:t>Split-half reliability:</a:t>
            </a:r>
            <a:endParaRPr lang="fa-IR" b="1" dirty="0">
              <a:solidFill>
                <a:schemeClr val="tx1"/>
              </a:solidFill>
              <a:latin typeface="Times New Roman" panose="02020603050405020304" pitchFamily="18" charset="0"/>
              <a:cs typeface="Times New Roman" panose="02020603050405020304" pitchFamily="18" charset="0"/>
            </a:endParaRPr>
          </a:p>
          <a:p>
            <a:pPr marL="45720" indent="0">
              <a:buNone/>
            </a:pPr>
            <a:r>
              <a:rPr lang="en-US" dirty="0">
                <a:solidFill>
                  <a:schemeClr val="tx1"/>
                </a:solidFill>
                <a:latin typeface="Times New Roman" panose="02020603050405020304" pitchFamily="18" charset="0"/>
                <a:cs typeface="Times New Roman" panose="02020603050405020304" pitchFamily="18" charset="0"/>
              </a:rPr>
              <a:t>Divides items into two halves and examines the correlation between them.</a:t>
            </a:r>
            <a:endParaRPr lang="fa-IR" dirty="0">
              <a:solidFill>
                <a:schemeClr val="tx1"/>
              </a:solidFill>
              <a:latin typeface="Times New Roman" panose="02020603050405020304" pitchFamily="18" charset="0"/>
              <a:cs typeface="Times New Roman" panose="02020603050405020304" pitchFamily="18" charset="0"/>
            </a:endParaRPr>
          </a:p>
          <a:p>
            <a:pPr marL="45720" indent="0">
              <a:buNone/>
            </a:pPr>
            <a:r>
              <a:rPr lang="en-US" dirty="0">
                <a:solidFill>
                  <a:schemeClr val="tx1"/>
                </a:solidFill>
                <a:latin typeface="Times New Roman" panose="02020603050405020304" pitchFamily="18" charset="0"/>
                <a:cs typeface="Times New Roman" panose="02020603050405020304" pitchFamily="18" charset="0"/>
              </a:rPr>
              <a:t>Are both halves of the test consistent?</a:t>
            </a:r>
          </a:p>
        </p:txBody>
      </p:sp>
      <p:sp>
        <p:nvSpPr>
          <p:cNvPr id="4" name="TextBox 3">
            <a:extLst>
              <a:ext uri="{FF2B5EF4-FFF2-40B4-BE49-F238E27FC236}">
                <a16:creationId xmlns:a16="http://schemas.microsoft.com/office/drawing/2014/main" xmlns="" id="{979032CB-AE9E-64F1-D8E6-4201D01A80D0}"/>
              </a:ext>
            </a:extLst>
          </p:cNvPr>
          <p:cNvSpPr txBox="1"/>
          <p:nvPr/>
        </p:nvSpPr>
        <p:spPr>
          <a:xfrm>
            <a:off x="11204303" y="6212784"/>
            <a:ext cx="87811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8/24</a:t>
            </a:r>
          </a:p>
        </p:txBody>
      </p:sp>
    </p:spTree>
    <p:extLst>
      <p:ext uri="{BB962C8B-B14F-4D97-AF65-F5344CB8AC3E}">
        <p14:creationId xmlns:p14="http://schemas.microsoft.com/office/powerpoint/2010/main" val="3124062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B141CB-A739-1A42-8B1B-68A79CE19CD1}"/>
              </a:ext>
            </a:extLst>
          </p:cNvPr>
          <p:cNvSpPr>
            <a:spLocks noGrp="1"/>
          </p:cNvSpPr>
          <p:nvPr>
            <p:ph type="title"/>
          </p:nvPr>
        </p:nvSpPr>
        <p:spPr>
          <a:xfrm>
            <a:off x="1054509" y="304800"/>
            <a:ext cx="9875520" cy="1120877"/>
          </a:xfrm>
        </p:spPr>
        <p:txBody>
          <a:bodyPr>
            <a:normAutofit/>
          </a:bodyPr>
          <a:lstStyle/>
          <a:p>
            <a:pPr algn="ctr"/>
            <a:r>
              <a:rPr lang="en-US" sz="3600" dirty="0">
                <a:solidFill>
                  <a:schemeClr val="tx1"/>
                </a:solidFill>
                <a:latin typeface="Times New Roman" panose="02020603050405020304" pitchFamily="18" charset="0"/>
                <a:cs typeface="Times New Roman" panose="02020603050405020304" pitchFamily="18" charset="0"/>
              </a:rPr>
              <a:t>OUTLINE</a:t>
            </a:r>
          </a:p>
        </p:txBody>
      </p:sp>
      <p:sp>
        <p:nvSpPr>
          <p:cNvPr id="3" name="Content Placeholder 2">
            <a:extLst>
              <a:ext uri="{FF2B5EF4-FFF2-40B4-BE49-F238E27FC236}">
                <a16:creationId xmlns:a16="http://schemas.microsoft.com/office/drawing/2014/main" xmlns="" id="{8BC22781-7A5A-203D-1F2C-041D05271912}"/>
              </a:ext>
            </a:extLst>
          </p:cNvPr>
          <p:cNvSpPr>
            <a:spLocks noGrp="1"/>
          </p:cNvSpPr>
          <p:nvPr>
            <p:ph idx="1"/>
          </p:nvPr>
        </p:nvSpPr>
        <p:spPr>
          <a:xfrm>
            <a:off x="1143000" y="1661652"/>
            <a:ext cx="9872871" cy="4434348"/>
          </a:xfrm>
        </p:spPr>
        <p:txBody>
          <a:bodyPr>
            <a:normAutofit fontScale="77500" lnSpcReduction="20000"/>
          </a:bodyPr>
          <a:lstStyle/>
          <a:p>
            <a:pPr algn="just">
              <a:lnSpc>
                <a:spcPct val="170000"/>
              </a:lnSpc>
            </a:pPr>
            <a:r>
              <a:rPr lang="en-US" sz="2800" b="1" dirty="0">
                <a:solidFill>
                  <a:schemeClr val="tx1"/>
                </a:solidFill>
                <a:latin typeface="Times New Roman" panose="02020603050405020304" pitchFamily="18" charset="0"/>
                <a:cs typeface="Times New Roman" panose="02020603050405020304" pitchFamily="18" charset="0"/>
              </a:rPr>
              <a:t>Introduction</a:t>
            </a:r>
          </a:p>
          <a:p>
            <a:pPr algn="just">
              <a:lnSpc>
                <a:spcPct val="170000"/>
              </a:lnSpc>
            </a:pPr>
            <a:r>
              <a:rPr lang="en-US" sz="2800" b="1" dirty="0">
                <a:solidFill>
                  <a:schemeClr val="tx1"/>
                </a:solidFill>
                <a:latin typeface="Times New Roman" panose="02020603050405020304" pitchFamily="18" charset="0"/>
                <a:cs typeface="Times New Roman" panose="02020603050405020304" pitchFamily="18" charset="0"/>
              </a:rPr>
              <a:t>Methods</a:t>
            </a:r>
            <a:r>
              <a:rPr lang="en-US" sz="2800" dirty="0">
                <a:solidFill>
                  <a:schemeClr val="tx1"/>
                </a:solidFill>
                <a:latin typeface="Times New Roman" panose="02020603050405020304" pitchFamily="18" charset="0"/>
                <a:cs typeface="Times New Roman" panose="02020603050405020304" pitchFamily="18" charset="0"/>
              </a:rPr>
              <a:t>: study design and population, the inclusion and exclusion criteria, construct validity, sample size, model evaluation indicators, internal consistency</a:t>
            </a:r>
          </a:p>
          <a:p>
            <a:pPr algn="just">
              <a:lnSpc>
                <a:spcPct val="170000"/>
              </a:lnSpc>
            </a:pPr>
            <a:r>
              <a:rPr lang="en-US" sz="2800" b="1" dirty="0">
                <a:solidFill>
                  <a:schemeClr val="tx1"/>
                </a:solidFill>
                <a:latin typeface="Times New Roman" panose="02020603050405020304" pitchFamily="18" charset="0"/>
                <a:cs typeface="Times New Roman" panose="02020603050405020304" pitchFamily="18" charset="0"/>
              </a:rPr>
              <a:t>Results</a:t>
            </a:r>
            <a:r>
              <a:rPr lang="en-US" sz="2800" dirty="0">
                <a:solidFill>
                  <a:schemeClr val="tx1"/>
                </a:solidFill>
                <a:latin typeface="Times New Roman" panose="02020603050405020304" pitchFamily="18" charset="0"/>
                <a:cs typeface="Times New Roman" panose="02020603050405020304" pitchFamily="18" charset="0"/>
              </a:rPr>
              <a:t>: exploratory factor analysis, confirmatory factor analysis, internal consistency</a:t>
            </a:r>
          </a:p>
          <a:p>
            <a:pPr algn="just">
              <a:lnSpc>
                <a:spcPct val="170000"/>
              </a:lnSpc>
            </a:pPr>
            <a:r>
              <a:rPr lang="en-US" sz="2800" b="1" dirty="0">
                <a:solidFill>
                  <a:schemeClr val="tx1"/>
                </a:solidFill>
                <a:latin typeface="Times New Roman" panose="02020603050405020304" pitchFamily="18" charset="0"/>
                <a:cs typeface="Times New Roman" panose="02020603050405020304" pitchFamily="18" charset="0"/>
              </a:rPr>
              <a:t>Discussion: </a:t>
            </a:r>
            <a:r>
              <a:rPr lang="en-US" sz="2800" dirty="0">
                <a:solidFill>
                  <a:schemeClr val="tx1"/>
                </a:solidFill>
                <a:latin typeface="Times New Roman" panose="02020603050405020304" pitchFamily="18" charset="0"/>
                <a:cs typeface="Times New Roman" panose="02020603050405020304" pitchFamily="18" charset="0"/>
              </a:rPr>
              <a:t>limitations</a:t>
            </a:r>
          </a:p>
          <a:p>
            <a:pPr algn="just">
              <a:lnSpc>
                <a:spcPct val="170000"/>
              </a:lnSpc>
            </a:pPr>
            <a:r>
              <a:rPr lang="en-US" sz="2800" b="1" dirty="0">
                <a:solidFill>
                  <a:schemeClr val="tx1"/>
                </a:solidFill>
                <a:latin typeface="Times New Roman" panose="02020603050405020304" pitchFamily="18" charset="0"/>
                <a:cs typeface="Times New Roman" panose="02020603050405020304" pitchFamily="18" charset="0"/>
              </a:rPr>
              <a:t>Conclusion</a:t>
            </a:r>
            <a:endParaRPr lang="en-US" dirty="0">
              <a:solidFill>
                <a:schemeClr val="tx1"/>
              </a:solidFill>
            </a:endParaRPr>
          </a:p>
        </p:txBody>
      </p:sp>
      <p:sp>
        <p:nvSpPr>
          <p:cNvPr id="4" name="TextBox 3">
            <a:extLst>
              <a:ext uri="{FF2B5EF4-FFF2-40B4-BE49-F238E27FC236}">
                <a16:creationId xmlns:a16="http://schemas.microsoft.com/office/drawing/2014/main" xmlns="" id="{FADDFBD4-337F-FF8B-933E-695E2F7C786C}"/>
              </a:ext>
            </a:extLst>
          </p:cNvPr>
          <p:cNvSpPr txBox="1"/>
          <p:nvPr/>
        </p:nvSpPr>
        <p:spPr>
          <a:xfrm>
            <a:off x="11204303" y="6212784"/>
            <a:ext cx="87811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9/24</a:t>
            </a:r>
          </a:p>
        </p:txBody>
      </p:sp>
    </p:spTree>
    <p:extLst>
      <p:ext uri="{BB962C8B-B14F-4D97-AF65-F5344CB8AC3E}">
        <p14:creationId xmlns:p14="http://schemas.microsoft.com/office/powerpoint/2010/main" val="924000666"/>
      </p:ext>
    </p:extLst>
  </p:cSld>
  <p:clrMapOvr>
    <a:masterClrMapping/>
  </p:clrMapOvr>
</p:sld>
</file>

<file path=ppt/theme/theme1.xml><?xml version="1.0" encoding="utf-8"?>
<a:theme xmlns:a="http://schemas.openxmlformats.org/drawingml/2006/main" name="Basi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Basis</Template>
  <TotalTime>35361</TotalTime>
  <Words>1424</Words>
  <Application>Microsoft Office PowerPoint</Application>
  <PresentationFormat>Custom</PresentationFormat>
  <Paragraphs>169</Paragraphs>
  <Slides>26</Slides>
  <Notes>3</Notes>
  <HiddenSlides>1</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Basis</vt:lpstr>
      <vt:lpstr>The Factor Structure and Generalizability of the Iranian Socioeconomic Status (SES) Questionnaire</vt:lpstr>
      <vt:lpstr>PowerPoint Presentation</vt:lpstr>
      <vt:lpstr>PowerPoint Presentation</vt:lpstr>
      <vt:lpstr>PowerPoint Presentation</vt:lpstr>
      <vt:lpstr>PowerPoint Presentation</vt:lpstr>
      <vt:lpstr>Psychometrics of the Questionnaire</vt:lpstr>
      <vt:lpstr>Validity</vt:lpstr>
      <vt:lpstr>Reliability</vt:lpstr>
      <vt:lpstr>OUTLINE</vt:lpstr>
      <vt:lpstr>Introduction</vt:lpstr>
      <vt:lpstr>Methods</vt:lpstr>
      <vt:lpstr>Methods…</vt:lpstr>
      <vt:lpstr>Results</vt:lpstr>
      <vt:lpstr>Results…</vt:lpstr>
      <vt:lpstr>PowerPoint Presentation</vt:lpstr>
      <vt:lpstr>Results…</vt:lpstr>
      <vt:lpstr>PowerPoint Presentation</vt:lpstr>
      <vt:lpstr>PowerPoint Presentation</vt:lpstr>
      <vt:lpstr>Results…</vt:lpstr>
      <vt:lpstr>Discussion</vt:lpstr>
      <vt:lpstr>Discussion …</vt:lpstr>
      <vt:lpstr>Discussion …</vt:lpstr>
      <vt:lpstr>Conclusion</vt:lpstr>
      <vt:lpstr>Related articles</vt:lpstr>
      <vt:lpstr>References</vt:lpstr>
      <vt:lpstr>Thanks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Factor Structure and Generalizability of the Iranian Socioeconomic Status (SES) Questionnaire</dc:title>
  <dc:creator>zeynab d</dc:creator>
  <cp:lastModifiedBy>khosravi</cp:lastModifiedBy>
  <cp:revision>292</cp:revision>
  <dcterms:created xsi:type="dcterms:W3CDTF">2024-09-26T11:41:24Z</dcterms:created>
  <dcterms:modified xsi:type="dcterms:W3CDTF">2025-10-06T19:55:17Z</dcterms:modified>
</cp:coreProperties>
</file>