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7" r:id="rId4"/>
    <p:sldId id="259" r:id="rId5"/>
    <p:sldId id="260" r:id="rId6"/>
    <p:sldId id="261" r:id="rId7"/>
    <p:sldId id="283" r:id="rId8"/>
    <p:sldId id="281" r:id="rId9"/>
    <p:sldId id="286" r:id="rId10"/>
    <p:sldId id="287" r:id="rId11"/>
    <p:sldId id="288" r:id="rId12"/>
    <p:sldId id="285" r:id="rId13"/>
    <p:sldId id="284" r:id="rId14"/>
    <p:sldId id="289" r:id="rId15"/>
    <p:sldId id="262" r:id="rId16"/>
    <p:sldId id="263" r:id="rId17"/>
    <p:sldId id="268" r:id="rId18"/>
    <p:sldId id="267" r:id="rId19"/>
    <p:sldId id="291" r:id="rId20"/>
    <p:sldId id="290" r:id="rId21"/>
    <p:sldId id="265" r:id="rId22"/>
    <p:sldId id="264" r:id="rId23"/>
    <p:sldId id="266" r:id="rId24"/>
    <p:sldId id="271" r:id="rId25"/>
    <p:sldId id="282" r:id="rId26"/>
    <p:sldId id="273" r:id="rId27"/>
    <p:sldId id="270" r:id="rId28"/>
    <p:sldId id="272" r:id="rId29"/>
    <p:sldId id="274" r:id="rId30"/>
    <p:sldId id="275" r:id="rId31"/>
    <p:sldId id="276" r:id="rId32"/>
    <p:sldId id="277" r:id="rId33"/>
    <p:sldId id="278" r:id="rId34"/>
    <p:sldId id="279" r:id="rId35"/>
    <p:sldId id="280" r:id="rId36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33CEF1-9E80-4AAE-B988-7CFC7A6AE89A}" v="20" dt="2025-08-12T14:20:11.3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5223" autoAdjust="0"/>
  </p:normalViewPr>
  <p:slideViewPr>
    <p:cSldViewPr snapToGrid="0">
      <p:cViewPr varScale="1">
        <p:scale>
          <a:sx n="87" d="100"/>
          <a:sy n="87" d="100"/>
        </p:scale>
        <p:origin x="2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9EDE729-707F-4332-95F6-1343D111F83B}" type="datetimeFigureOut">
              <a:rPr lang="fa-IR" smtClean="0"/>
              <a:t>24/02/1447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D253748-9F00-470E-B895-AC554171228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0656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53748-9F00-470E-B895-AC5541712280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1400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8FEBB-93EA-3FB6-1458-8BA68E8ED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1F5C3-9E67-F942-167B-538E27764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BAD2-43A4-3F4D-25AC-8C4651726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1D6EF-CC4A-BAB9-4B16-F4CEECBA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CD142-26E9-C20D-C17F-7C06DB1BB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0779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4923A-2AFE-3799-491E-08FCA15C8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6FEA4-3CE1-0865-683F-FD12B954B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B2A4-5B96-3E75-C53B-89E037C78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0B07B-DB1F-2F12-E785-D8E54496F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DD96E-8A31-064D-6356-EE544C61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0601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150151-BBFD-E89B-CC18-9DA5A4A4C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1BD9F1-5610-8324-76EC-A96308C02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90A71-ED3F-08AD-6897-392A9EA6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90B56-0170-BD12-79F2-1B083767B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E8EF6-DAD8-9EA2-E4F5-340A65B2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6500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12823-5D43-41DB-279C-E3BEAFB45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1">
              <a:defRPr/>
            </a:lvl1pPr>
          </a:lstStyle>
          <a:p>
            <a:r>
              <a:rPr lang="en-US" dirty="0"/>
              <a:t>Click to edit Master title style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F5C37-D86D-E2DE-28A0-E37E21343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a-I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A778B-A0E8-2B5B-15D7-35724D42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234B9-0ABE-3D85-16DB-AAEA4B1D0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820A9-A416-36DA-44B7-2640853C2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7961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D4046-B931-4574-26D0-CC9B30E26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EF573-A2C4-4757-71BF-9432E14CC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D5EFC-F7DD-C3F1-46D2-49FFA8AE4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DB3BA-075C-BC12-ABAE-E4A5850D6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3D07D-D160-1B8E-1FBA-8F734BC7E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0815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070A2-21D3-F507-9FD2-22637AF8F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D2381-35C1-045E-3BDB-B84DD1CCD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7F75E-6602-4F12-AD96-559649EE6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C06CB-BE57-E5F9-8F9F-76C21F428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4C392-521D-30AF-4938-75B7E8D7F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2C403-A21C-FC12-1B62-A0D7351E1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448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8E477-1F43-B849-2EB6-FC6C2CFE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0154F-70A8-DA01-2EE1-B0EBBAB42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DCF96-3C3F-8EC5-A342-4AFBC9B41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3A8FCB-73B1-C535-F224-4C72A0948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C49CA9-9E5B-D536-B4D0-DA101D3D33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B7CAF8-B28C-CA00-D4AF-041CB2A06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55DE86-5737-58BA-1030-B5A7288B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AEC0C-8CE0-C765-D8A5-3B3FD612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2659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9E61B-8F44-A242-CA17-40687F856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4F65D9-5C1E-2EA3-F3DC-1F7DE2AC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4D263-C07E-2D11-C85C-D062E466F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0B809-56C1-5005-41BF-E999ECBC4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017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46C332-6DEE-5EB4-4229-72CB7516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4BF69-4FBE-B505-3665-DFB9AEE7E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EFC21-16CF-015B-A53E-E91732037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718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0FF2C-8906-E8C9-069D-44790CBDE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92E8B-6519-5D25-4BBC-C6F7F2E2C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D0E7E-1E4F-CB8B-BDE5-95AAADDC4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5EA58-CCED-F601-4ADE-335DFE3DA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FA757-E1D9-54C8-9628-69A3277D6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551F9-13A3-6852-14C7-F396622E1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1742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7A4B4-4C01-766D-2E6F-3C6474C9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8C4B02-D3AC-DDB7-E3A9-595BCF87A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C2CC6-6FE5-49B0-806D-3759499D5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7E856-8CCB-BBCD-5304-B605B826A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FA349-947B-7C2C-213C-D28D5526F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4C41A-CE98-C76B-DA64-B5DCEB503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194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FB9F35-F3B5-4B93-A8BA-0551847A9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F65A7-DEFE-0D79-D570-25B907251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a-I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AA2D3-76CB-E8CA-25B9-8F6EA325F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a-IR" dirty="0"/>
              <a:t>25مرداد1404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F735D-7695-B287-C44A-5984BFB6D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a-IR"/>
              <a:t>معصومه اعلائی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BB317-69ED-5400-66EF-9893A361F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400" b="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414C8C-5224-4051-AE1A-2150330F6938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232F42-03EA-79E7-ED6E-1295506AE7D8}"/>
              </a:ext>
            </a:extLst>
          </p:cNvPr>
          <p:cNvSpPr txBox="1"/>
          <p:nvPr userDrawn="1"/>
        </p:nvSpPr>
        <p:spPr>
          <a:xfrm>
            <a:off x="11223811" y="6385023"/>
            <a:ext cx="9144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400" dirty="0"/>
              <a:t>26 /</a:t>
            </a:r>
          </a:p>
        </p:txBody>
      </p:sp>
    </p:spTree>
    <p:extLst>
      <p:ext uri="{BB962C8B-B14F-4D97-AF65-F5344CB8AC3E}">
        <p14:creationId xmlns:p14="http://schemas.microsoft.com/office/powerpoint/2010/main" val="85925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B Titr" panose="00000700000000000000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journals/langlo/article/PIIS2214-109X(20)30315-6/fulltex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journals/langlo/article/PIIS2214-109X(20)30315-6/fulltex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healthdata.org/research-analysis/diseases-injuries-risks/factsheets/2021-maternal-abortion-and-miscarriage-level-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unmf.umsu.ac.ir/browse.php?a_id=5315&amp;sid=1&amp;slc_lang=fa&amp;ftxt=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paiassoc.ir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fpa.org/press/nearly-half-all-pregnancies-are-unintended%E2%80%94-global-crisis-says-new-unfpa-report?utm_source=" TargetMode="External"/><Relationship Id="rId2" Type="http://schemas.openxmlformats.org/officeDocument/2006/relationships/hyperlink" Target="Nearly%20half%20of%20all%20pregnancies%20are%20unintended&#8212;a%20global%20crisis,%20says%20new%20UNFPA%20repor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fpa.org/annual-report?utm_source=chatgpt.com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ications.emro.who.int/imemrf/J_Islamabad_Med_Dent_Coll/J_Islamabad_Med_Dent_Coll_2013_2_2_64_68.pdf?utm_source=chatgp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dn.who.int/media/docs/default-source/reproductive-health/clinical-practice-handbook-for-quality-abortion-care.pdf?sfvrsn=e82e253c_7&amp;utm_source=chatgpt.com" TargetMode="External"/><Relationship Id="rId4" Type="http://schemas.openxmlformats.org/officeDocument/2006/relationships/hyperlink" Target="https://platform.who.int/docs/default-source/mca-documents/policy-documents/operational-guidance/VUT-MN-21-01-OPERATIONALGUIDANCE-2017-eng-Obstetric-Gynaecology-Newborn-Care-HW-Manual.pdf?utm_source=chatgpt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journals/langlo/article/PIIS2214-109X(20)30315-6/fulltex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holding a small fetus&#10;&#10;AI-generated content may be incorrect.">
            <a:extLst>
              <a:ext uri="{FF2B5EF4-FFF2-40B4-BE49-F238E27FC236}">
                <a16:creationId xmlns:a16="http://schemas.microsoft.com/office/drawing/2014/main" id="{BD0F4C7E-ADD9-4C31-6233-23E369F6C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6" r="4418" b="-3"/>
          <a:stretch>
            <a:fillRect/>
          </a:stretch>
        </p:blipFill>
        <p:spPr>
          <a:xfrm>
            <a:off x="1" y="10"/>
            <a:ext cx="10349344" cy="685799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125A15-9589-F022-AA06-BA0534FF1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9450" y="1743609"/>
            <a:ext cx="4445530" cy="1051349"/>
          </a:xfrm>
          <a:noFill/>
        </p:spPr>
        <p:txBody>
          <a:bodyPr>
            <a:normAutofit/>
          </a:bodyPr>
          <a:lstStyle/>
          <a:p>
            <a:r>
              <a:rPr lang="fa-IR" sz="5200" dirty="0"/>
              <a:t>اپیدمیولوژی سقط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B89013-FB9F-C76F-844A-099B9D9CC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2930" y="3209029"/>
            <a:ext cx="4445529" cy="2605176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b="1" dirty="0"/>
              <a:t>ارائه دهنده: معصومه </a:t>
            </a:r>
            <a:r>
              <a:rPr lang="fa-IR" b="1" dirty="0" err="1"/>
              <a:t>اعلائی</a:t>
            </a:r>
            <a:endParaRPr lang="fa-IR" b="1" dirty="0"/>
          </a:p>
          <a:p>
            <a:pPr algn="r">
              <a:lnSpc>
                <a:spcPct val="150000"/>
              </a:lnSpc>
            </a:pPr>
            <a:r>
              <a:rPr lang="fa-IR" b="1" dirty="0"/>
              <a:t> استاد راهنما: دکتر محمدحسن </a:t>
            </a:r>
            <a:r>
              <a:rPr lang="fa-IR" b="1" dirty="0" err="1"/>
              <a:t>امامیان</a:t>
            </a:r>
            <a:endParaRPr lang="fa-IR" b="1" dirty="0"/>
          </a:p>
          <a:p>
            <a:pPr>
              <a:lnSpc>
                <a:spcPct val="150000"/>
              </a:lnSpc>
            </a:pPr>
            <a:r>
              <a:rPr lang="fa-IR" b="1" dirty="0"/>
              <a:t>25 مرداد 1404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0E868F-6367-F0C6-51D4-A717E52CBE6E}"/>
              </a:ext>
            </a:extLst>
          </p:cNvPr>
          <p:cNvCxnSpPr/>
          <p:nvPr/>
        </p:nvCxnSpPr>
        <p:spPr>
          <a:xfrm>
            <a:off x="7418717" y="2932981"/>
            <a:ext cx="433626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EB725D6-EADE-1E98-467A-49D744695502}"/>
              </a:ext>
            </a:extLst>
          </p:cNvPr>
          <p:cNvSpPr/>
          <p:nvPr/>
        </p:nvSpPr>
        <p:spPr>
          <a:xfrm>
            <a:off x="4464089" y="770845"/>
            <a:ext cx="7290891" cy="5459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9F7F0-FA2F-C3F0-E23F-90BE7144D93B}"/>
              </a:ext>
            </a:extLst>
          </p:cNvPr>
          <p:cNvSpPr txBox="1"/>
          <p:nvPr/>
        </p:nvSpPr>
        <p:spPr>
          <a:xfrm>
            <a:off x="4337567" y="859129"/>
            <a:ext cx="72908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هشتمین جلسه از سلسله جلسات سمینار گروه اپیدمیولوژی دانشگاه علوم پزشکی شاهرود</a:t>
            </a:r>
          </a:p>
        </p:txBody>
      </p:sp>
    </p:spTree>
    <p:extLst>
      <p:ext uri="{BB962C8B-B14F-4D97-AF65-F5344CB8AC3E}">
        <p14:creationId xmlns:p14="http://schemas.microsoft.com/office/powerpoint/2010/main" val="318103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aph of pregnancy rate&#10;&#10;AI-generated content may be incorrect.">
            <a:extLst>
              <a:ext uri="{FF2B5EF4-FFF2-40B4-BE49-F238E27FC236}">
                <a16:creationId xmlns:a16="http://schemas.microsoft.com/office/drawing/2014/main" id="{A29E561D-94D2-EC40-A22B-521FD2B8E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7"/>
          <a:stretch>
            <a:fillRect/>
          </a:stretch>
        </p:blipFill>
        <p:spPr bwMode="auto">
          <a:xfrm>
            <a:off x="1302489" y="157364"/>
            <a:ext cx="9340702" cy="5961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4B5E14-36FD-0003-1E4B-7A9D3CE22593}"/>
              </a:ext>
            </a:extLst>
          </p:cNvPr>
          <p:cNvSpPr txBox="1"/>
          <p:nvPr/>
        </p:nvSpPr>
        <p:spPr>
          <a:xfrm>
            <a:off x="236844" y="5912364"/>
            <a:ext cx="15018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hlinkClick r:id="rId3"/>
              </a:rPr>
              <a:t>Lancet study</a:t>
            </a:r>
            <a:endParaRPr lang="fa-IR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2A95B9-37CC-CD19-B858-27D8CC62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7989-E455-3CAF-065B-00D8E1877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A26014-02A4-730B-917A-C65E04073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10</a:t>
            </a:fld>
            <a:endParaRPr lang="fa-I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CA321F-45C5-3372-8456-CA8B63EE1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71" t="4624" r="-1738" b="5869"/>
          <a:stretch>
            <a:fillRect/>
          </a:stretch>
        </p:blipFill>
        <p:spPr>
          <a:xfrm>
            <a:off x="624745" y="420283"/>
            <a:ext cx="590669" cy="549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31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aph showing the birth rate of a baby&#10;&#10;AI-generated content may be incorrect.">
            <a:extLst>
              <a:ext uri="{FF2B5EF4-FFF2-40B4-BE49-F238E27FC236}">
                <a16:creationId xmlns:a16="http://schemas.microsoft.com/office/drawing/2014/main" id="{64ECE5EC-0A27-D8D8-2BBF-683FA1A52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2" y="0"/>
            <a:ext cx="9723190" cy="61295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44D331-003D-23FE-1E79-0145A7CF1790}"/>
              </a:ext>
            </a:extLst>
          </p:cNvPr>
          <p:cNvSpPr txBox="1"/>
          <p:nvPr/>
        </p:nvSpPr>
        <p:spPr>
          <a:xfrm>
            <a:off x="389044" y="5987018"/>
            <a:ext cx="14882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hlinkClick r:id="rId3"/>
              </a:rPr>
              <a:t>Lancet study</a:t>
            </a:r>
            <a:endParaRPr lang="fa-IR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309531-FA5C-D7B8-4EF7-39935A752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48178B-0314-5B5F-F811-E2AF57D57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6C62A2-33ED-0AA6-F352-8A808A47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11</a:t>
            </a:fld>
            <a:endParaRPr lang="fa-I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B58F5D-AF8A-3827-46F6-08F755169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71" t="4624" r="-1738" b="5869"/>
          <a:stretch>
            <a:fillRect/>
          </a:stretch>
        </p:blipFill>
        <p:spPr>
          <a:xfrm>
            <a:off x="624745" y="420283"/>
            <a:ext cx="590669" cy="549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10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4BB0-1011-CC7A-9B37-1E405BB06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اپیدمیولوژی سقط در جهان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B1CBC-32BB-1A82-4395-B64C6D7FA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2971"/>
            <a:ext cx="10515600" cy="4193991"/>
          </a:xfrm>
        </p:spPr>
        <p:txBody>
          <a:bodyPr/>
          <a:lstStyle/>
          <a:p>
            <a:pPr marL="0" indent="0">
              <a:buNone/>
            </a:pPr>
            <a:r>
              <a:rPr lang="fa-IR" dirty="0"/>
              <a:t>در سال ۲۰۲۲:</a:t>
            </a:r>
          </a:p>
          <a:p>
            <a:r>
              <a:rPr lang="fa-IR" dirty="0"/>
              <a:t> ۶۱۳۳۸۳ سقط جنین قانونی از ۴۸ منطقه به </a:t>
            </a:r>
            <a:r>
              <a:rPr lang="en-US" dirty="0"/>
              <a:t>CDC</a:t>
            </a:r>
            <a:r>
              <a:rPr lang="fa-IR" dirty="0"/>
              <a:t> گزارش شد.</a:t>
            </a:r>
          </a:p>
          <a:p>
            <a:r>
              <a:rPr lang="fa-IR" dirty="0"/>
              <a:t>میزان سقط جنین ۱۱/۲ سقط جنین در هر ۱۰۰۰ زن ۱۵ تا ۴۴ ساله</a:t>
            </a:r>
            <a:endParaRPr lang="en-US" dirty="0"/>
          </a:p>
          <a:p>
            <a:r>
              <a:rPr lang="fa-IR" dirty="0"/>
              <a:t>تقریباً تمام سقط </a:t>
            </a:r>
            <a:r>
              <a:rPr lang="fa-IR" dirty="0" err="1"/>
              <a:t>جنین‌ها</a:t>
            </a:r>
            <a:r>
              <a:rPr lang="fa-IR" dirty="0"/>
              <a:t> در سال ۲۰۲۲ در اوایل بارداری انجام شد: (نزدیک 93% قبل از 14هفته)</a:t>
            </a:r>
          </a:p>
          <a:p>
            <a:pPr marL="0" indent="0">
              <a:buNone/>
            </a:pPr>
            <a:r>
              <a:rPr lang="fa-IR" dirty="0"/>
              <a:t> تعداد کمتری از سقط </a:t>
            </a:r>
            <a:r>
              <a:rPr lang="fa-IR" dirty="0" err="1"/>
              <a:t>جنین‌ها</a:t>
            </a:r>
            <a:r>
              <a:rPr lang="fa-IR" dirty="0"/>
              <a:t> (6/1%) در هفته ۱۴ تا ۲۰ بارداری </a:t>
            </a:r>
            <a:endParaRPr lang="en-US" dirty="0"/>
          </a:p>
          <a:p>
            <a:r>
              <a:rPr lang="fa-IR" dirty="0"/>
              <a:t>53/3% از کل سقط </a:t>
            </a:r>
            <a:r>
              <a:rPr lang="fa-IR" dirty="0" err="1"/>
              <a:t>جنین‌ها</a:t>
            </a:r>
            <a:r>
              <a:rPr lang="fa-IR" dirty="0"/>
              <a:t>، سقط جنین زودهنگام با دارو بودند. </a:t>
            </a:r>
            <a:endParaRPr lang="en-US" dirty="0"/>
          </a:p>
          <a:p>
            <a:pPr marL="0" indent="0" algn="l" rtl="0">
              <a:buNone/>
            </a:pPr>
            <a:r>
              <a:rPr lang="en-US" sz="1800" dirty="0"/>
              <a:t>CDC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F794BE-66BB-6A81-0AD9-A4C3C94F639B}"/>
              </a:ext>
            </a:extLst>
          </p:cNvPr>
          <p:cNvCxnSpPr>
            <a:cxnSpLocks/>
          </p:cNvCxnSpPr>
          <p:nvPr/>
        </p:nvCxnSpPr>
        <p:spPr>
          <a:xfrm flipH="1">
            <a:off x="954657" y="1690688"/>
            <a:ext cx="1039914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A3864-7EB6-D699-4055-0A49340E0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72B5B-080F-D857-660C-B0E1C47D9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316D4-7DDB-17A1-A380-0F59B632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88952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299C-F891-E115-F671-7BD010B60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اپیدمیولوژی سقط ناامن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782F7-5284-6E6D-D407-5FA527499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139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a-IR" dirty="0"/>
              <a:t>تقریباً نیمی از کل سقط </a:t>
            </a:r>
            <a:r>
              <a:rPr lang="fa-IR" dirty="0" err="1"/>
              <a:t>جنین‌ها</a:t>
            </a:r>
            <a:r>
              <a:rPr lang="fa-IR" dirty="0"/>
              <a:t> ناامن هستند (45%). سقط جنین ‌های ناامن باعث مرگ و عوارض قابل پیشگیری مادران می شود</a:t>
            </a:r>
          </a:p>
          <a:p>
            <a:pPr>
              <a:lnSpc>
                <a:spcPct val="100000"/>
              </a:lnSpc>
            </a:pPr>
            <a:r>
              <a:rPr lang="fa-IR" dirty="0"/>
              <a:t>از کل سقط‌ های ناامن، یک سوم در شرایط </a:t>
            </a:r>
            <a:r>
              <a:rPr lang="fa-IR" dirty="0">
                <a:solidFill>
                  <a:srgbClr val="FF0000"/>
                </a:solidFill>
              </a:rPr>
              <a:t>بسیار</a:t>
            </a:r>
            <a:r>
              <a:rPr lang="fa-IR" dirty="0"/>
              <a:t> ناامن، (افراد آموزش ندیده، </a:t>
            </a:r>
            <a:r>
              <a:rPr lang="fa-IR" dirty="0" err="1"/>
              <a:t>روش‌های</a:t>
            </a:r>
            <a:r>
              <a:rPr lang="fa-IR" dirty="0"/>
              <a:t> خطرناک و تهاجمی).</a:t>
            </a:r>
          </a:p>
          <a:p>
            <a:pPr>
              <a:lnSpc>
                <a:spcPct val="100000"/>
              </a:lnSpc>
            </a:pPr>
            <a:r>
              <a:rPr lang="fa-IR" dirty="0"/>
              <a:t> بیش از نیمی از این سقط ‌های ناامن در آسیا که بیشتر آنها در جنوب و مرکز آسیا.</a:t>
            </a:r>
          </a:p>
          <a:p>
            <a:pPr>
              <a:lnSpc>
                <a:spcPct val="100000"/>
              </a:lnSpc>
            </a:pPr>
            <a:r>
              <a:rPr lang="fa-IR" dirty="0"/>
              <a:t>در آمریکای لاتین و آفریقا، تقریباً 3 از 4 از کل سقط جنین‌ ها ناامن </a:t>
            </a:r>
            <a:r>
              <a:rPr lang="fa-IR" dirty="0" err="1"/>
              <a:t>بوده‌اند</a:t>
            </a:r>
            <a:r>
              <a:rPr lang="fa-IR" dirty="0"/>
              <a:t>. در آفریقا، تقریباً نیمی از کل سقط </a:t>
            </a:r>
            <a:r>
              <a:rPr lang="fa-IR" dirty="0" err="1"/>
              <a:t>جنین‌ها</a:t>
            </a:r>
            <a:r>
              <a:rPr lang="fa-IR" dirty="0"/>
              <a:t> در شرایط </a:t>
            </a:r>
            <a:r>
              <a:rPr lang="fa-IR" dirty="0">
                <a:solidFill>
                  <a:srgbClr val="FF0000"/>
                </a:solidFill>
              </a:rPr>
              <a:t>بسیار</a:t>
            </a:r>
            <a:r>
              <a:rPr lang="fa-IR" dirty="0"/>
              <a:t> ناامن رخ داده است (3).</a:t>
            </a:r>
            <a:endParaRPr lang="en-US" dirty="0"/>
          </a:p>
          <a:p>
            <a:endParaRPr lang="fa-IR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74DADD-79F9-5CB7-07E3-FE2695A92C38}"/>
              </a:ext>
            </a:extLst>
          </p:cNvPr>
          <p:cNvCxnSpPr>
            <a:cxnSpLocks/>
          </p:cNvCxnSpPr>
          <p:nvPr/>
        </p:nvCxnSpPr>
        <p:spPr>
          <a:xfrm flipH="1">
            <a:off x="954657" y="1690688"/>
            <a:ext cx="1039914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99CD8-6065-C806-0242-693A4A56A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4DDCA-A1D5-C4C0-7CE7-4DD70E2EC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9F1A0-938E-CA64-9471-FE58094F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4242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2965D3C-133E-0F26-79D4-038F9A8DBE4B}"/>
              </a:ext>
            </a:extLst>
          </p:cNvPr>
          <p:cNvSpPr txBox="1"/>
          <p:nvPr/>
        </p:nvSpPr>
        <p:spPr>
          <a:xfrm>
            <a:off x="1889270" y="1459134"/>
            <a:ext cx="914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hlinkClick r:id="rId2"/>
              </a:rPr>
              <a:t>IHME</a:t>
            </a:r>
            <a:endParaRPr lang="fa-IR" dirty="0"/>
          </a:p>
        </p:txBody>
      </p:sp>
      <p:pic>
        <p:nvPicPr>
          <p:cNvPr id="5" name="Content Placeholder 4" descr="A map of the world&#10;&#10;AI-generated content may be incorrect.">
            <a:extLst>
              <a:ext uri="{FF2B5EF4-FFF2-40B4-BE49-F238E27FC236}">
                <a16:creationId xmlns:a16="http://schemas.microsoft.com/office/drawing/2014/main" id="{A3B5C576-3C12-877B-E746-EDC441E74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0"/>
          <a:stretch>
            <a:fillRect/>
          </a:stretch>
        </p:blipFill>
        <p:spPr>
          <a:xfrm>
            <a:off x="1058259" y="661025"/>
            <a:ext cx="9431378" cy="58471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4A9BE2-D9F1-6089-83ED-F90BF60DDE4F}"/>
              </a:ext>
            </a:extLst>
          </p:cNvPr>
          <p:cNvSpPr txBox="1"/>
          <p:nvPr/>
        </p:nvSpPr>
        <p:spPr>
          <a:xfrm>
            <a:off x="6711350" y="228432"/>
            <a:ext cx="41924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b="1" dirty="0">
                <a:cs typeface="B Titr" panose="00000700000000000000" pitchFamily="2" charset="-78"/>
              </a:rPr>
              <a:t>DALY</a:t>
            </a:r>
            <a:r>
              <a:rPr lang="fa-IR" dirty="0">
                <a:cs typeface="B Titr" panose="00000700000000000000" pitchFamily="2" charset="-78"/>
              </a:rPr>
              <a:t> ناشی از سقط در 2021 در جهان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26F790A-65DD-21AD-5B54-11D270818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F3DE4A8-CA7C-AC8D-133B-2EBE2226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C613189-6D0F-21DF-F6C2-C72B7F641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57970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7116-AA99-5655-ED3E-A31972CDC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945"/>
            <a:ext cx="10515600" cy="1153743"/>
          </a:xfrm>
        </p:spPr>
        <p:txBody>
          <a:bodyPr/>
          <a:lstStyle/>
          <a:p>
            <a:r>
              <a:rPr lang="fa-IR" dirty="0"/>
              <a:t>اپیدمیولوژی سقط در ایران</a:t>
            </a:r>
          </a:p>
        </p:txBody>
      </p:sp>
      <p:pic>
        <p:nvPicPr>
          <p:cNvPr id="9" name="Content Placeholder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D91C7BC-978B-A339-AAD5-7992683B3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11" y="2216308"/>
            <a:ext cx="10935585" cy="2951004"/>
          </a:xfr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16CE270-0570-DDFA-6A3D-8DDAF1D54027}"/>
              </a:ext>
            </a:extLst>
          </p:cNvPr>
          <p:cNvCxnSpPr>
            <a:cxnSpLocks/>
          </p:cNvCxnSpPr>
          <p:nvPr/>
        </p:nvCxnSpPr>
        <p:spPr>
          <a:xfrm flipH="1">
            <a:off x="838200" y="1690688"/>
            <a:ext cx="1055458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15F1485-08A6-5FCB-9B23-5E8C9E52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78E150C-4BD9-7D95-112B-FB30858E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0608F72-2F33-8C8D-5C13-063527C7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12658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graph&#10;&#10;AI-generated content may be incorrect.">
            <a:extLst>
              <a:ext uri="{FF2B5EF4-FFF2-40B4-BE49-F238E27FC236}">
                <a16:creationId xmlns:a16="http://schemas.microsoft.com/office/drawing/2014/main" id="{0BBD4E6E-C07D-C0FE-EB16-5BF6CC637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56" y="154172"/>
            <a:ext cx="10120403" cy="5815456"/>
          </a:xfr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8339D97-B590-FC3B-F15D-F916BCDA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057981-BD49-C19E-E2C1-864828958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1C1F2A0-19E4-7E6F-2AAE-5EFF46888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3198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8262F-E841-FD2C-A041-5C7711BA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اپیدمیولوژی سقط در ایران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FD720-ED70-8963-DFA4-0C9D754CA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20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a-IR" dirty="0"/>
              <a:t>طبق </a:t>
            </a:r>
            <a:r>
              <a:rPr lang="fa-IR" dirty="0" err="1"/>
              <a:t>داده‌های</a:t>
            </a:r>
            <a:r>
              <a:rPr lang="fa-IR" dirty="0"/>
              <a:t> موجود – که اغلب ناقص یا غیررسمی هستند – در ایران سالانه بین 300,000 تا 600,000 سقط جنین غیرقانونی را اتفاق می افتد. این رقم بسیار فراتر از برآورد 10,000 تا 12,000 سقط جنین قانونی </a:t>
            </a:r>
            <a:r>
              <a:rPr lang="fa-IR" dirty="0" err="1"/>
              <a:t>انجام‌شده</a:t>
            </a:r>
            <a:r>
              <a:rPr lang="fa-IR" dirty="0"/>
              <a:t> در هر سال است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</a:pPr>
            <a:r>
              <a:rPr lang="fa-IR" dirty="0"/>
              <a:t>بیش از 80 درصد </a:t>
            </a:r>
            <a:r>
              <a:rPr lang="fa-IR" dirty="0" err="1"/>
              <a:t>سقط‌های</a:t>
            </a:r>
            <a:r>
              <a:rPr lang="fa-IR" dirty="0"/>
              <a:t> جنین غیرقانونی به دلایل اجتماعی و اقتصادی انجام </a:t>
            </a:r>
            <a:r>
              <a:rPr lang="fa-IR" dirty="0" err="1"/>
              <a:t>می‌شود</a:t>
            </a:r>
            <a:r>
              <a:rPr lang="fa-IR" dirty="0"/>
              <a:t>. در میان این موارد، تقریباً نیمی شامل عوارض پزشکی مانند اختلالات ژنتیکی یا مشکلات سلامت مادر است. حدود 20 درصد دیگر ناشی از بارداری‌ های </a:t>
            </a:r>
            <a:r>
              <a:rPr lang="fa-IR" dirty="0" err="1"/>
              <a:t>ناخواسته‌ای</a:t>
            </a:r>
            <a:r>
              <a:rPr lang="fa-IR" dirty="0"/>
              <a:t> است که زنان تصمیم به پایان آن </a:t>
            </a:r>
            <a:r>
              <a:rPr lang="fa-IR" dirty="0" err="1"/>
              <a:t>می‌گیرند</a:t>
            </a:r>
            <a:r>
              <a:rPr lang="fa-IR" dirty="0"/>
              <a:t>.</a:t>
            </a:r>
          </a:p>
          <a:p>
            <a:pPr marL="0" indent="0" algn="l" rtl="0">
              <a:buNone/>
            </a:pPr>
            <a:endParaRPr lang="fa-IR" sz="1600" dirty="0">
              <a:hlinkClick r:id="rId2"/>
            </a:endParaRPr>
          </a:p>
          <a:p>
            <a:pPr marL="0" indent="0" algn="l" rtl="0">
              <a:buNone/>
            </a:pPr>
            <a:r>
              <a:rPr lang="fa-IR" sz="1600" dirty="0">
                <a:hlinkClick r:id="rId2"/>
              </a:rPr>
              <a:t>مقاله مجله پرستاری مامایی 1401</a:t>
            </a:r>
            <a:endParaRPr lang="fa-IR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CEA39-F1B7-08B8-F4B1-233BDF7B9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326D4-60CC-29E8-0587-8B907B6BA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99607-8171-A899-C3E6-F45FA5C1D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5985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E60D78F-EADF-A7C7-034A-E4E579089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4" y="997687"/>
            <a:ext cx="11679692" cy="44375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1F4003-91F4-E2FB-B5BA-533354D7F9E0}"/>
              </a:ext>
            </a:extLst>
          </p:cNvPr>
          <p:cNvSpPr txBox="1"/>
          <p:nvPr/>
        </p:nvSpPr>
        <p:spPr>
          <a:xfrm>
            <a:off x="2551814" y="257395"/>
            <a:ext cx="71876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cs typeface="B Titr" panose="00000700000000000000" pitchFamily="2" charset="-78"/>
              </a:rPr>
              <a:t>Abortion Incidence rate </a:t>
            </a:r>
            <a:r>
              <a:rPr lang="fa-IR" sz="2800" dirty="0">
                <a:cs typeface="B Titr" panose="00000700000000000000" pitchFamily="2" charset="-78"/>
              </a:rPr>
              <a:t> به تفکیک استان های ایران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1E104559-16DD-D274-5DBE-920CF4F60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5FB6397-2247-0F12-FF93-C276F80AF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2F0914E-213A-FBA9-31F0-E106069C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36109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4E1EE04-FE20-CFFC-308B-F195C6326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19" y="1456091"/>
            <a:ext cx="11505561" cy="394581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0DF96-56EF-B106-EDFC-E538BAEC0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06CAC-811F-85C9-0DA2-D3E476BE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9189E-F87A-ED23-1AE1-7FF4E661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51698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824E8-7E75-6BCD-3E90-1095AAF94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طرح کلی ارائه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02909-8F7C-3591-5674-AAD93233C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2284" y="1791585"/>
            <a:ext cx="7418282" cy="375232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fa-IR" sz="3100" dirty="0"/>
              <a:t>تعاریف و انواع سقط</a:t>
            </a:r>
          </a:p>
          <a:p>
            <a:pPr>
              <a:lnSpc>
                <a:spcPct val="120000"/>
              </a:lnSpc>
            </a:pPr>
            <a:r>
              <a:rPr lang="fa-IR" sz="3100" dirty="0"/>
              <a:t>سقط ناامن و عوارض آن</a:t>
            </a:r>
          </a:p>
          <a:p>
            <a:pPr>
              <a:lnSpc>
                <a:spcPct val="120000"/>
              </a:lnSpc>
            </a:pPr>
            <a:r>
              <a:rPr lang="fa-IR" sz="3100" dirty="0"/>
              <a:t>اپیدمیولوژی سقط در جهان</a:t>
            </a:r>
          </a:p>
          <a:p>
            <a:pPr>
              <a:lnSpc>
                <a:spcPct val="120000"/>
              </a:lnSpc>
            </a:pPr>
            <a:r>
              <a:rPr lang="fa-IR" sz="3100" dirty="0"/>
              <a:t>اپیدمیولوژی سقط ناامن</a:t>
            </a:r>
          </a:p>
          <a:p>
            <a:pPr>
              <a:lnSpc>
                <a:spcPct val="120000"/>
              </a:lnSpc>
            </a:pPr>
            <a:r>
              <a:rPr lang="fa-IR" sz="3100" dirty="0"/>
              <a:t>اپیدمیولوژی سقط در ایران و شاهرود</a:t>
            </a:r>
          </a:p>
          <a:p>
            <a:pPr>
              <a:lnSpc>
                <a:spcPct val="120000"/>
              </a:lnSpc>
            </a:pPr>
            <a:r>
              <a:rPr lang="fa-IR" sz="3100" dirty="0"/>
              <a:t>راهبرد های پیشنهادی</a:t>
            </a:r>
          </a:p>
          <a:p>
            <a:pPr>
              <a:lnSpc>
                <a:spcPct val="120000"/>
              </a:lnSpc>
            </a:pPr>
            <a:r>
              <a:rPr lang="fa-IR" sz="3100" dirty="0"/>
              <a:t>جمع بندی</a:t>
            </a:r>
          </a:p>
          <a:p>
            <a:endParaRPr lang="fa-IR" dirty="0"/>
          </a:p>
          <a:p>
            <a:endParaRPr lang="fa-IR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C40363-02F4-EF14-7F75-41F9C0EA2899}"/>
              </a:ext>
            </a:extLst>
          </p:cNvPr>
          <p:cNvCxnSpPr>
            <a:cxnSpLocks/>
          </p:cNvCxnSpPr>
          <p:nvPr/>
        </p:nvCxnSpPr>
        <p:spPr>
          <a:xfrm flipH="1">
            <a:off x="1276710" y="1529751"/>
            <a:ext cx="994338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303D5-F2E1-5232-3036-9604E9670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5F9F8-0BE0-3773-2F40-BF90345F5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BF182-45E2-C807-3791-58435E080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95543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B510FD4-FC13-9031-1E65-685C60996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42" y="173813"/>
            <a:ext cx="11323708" cy="3774797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332E983-CCAA-0FFB-43B8-0CA2CB950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5" y="3858233"/>
            <a:ext cx="11391901" cy="2207639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1F7DD61-604E-09B5-82E6-CE1A5B099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56D6198-3810-24F1-6507-6E1CAD368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F16BCEE-F47A-7C29-C6D3-C7D429641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2240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C7E35-7BA0-0B49-93E7-7E38B07DB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628"/>
            <a:ext cx="10515600" cy="1159060"/>
          </a:xfrm>
        </p:spPr>
        <p:txBody>
          <a:bodyPr/>
          <a:lstStyle/>
          <a:p>
            <a:r>
              <a:rPr lang="fa-IR" dirty="0"/>
              <a:t>اپیدمیولوژی سقط در تهران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4BC781-5C0D-FC55-F12E-671CB518F23F}"/>
              </a:ext>
            </a:extLst>
          </p:cNvPr>
          <p:cNvCxnSpPr>
            <a:cxnSpLocks/>
          </p:cNvCxnSpPr>
          <p:nvPr/>
        </p:nvCxnSpPr>
        <p:spPr>
          <a:xfrm flipH="1">
            <a:off x="971909" y="1690688"/>
            <a:ext cx="1038189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C70990-4EB4-0D27-C3A9-62D4967C5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a-IR" dirty="0"/>
              <a:t>در تهران در سال 1402، با استفاده از روش بسط </a:t>
            </a:r>
            <a:r>
              <a:rPr lang="fa-IR" dirty="0" err="1"/>
              <a:t>شبکه‌ای</a:t>
            </a:r>
            <a:r>
              <a:rPr lang="fa-IR" dirty="0"/>
              <a:t> </a:t>
            </a:r>
            <a:r>
              <a:rPr lang="en-US" b="1" dirty="0"/>
              <a:t>(</a:t>
            </a:r>
            <a:r>
              <a:rPr lang="en-US" dirty="0"/>
              <a:t>NSUM</a:t>
            </a:r>
            <a:r>
              <a:rPr lang="en-US" b="1" dirty="0"/>
              <a:t>)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fa-IR" dirty="0"/>
              <a:t> </a:t>
            </a:r>
            <a:r>
              <a:rPr lang="fa-IR" dirty="0" err="1"/>
              <a:t>مشارکت‌کنندگان</a:t>
            </a:r>
            <a:r>
              <a:rPr lang="fa-IR" dirty="0"/>
              <a:t> 2640 نفر از زنان 49-18 </a:t>
            </a:r>
            <a:r>
              <a:rPr lang="fa-IR" dirty="0" err="1"/>
              <a:t>سالۀ</a:t>
            </a:r>
            <a:r>
              <a:rPr lang="fa-IR" dirty="0"/>
              <a:t> ساکن در مناطق 22 </a:t>
            </a:r>
            <a:r>
              <a:rPr lang="fa-IR" dirty="0" err="1"/>
              <a:t>گانۀ</a:t>
            </a:r>
            <a:r>
              <a:rPr lang="fa-IR" dirty="0"/>
              <a:t> شهر تهران </a:t>
            </a:r>
            <a:r>
              <a:rPr lang="fa-IR" dirty="0" err="1"/>
              <a:t>می‌باشند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fa-IR" dirty="0"/>
              <a:t>تعداد </a:t>
            </a:r>
            <a:r>
              <a:rPr lang="fa-IR" dirty="0" err="1"/>
              <a:t>سالیانۀ</a:t>
            </a:r>
            <a:r>
              <a:rPr lang="fa-IR" dirty="0"/>
              <a:t> </a:t>
            </a:r>
            <a:r>
              <a:rPr lang="fa-IR" dirty="0" err="1"/>
              <a:t>سقط‌جنین‌های</a:t>
            </a:r>
            <a:r>
              <a:rPr lang="fa-IR" dirty="0"/>
              <a:t> عمدی، 13300 سقط برآورد شده است.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dirty="0"/>
              <a:t>میزان </a:t>
            </a:r>
            <a:r>
              <a:rPr lang="fa-IR" dirty="0" err="1"/>
              <a:t>سالانۀ</a:t>
            </a:r>
            <a:r>
              <a:rPr lang="fa-IR" dirty="0"/>
              <a:t> </a:t>
            </a:r>
            <a:r>
              <a:rPr lang="fa-IR" dirty="0" err="1"/>
              <a:t>سقط‌جنین‌های</a:t>
            </a:r>
            <a:r>
              <a:rPr lang="fa-IR" dirty="0"/>
              <a:t> عمدی در شهر تهران در سال 1402، 5/2 سقط به </a:t>
            </a:r>
            <a:r>
              <a:rPr lang="fa-IR" dirty="0" err="1"/>
              <a:t>ازای</a:t>
            </a:r>
            <a:r>
              <a:rPr lang="fa-IR" dirty="0"/>
              <a:t> هر 1000 زن است</a:t>
            </a:r>
            <a:endParaRPr lang="en-US" dirty="0"/>
          </a:p>
          <a:p>
            <a:pPr marL="0" indent="0" algn="l" rtl="0">
              <a:buNone/>
            </a:pPr>
            <a:endParaRPr lang="fa-IR" sz="1800" dirty="0">
              <a:hlinkClick r:id="rId2"/>
            </a:endParaRPr>
          </a:p>
          <a:p>
            <a:pPr marL="0" indent="0" algn="l" rtl="0">
              <a:buNone/>
            </a:pPr>
            <a:r>
              <a:rPr lang="fa-IR" sz="1800" dirty="0">
                <a:hlinkClick r:id="rId2"/>
              </a:rPr>
              <a:t>نشریه: نامه انجمن جمعیت </a:t>
            </a:r>
            <a:r>
              <a:rPr lang="fa-IR" sz="1800" dirty="0" err="1">
                <a:hlinkClick r:id="rId2"/>
              </a:rPr>
              <a:t>شناسی</a:t>
            </a:r>
            <a:r>
              <a:rPr lang="fa-IR" sz="1800" dirty="0">
                <a:hlinkClick r:id="rId2"/>
              </a:rPr>
              <a:t> ایران</a:t>
            </a:r>
            <a:endParaRPr lang="fa-IR" sz="1800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B7E1560-A479-F6A2-D8E2-1D1090596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869CB77-6821-53E7-AAC3-72D7C96AC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D7EA874-B29D-22C7-FE2A-1562BC70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3575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767C7-9853-E6DF-6F8B-77F80B075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4671"/>
            <a:ext cx="10515600" cy="1276017"/>
          </a:xfrm>
        </p:spPr>
        <p:txBody>
          <a:bodyPr/>
          <a:lstStyle/>
          <a:p>
            <a:r>
              <a:rPr lang="fa-IR" dirty="0"/>
              <a:t>اپیدمیولوژی سقط در شاهرود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C458855-1BF6-3D66-A481-6E7D576080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053132"/>
              </p:ext>
            </p:extLst>
          </p:nvPr>
        </p:nvGraphicFramePr>
        <p:xfrm>
          <a:off x="2582173" y="2053087"/>
          <a:ext cx="7276381" cy="3547613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494093">
                  <a:extLst>
                    <a:ext uri="{9D8B030D-6E8A-4147-A177-3AD203B41FA5}">
                      <a16:colId xmlns:a16="http://schemas.microsoft.com/office/drawing/2014/main" val="3603174505"/>
                    </a:ext>
                  </a:extLst>
                </a:gridCol>
                <a:gridCol w="2297216">
                  <a:extLst>
                    <a:ext uri="{9D8B030D-6E8A-4147-A177-3AD203B41FA5}">
                      <a16:colId xmlns:a16="http://schemas.microsoft.com/office/drawing/2014/main" val="3290116642"/>
                    </a:ext>
                  </a:extLst>
                </a:gridCol>
                <a:gridCol w="1794294">
                  <a:extLst>
                    <a:ext uri="{9D8B030D-6E8A-4147-A177-3AD203B41FA5}">
                      <a16:colId xmlns:a16="http://schemas.microsoft.com/office/drawing/2014/main" val="3582195423"/>
                    </a:ext>
                  </a:extLst>
                </a:gridCol>
                <a:gridCol w="1690778">
                  <a:extLst>
                    <a:ext uri="{9D8B030D-6E8A-4147-A177-3AD203B41FA5}">
                      <a16:colId xmlns:a16="http://schemas.microsoft.com/office/drawing/2014/main" val="982238396"/>
                    </a:ext>
                  </a:extLst>
                </a:gridCol>
              </a:tblGrid>
              <a:tr h="574365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tx1"/>
                          </a:solidFill>
                        </a:rPr>
                        <a:t>سال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tx1"/>
                          </a:solidFill>
                        </a:rPr>
                        <a:t>مجموع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tx1"/>
                          </a:solidFill>
                        </a:rPr>
                        <a:t>بیمارستان بهار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tx1"/>
                          </a:solidFill>
                        </a:rPr>
                        <a:t>بیمارستان خاتم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819233"/>
                  </a:ext>
                </a:extLst>
              </a:tr>
              <a:tr h="583292">
                <a:tc>
                  <a:txBody>
                    <a:bodyPr/>
                    <a:lstStyle/>
                    <a:p>
                      <a:pPr algn="ctr" rtl="1"/>
                      <a:r>
                        <a:rPr lang="fa-IR" dirty="0"/>
                        <a:t>1400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/>
                        <a:t>268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/>
                        <a:t>254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/>
                        <a:t>14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93530"/>
                  </a:ext>
                </a:extLst>
              </a:tr>
              <a:tr h="583292">
                <a:tc>
                  <a:txBody>
                    <a:bodyPr/>
                    <a:lstStyle/>
                    <a:p>
                      <a:pPr algn="ctr" rtl="1"/>
                      <a:r>
                        <a:rPr lang="fa-IR" dirty="0"/>
                        <a:t>1401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/>
                        <a:t>361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/>
                        <a:t>256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095517"/>
                  </a:ext>
                </a:extLst>
              </a:tr>
              <a:tr h="583292">
                <a:tc>
                  <a:txBody>
                    <a:bodyPr/>
                    <a:lstStyle/>
                    <a:p>
                      <a:pPr algn="ctr" rtl="1"/>
                      <a:r>
                        <a:rPr lang="fa-IR" dirty="0"/>
                        <a:t>1402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/>
                        <a:t>343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/>
                        <a:t>335</a:t>
                      </a:r>
                    </a:p>
                    <a:p>
                      <a:pPr algn="ctr" rtl="1"/>
                      <a:endParaRPr lang="fa-IR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/>
                        <a:t>8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642959"/>
                  </a:ext>
                </a:extLst>
              </a:tr>
              <a:tr h="583292">
                <a:tc>
                  <a:txBody>
                    <a:bodyPr/>
                    <a:lstStyle/>
                    <a:p>
                      <a:pPr algn="ctr" rtl="1"/>
                      <a:r>
                        <a:rPr lang="fa-IR" dirty="0"/>
                        <a:t>1403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/>
                        <a:t>430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660016"/>
                  </a:ext>
                </a:extLst>
              </a:tr>
              <a:tr h="583292">
                <a:tc>
                  <a:txBody>
                    <a:bodyPr/>
                    <a:lstStyle/>
                    <a:p>
                      <a:pPr algn="ctr" rtl="1"/>
                      <a:r>
                        <a:rPr lang="fa-IR" dirty="0"/>
                        <a:t>1404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/>
                        <a:t>125 در 4 ماه اول سال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234719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8AED10-3274-2CCA-6286-38BE28E5FBD4}"/>
              </a:ext>
            </a:extLst>
          </p:cNvPr>
          <p:cNvCxnSpPr>
            <a:cxnSpLocks/>
          </p:cNvCxnSpPr>
          <p:nvPr/>
        </p:nvCxnSpPr>
        <p:spPr>
          <a:xfrm flipH="1">
            <a:off x="749110" y="1690688"/>
            <a:ext cx="1069377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9850C2-A0F8-02DE-7A1E-79FAE53E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CEFBD-2EF1-EE8E-2C38-67EC177C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3E8FEA-0930-2D8D-E39B-7F85EBE63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8454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83AFB-AB31-9C73-2178-B1F3EB685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بروز بحران و افزایش بارداری‌ های ناخواسته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AFB348-B0A0-05A4-A516-2524F4D8E8B0}"/>
              </a:ext>
            </a:extLst>
          </p:cNvPr>
          <p:cNvCxnSpPr>
            <a:cxnSpLocks/>
          </p:cNvCxnSpPr>
          <p:nvPr/>
        </p:nvCxnSpPr>
        <p:spPr>
          <a:xfrm flipH="1">
            <a:off x="838200" y="169635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397DD3-E75C-371A-B748-C8EE26E3F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5062"/>
          </a:xfrm>
        </p:spPr>
        <p:txBody>
          <a:bodyPr>
            <a:normAutofit lnSpcReduction="10000"/>
          </a:bodyPr>
          <a:lstStyle/>
          <a:p>
            <a:r>
              <a:rPr lang="fa-IR" dirty="0"/>
              <a:t>بیش از 20 درصد از زنان و دختران پناهنده با خشونت جنسی روبرو خواهند شد</a:t>
            </a:r>
          </a:p>
          <a:p>
            <a:r>
              <a:rPr lang="fa-IR" dirty="0"/>
              <a:t>مطالعات نشان </a:t>
            </a:r>
            <a:r>
              <a:rPr lang="fa-IR" dirty="0" err="1"/>
              <a:t>می‌دهد</a:t>
            </a:r>
            <a:r>
              <a:rPr lang="fa-IR" dirty="0"/>
              <a:t> که </a:t>
            </a:r>
            <a:r>
              <a:rPr lang="fa-IR" dirty="0" err="1"/>
              <a:t>بارداری‌های</a:t>
            </a:r>
            <a:r>
              <a:rPr lang="fa-IR" dirty="0"/>
              <a:t> مرتبط با تجاوز جنسی به همان اندازه یا بیشتر از </a:t>
            </a:r>
            <a:r>
              <a:rPr lang="fa-IR" dirty="0" err="1"/>
              <a:t>بارداری‌های</a:t>
            </a:r>
            <a:r>
              <a:rPr lang="fa-IR" dirty="0"/>
              <a:t> ناشی از رابطه جنسی توافقی رخ </a:t>
            </a:r>
            <a:r>
              <a:rPr lang="fa-IR" dirty="0" err="1"/>
              <a:t>می‌دهند</a:t>
            </a:r>
            <a:endParaRPr lang="en-US" dirty="0"/>
          </a:p>
          <a:p>
            <a:r>
              <a:rPr lang="fa-IR" dirty="0"/>
              <a:t>تخمین زده </a:t>
            </a:r>
            <a:r>
              <a:rPr lang="fa-IR" dirty="0" err="1"/>
              <a:t>می‌شود</a:t>
            </a:r>
            <a:r>
              <a:rPr lang="fa-IR" dirty="0"/>
              <a:t> که تا سال ۲۰۲۵، ۴/۸ میلیون بارداری ناخواسته در افغانستان به دلیل اختلالات سیستم بهداشتی و نابرابری جنسیتی رخ دهد.</a:t>
            </a:r>
            <a:endParaRPr lang="en-US" dirty="0"/>
          </a:p>
          <a:p>
            <a:r>
              <a:rPr lang="fa-IR" dirty="0"/>
              <a:t>در ۱۲ ماه اول </a:t>
            </a:r>
            <a:r>
              <a:rPr lang="fa-IR" dirty="0" err="1"/>
              <a:t>همه‌گیری</a:t>
            </a:r>
            <a:r>
              <a:rPr lang="fa-IR" dirty="0"/>
              <a:t> کووید-۱۹، اختلال تخمینی در منابع و خدمات پیشگیری از بارداری به طور متوسط ۳/۶ ماه طول کشید و منجر به ۱/۴ میلیون بارداری ناخواسته شد. </a:t>
            </a:r>
            <a:endParaRPr lang="en-US" sz="1800" dirty="0">
              <a:hlinkClick r:id="rId2" action="ppaction://hlinkfile"/>
            </a:endParaRPr>
          </a:p>
          <a:p>
            <a:pPr marL="0" indent="0" algn="l" rtl="0">
              <a:buNone/>
            </a:pPr>
            <a:r>
              <a:rPr lang="en-US" sz="1800" dirty="0">
                <a:hlinkClick r:id="rId3"/>
              </a:rPr>
              <a:t>March 2022, UNFPA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2400" dirty="0"/>
              <a:t>UNFPA</a:t>
            </a:r>
            <a:r>
              <a:rPr lang="fa-IR" sz="2400" dirty="0"/>
              <a:t>در سالهای اخیر توانسته از ۱۸ میلیون بارداری ناخواسته و «۷/۵ میلیون سقط ناامن» را جلوگیری کند </a:t>
            </a:r>
            <a:endParaRPr lang="en-US" sz="1800" b="1" dirty="0">
              <a:hlinkClick r:id="rId4"/>
            </a:endParaRPr>
          </a:p>
          <a:p>
            <a:pPr marL="0" indent="0" algn="l" rtl="0">
              <a:buNone/>
            </a:pPr>
            <a:r>
              <a:rPr lang="en-US" sz="1800" b="1" dirty="0">
                <a:hlinkClick r:id="rId4"/>
              </a:rPr>
              <a:t>Annual Report 2024</a:t>
            </a:r>
            <a:endParaRPr lang="fa-IR" sz="1800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A7157CD-1429-B79F-FC34-34233723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830C4D7-E3FA-2B55-0591-5E7E0D47C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BC6540D-F92B-74A2-311B-F6A4DB6C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3566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3D562-0253-63AF-AD3E-2A2502623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b="1" dirty="0" err="1"/>
              <a:t>راهکار</a:t>
            </a:r>
            <a:r>
              <a:rPr lang="fa-IR" sz="3600" b="1" dirty="0"/>
              <a:t> های پیشنهادی جهت کاهش میزان سقط جنین در ایران</a:t>
            </a:r>
            <a:endParaRPr lang="fa-IR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0366F-D4AD-BC34-B5B8-5771D36FB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785"/>
            <a:ext cx="10515600" cy="4440178"/>
          </a:xfrm>
        </p:spPr>
        <p:txBody>
          <a:bodyPr/>
          <a:lstStyle/>
          <a:p>
            <a:pPr marL="0" indent="0">
              <a:buNone/>
            </a:pPr>
            <a:r>
              <a:rPr lang="fa-IR" b="1" dirty="0"/>
              <a:t>1. آموزش و مشاوره جامع جنسی </a:t>
            </a:r>
            <a:r>
              <a:rPr lang="fa-IR" b="1" dirty="0" err="1"/>
              <a:t>درکنار</a:t>
            </a:r>
            <a:r>
              <a:rPr lang="fa-IR" b="1" dirty="0"/>
              <a:t> تشویق به </a:t>
            </a:r>
            <a:r>
              <a:rPr lang="fa-IR" b="1" dirty="0" err="1"/>
              <a:t>فرزندآوری</a:t>
            </a:r>
            <a:r>
              <a:rPr lang="fa-IR" b="1" dirty="0"/>
              <a:t>:</a:t>
            </a:r>
            <a:r>
              <a:rPr lang="en-US" dirty="0"/>
              <a:t> </a:t>
            </a:r>
            <a:r>
              <a:rPr lang="fa-IR" dirty="0"/>
              <a:t>ادغام آموزش جنسی متناسب با سن در برنامه درسی مدارس و ارائه مشاوره به زنان در معرض بارداری ناخواسته، </a:t>
            </a:r>
            <a:r>
              <a:rPr lang="fa-IR" dirty="0" err="1"/>
              <a:t>به‌ویژه</a:t>
            </a:r>
            <a:r>
              <a:rPr lang="fa-IR" dirty="0"/>
              <a:t> در </a:t>
            </a:r>
            <a:r>
              <a:rPr lang="fa-IR" dirty="0" err="1"/>
              <a:t>زمینه‌های</a:t>
            </a:r>
            <a:r>
              <a:rPr lang="fa-IR" dirty="0"/>
              <a:t> اقتصادی و اجتماعی </a:t>
            </a:r>
            <a:r>
              <a:rPr lang="fa-IR" dirty="0" err="1"/>
              <a:t>آسیب‌پذیر</a:t>
            </a:r>
            <a:r>
              <a:rPr lang="en-US" dirty="0"/>
              <a:t>.</a:t>
            </a:r>
            <a:endParaRPr lang="fa-IR" dirty="0"/>
          </a:p>
          <a:p>
            <a:pPr marL="0" indent="0">
              <a:buNone/>
            </a:pPr>
            <a:r>
              <a:rPr lang="fa-IR" dirty="0"/>
              <a:t>۲</a:t>
            </a:r>
            <a:r>
              <a:rPr lang="en-US" dirty="0"/>
              <a:t>. </a:t>
            </a:r>
            <a:r>
              <a:rPr lang="fa-IR" b="1" dirty="0"/>
              <a:t>گسترش دسترسی به </a:t>
            </a:r>
            <a:r>
              <a:rPr lang="fa-IR" b="1" dirty="0" err="1"/>
              <a:t>مراقبت‌های</a:t>
            </a:r>
            <a:r>
              <a:rPr lang="fa-IR" b="1" dirty="0"/>
              <a:t> بهداشتی</a:t>
            </a:r>
            <a:r>
              <a:rPr lang="en-US" dirty="0"/>
              <a:t>: </a:t>
            </a:r>
            <a:r>
              <a:rPr lang="fa-IR" dirty="0"/>
              <a:t>خصوصا در بحران ها، </a:t>
            </a:r>
            <a:r>
              <a:rPr lang="fa-IR" dirty="0" err="1"/>
              <a:t>به‌کارگیری</a:t>
            </a:r>
            <a:r>
              <a:rPr lang="fa-IR" dirty="0"/>
              <a:t> </a:t>
            </a:r>
            <a:r>
              <a:rPr lang="fa-IR" dirty="0" err="1"/>
              <a:t>کلینیک‌های</a:t>
            </a:r>
            <a:r>
              <a:rPr lang="fa-IR" dirty="0"/>
              <a:t> سیار و </a:t>
            </a:r>
            <a:r>
              <a:rPr lang="fa-IR" dirty="0" err="1"/>
              <a:t>برنامه‌های</a:t>
            </a:r>
            <a:r>
              <a:rPr lang="fa-IR" dirty="0"/>
              <a:t> پزشکی از راه دور در مناطق روستایی و </a:t>
            </a:r>
            <a:r>
              <a:rPr lang="fa-IR" dirty="0" err="1"/>
              <a:t>کم‌برخوردار</a:t>
            </a:r>
            <a:r>
              <a:rPr lang="fa-IR" dirty="0"/>
              <a:t> برای افزایش دسترسی به خدمات مرتبط و </a:t>
            </a:r>
            <a:r>
              <a:rPr lang="fa-IR" dirty="0" err="1"/>
              <a:t>مراقبت‌های</a:t>
            </a:r>
            <a:r>
              <a:rPr lang="fa-IR" dirty="0"/>
              <a:t> پیش از تولد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fa-IR" dirty="0"/>
              <a:t>۳</a:t>
            </a:r>
            <a:r>
              <a:rPr lang="en-US" dirty="0"/>
              <a:t>. </a:t>
            </a:r>
            <a:r>
              <a:rPr lang="fa-IR" b="1" dirty="0" err="1"/>
              <a:t>برنامه‌های</a:t>
            </a:r>
            <a:r>
              <a:rPr lang="fa-IR" b="1" dirty="0"/>
              <a:t> حمایت مالی و اجتماعی:</a:t>
            </a:r>
            <a:r>
              <a:rPr lang="en-US" dirty="0"/>
              <a:t> </a:t>
            </a:r>
            <a:r>
              <a:rPr lang="fa-IR" dirty="0"/>
              <a:t>ارائه </a:t>
            </a:r>
            <a:r>
              <a:rPr lang="fa-IR" dirty="0" err="1"/>
              <a:t>یارانه‌های</a:t>
            </a:r>
            <a:r>
              <a:rPr lang="fa-IR" dirty="0"/>
              <a:t> مراقبت از کودک، مرخصی زایمان با حقوق و </a:t>
            </a:r>
            <a:r>
              <a:rPr lang="fa-IR" dirty="0" err="1"/>
              <a:t>طرح‌های</a:t>
            </a:r>
            <a:r>
              <a:rPr lang="fa-IR" dirty="0"/>
              <a:t> </a:t>
            </a:r>
            <a:r>
              <a:rPr lang="fa-IR" dirty="0" err="1"/>
              <a:t>توانمندسازی</a:t>
            </a:r>
            <a:r>
              <a:rPr lang="fa-IR" dirty="0"/>
              <a:t> اقتصادی برای کاهش فشار بر زنان</a:t>
            </a:r>
            <a:endParaRPr lang="en-US" dirty="0"/>
          </a:p>
          <a:p>
            <a:pPr marL="0" indent="0">
              <a:buNone/>
            </a:pPr>
            <a:r>
              <a:rPr lang="fa-IR" dirty="0"/>
              <a:t>۴</a:t>
            </a:r>
            <a:r>
              <a:rPr lang="en-US" dirty="0"/>
              <a:t>. </a:t>
            </a:r>
            <a:r>
              <a:rPr lang="fa-IR" b="1" dirty="0"/>
              <a:t>حمایت روانی و اجتماعی</a:t>
            </a:r>
            <a:r>
              <a:rPr lang="en-US" dirty="0"/>
              <a:t>: </a:t>
            </a:r>
            <a:r>
              <a:rPr lang="fa-IR" dirty="0"/>
              <a:t>ارائه مشاوره قبل و بعد از بارداری برای کاهش استرس مرتبط با سقط جنین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endParaRPr lang="fa-I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3CD33-9659-ECEE-0A9A-7A1C2A2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9EC0A-54B6-A82B-AC78-5826A7290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0E6C6-6565-61D9-8D35-1166C9DA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24</a:t>
            </a:fld>
            <a:endParaRPr lang="fa-IR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693C3C-32BF-0F8A-154D-B32169BF39B3}"/>
              </a:ext>
            </a:extLst>
          </p:cNvPr>
          <p:cNvCxnSpPr>
            <a:cxnSpLocks/>
          </p:cNvCxnSpPr>
          <p:nvPr/>
        </p:nvCxnSpPr>
        <p:spPr>
          <a:xfrm flipH="1">
            <a:off x="774939" y="158142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316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ECBFF-CEE0-D9D2-F6D7-C4378F02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4414"/>
          </a:xfrm>
        </p:spPr>
        <p:txBody>
          <a:bodyPr/>
          <a:lstStyle/>
          <a:p>
            <a:r>
              <a:rPr lang="fa-IR" dirty="0"/>
              <a:t>جمع بندی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965C4-094E-2962-0995-38CDAC1F6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365"/>
            <a:ext cx="10515600" cy="4613598"/>
          </a:xfrm>
        </p:spPr>
        <p:txBody>
          <a:bodyPr/>
          <a:lstStyle/>
          <a:p>
            <a:r>
              <a:rPr lang="fa-IR" dirty="0"/>
              <a:t>سالانه ۱۲۱ میلیون بارداری ناخواسته (۲۰۱۵–۲۰۱۹)، 61% منجر به سقط (۷۳ میلیون مورد)</a:t>
            </a:r>
          </a:p>
          <a:p>
            <a:r>
              <a:rPr lang="fa-IR" dirty="0"/>
              <a:t>حدود ۴۵٪ </a:t>
            </a:r>
            <a:r>
              <a:rPr lang="fa-IR" dirty="0" err="1"/>
              <a:t>سقط‌ها</a:t>
            </a:r>
            <a:r>
              <a:rPr lang="fa-IR" dirty="0"/>
              <a:t> ناامن؛ </a:t>
            </a:r>
            <a:r>
              <a:rPr lang="fa-IR" dirty="0" err="1"/>
              <a:t>یک‌سوم</a:t>
            </a:r>
            <a:r>
              <a:rPr lang="fa-IR" dirty="0"/>
              <a:t> در شرایط «بسیار ناامن»</a:t>
            </a:r>
          </a:p>
          <a:p>
            <a:r>
              <a:rPr lang="fa-IR" dirty="0"/>
              <a:t>۴/۷–۱۳٪ مرگ مادری مرتبط با سقط ۲۰۰۳–۲۰۱۲</a:t>
            </a:r>
          </a:p>
          <a:p>
            <a:r>
              <a:rPr lang="fa-IR" dirty="0"/>
              <a:t>.مرگ ناشی از سقط ایمن: &lt;۱/۱۰۰٬۰۰۰؛ سقط ناامن: &gt;۲۰۰/۱۰۰٬۰۰۰</a:t>
            </a:r>
          </a:p>
          <a:p>
            <a:r>
              <a:rPr lang="en-US" dirty="0"/>
              <a:t>IHME </a:t>
            </a:r>
            <a:r>
              <a:rPr lang="fa-IR" dirty="0"/>
              <a:t>۲۰۲۱: ۱۶٬۷۰۰ مرگ (زنان ۱۰–۵۴ ساله)، کاهش %۳۵/۸ نسبت به ۲۰۱۰</a:t>
            </a:r>
          </a:p>
          <a:p>
            <a:r>
              <a:rPr lang="fa-IR" b="1" dirty="0"/>
              <a:t>ایران: </a:t>
            </a:r>
            <a:r>
              <a:rPr lang="fa-IR" dirty="0"/>
              <a:t>سالانه ۳۰۰–۶۰۰ هزار سقط غیرقانونی (بیشتر به دلایل اجتماعی–اقتصادی).</a:t>
            </a:r>
          </a:p>
          <a:p>
            <a:r>
              <a:rPr lang="fa-IR" dirty="0"/>
              <a:t>سقط قانونی: ۱۰–۱۲ هزار مورد/سال.</a:t>
            </a:r>
          </a:p>
          <a:p>
            <a:r>
              <a:rPr lang="fa-IR" dirty="0" err="1"/>
              <a:t>بحران‌ها</a:t>
            </a:r>
            <a:r>
              <a:rPr lang="fa-IR" dirty="0"/>
              <a:t> باعث افزایش بارداری های ناخواسته و </a:t>
            </a:r>
            <a:r>
              <a:rPr lang="fa-IR" dirty="0" err="1"/>
              <a:t>درنتیجه</a:t>
            </a:r>
            <a:r>
              <a:rPr lang="fa-IR" dirty="0"/>
              <a:t> افزایش سقط میشوند.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C1BB3-9FBF-C40D-1B0F-FC29EED2E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35742-78C5-386F-40B2-2621A7BCA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9CC19-82A5-0382-1899-B65DE673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25</a:t>
            </a:fld>
            <a:endParaRPr lang="fa-IR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D9A989-2F41-15C9-CB29-0830591DF292}"/>
              </a:ext>
            </a:extLst>
          </p:cNvPr>
          <p:cNvCxnSpPr>
            <a:cxnSpLocks/>
          </p:cNvCxnSpPr>
          <p:nvPr/>
        </p:nvCxnSpPr>
        <p:spPr>
          <a:xfrm flipH="1">
            <a:off x="838200" y="1446452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076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941DB-BB19-EA82-E659-022C12FF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C603B-D6DD-9AB5-DCD7-F4D7DBA5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B857C-632D-72C2-3C35-73BA99A9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26</a:t>
            </a:fld>
            <a:endParaRPr lang="fa-IR"/>
          </a:p>
        </p:txBody>
      </p:sp>
      <p:pic>
        <p:nvPicPr>
          <p:cNvPr id="7" name="Content Placeholder 7" descr="A circular gold frame with flowers&#10;&#10;AI-generated content may be incorrect.">
            <a:extLst>
              <a:ext uri="{FF2B5EF4-FFF2-40B4-BE49-F238E27FC236}">
                <a16:creationId xmlns:a16="http://schemas.microsoft.com/office/drawing/2014/main" id="{34632276-1552-2BE9-1CD3-D4BEB92CBD2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525"/>
            <a:ext cx="10366612" cy="596024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2E43D2-2080-9E70-32F2-335E8B8012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15476" y="2152450"/>
            <a:ext cx="3561048" cy="584775"/>
          </a:xfrm>
          <a:prstGeom prst="rect">
            <a:avLst/>
          </a:prstGeom>
          <a:solidFill>
            <a:srgbClr val="F6F7F2"/>
          </a:solidFill>
          <a:ln>
            <a:solidFill>
              <a:srgbClr val="F6F7F2"/>
            </a:solidFill>
          </a:ln>
        </p:spPr>
        <p:txBody>
          <a:bodyPr wrap="square">
            <a:spAutoFit/>
          </a:bodyPr>
          <a:lstStyle/>
          <a:p>
            <a:r>
              <a:rPr lang="fa-IR" sz="3200" b="1" dirty="0"/>
              <a:t>از توجه شما سپاسگزارم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63043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4242D0-58FB-EB61-C434-AA5F793AB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3404849-9404-99C0-0F7D-303023B6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037FDDA-C1D7-E92E-9014-5E0B6E429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F11290F-58E2-8B6C-3659-8FB9CBCD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27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0466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84545-2017-5362-BCA6-DDA89A50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9C5D-79BB-A354-DDA6-E218A72E9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8614F-D5DC-B359-B10D-E2D36EFAA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E546E-88F1-DD9F-04B6-CB3E7B9E7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3DE4A-39AD-BB56-9E1E-C4BA5413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7221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A6FA0-0743-768A-8D50-19FB2D570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27055-BE73-91A3-9842-257C2AA6B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4D257-41EA-ADA0-EB47-BED37C72E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41B2E-FF2C-CD34-4D22-69C40B10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E48F4-6973-28BA-E0F4-1FB68485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29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471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68102-1DAF-F8A3-ADCA-585F1F70D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تعریف سقط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0A031-D6A4-BAAC-B602-AE235A33D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1034"/>
            <a:ext cx="10515600" cy="4445929"/>
          </a:xfrm>
        </p:spPr>
        <p:txBody>
          <a:bodyPr>
            <a:normAutofit/>
          </a:bodyPr>
          <a:lstStyle/>
          <a:p>
            <a:r>
              <a:rPr lang="fa-IR" dirty="0"/>
              <a:t>خروج جنین از رحم که قادر نباشد خارج از بدن مادر به زندگی و رشد خود ادامه دهد</a:t>
            </a:r>
          </a:p>
          <a:p>
            <a:r>
              <a:rPr lang="fa-IR" dirty="0"/>
              <a:t>وزن کمتر از 500 گرم</a:t>
            </a:r>
          </a:p>
          <a:p>
            <a:r>
              <a:rPr lang="en-US" dirty="0"/>
              <a:t>WHO</a:t>
            </a:r>
            <a:r>
              <a:rPr lang="fa-IR" dirty="0"/>
              <a:t> : 20</a:t>
            </a:r>
            <a:r>
              <a:rPr lang="en-US" dirty="0"/>
              <a:t>(early miscarriage)</a:t>
            </a:r>
            <a:r>
              <a:rPr lang="fa-IR" dirty="0"/>
              <a:t> تا 28 هفته </a:t>
            </a:r>
            <a:r>
              <a:rPr lang="en-US" dirty="0"/>
              <a:t>(miscarriage)</a:t>
            </a:r>
            <a:endParaRPr lang="fa-IR" dirty="0"/>
          </a:p>
          <a:p>
            <a:r>
              <a:rPr lang="fa-IR" dirty="0"/>
              <a:t>ویلیامز : 20 تا 22 هفته</a:t>
            </a:r>
          </a:p>
          <a:p>
            <a:r>
              <a:rPr lang="en-US" dirty="0"/>
              <a:t>IHME</a:t>
            </a:r>
            <a:r>
              <a:rPr lang="fa-IR" dirty="0"/>
              <a:t> : 20 تا 24 هفته</a:t>
            </a:r>
          </a:p>
          <a:p>
            <a:pPr marL="0" indent="0">
              <a:buNone/>
            </a:pPr>
            <a:r>
              <a:rPr lang="en-US" dirty="0"/>
              <a:t>Miscarriage or Spontaneous abortion</a:t>
            </a:r>
          </a:p>
          <a:p>
            <a:pPr marL="0" indent="0">
              <a:buNone/>
            </a:pPr>
            <a:r>
              <a:rPr lang="en-US" dirty="0"/>
              <a:t>Abortion (or Induced abortion)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8A19E53-72E9-84AB-9FE1-4A0C10E4D796}"/>
              </a:ext>
            </a:extLst>
          </p:cNvPr>
          <p:cNvCxnSpPr>
            <a:cxnSpLocks/>
          </p:cNvCxnSpPr>
          <p:nvPr/>
        </p:nvCxnSpPr>
        <p:spPr>
          <a:xfrm flipH="1">
            <a:off x="1276710" y="1529751"/>
            <a:ext cx="994338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BDCB0-2E6A-B942-F209-EF18285C1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290FC-94A0-C60D-6A0F-7D087FEFD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C3B05-7B88-99BB-009D-79FCA9D75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31358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0B277-C4AC-051A-3B4F-0FF90D77F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3DB67-1114-6807-90A8-CC861530B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EEE17-518E-8633-8424-BF9FFB293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63132-F5D8-BF63-5040-FA98AFC16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48707-A662-267F-6579-62D1C155A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08686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B05E8-735E-8368-D9F4-3D5D868AF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C6852-7B31-3237-4E15-2B438E5FA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8BA3C-4B13-2034-780A-E827E8429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8DAB8-B15A-7905-1332-D012FBC2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3C0AA-F2AA-8FDB-658A-EDEDAE49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31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6155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C889A-2784-0F34-0A0D-326BE7334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B184F-1F1A-0665-9ED8-922FFF1E7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8A06E-6A03-DD20-B9D2-395AA56F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4B8EA-9F40-9EF0-01DD-3A38E29A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42294-49FC-5D6B-32AE-EA77F3E28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32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17497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616DB-B74A-1C6A-4CFD-F5EDDB29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6B7AA-EAEB-230E-CC54-E4461F989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FC09B-2036-F73E-5291-59A9F032C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8A68E-834A-A646-A590-A5FF12958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C7EC9-61BD-8A65-E0E6-DF0A01524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33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54149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271F0-904B-3783-EC35-4B3AEA7D3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B8E3C-193C-1E70-9A54-40FDCAE87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C3449-7077-86AB-8768-3816B8F25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16F8A-4C01-A0EA-24C4-63373709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9316B-DF05-0609-2E14-260B35CA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34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3603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A529B-19A1-55F7-3D5D-E14AD8990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9C9B7-AF95-69B9-EFF0-3EC8915C6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95042-0BA4-63D9-C825-1527826F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BF973-4203-FB51-1F24-63C614FF6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A1A9F-0A63-BEB9-8530-393AB613A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35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683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9B23-1DF2-296C-BCA6-014AB069D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0609"/>
          </a:xfrm>
        </p:spPr>
        <p:txBody>
          <a:bodyPr/>
          <a:lstStyle/>
          <a:p>
            <a:r>
              <a:rPr lang="fa-IR" dirty="0"/>
              <a:t>انواع سقط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1552319-D63C-EE62-4364-3477153A66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787365"/>
              </p:ext>
            </p:extLst>
          </p:nvPr>
        </p:nvGraphicFramePr>
        <p:xfrm>
          <a:off x="6303034" y="1723769"/>
          <a:ext cx="4791974" cy="3526630"/>
        </p:xfrm>
        <a:graphic>
          <a:graphicData uri="http://schemas.openxmlformats.org/drawingml/2006/table">
            <a:tbl>
              <a:tblPr/>
              <a:tblGrid>
                <a:gridCol w="4791974">
                  <a:extLst>
                    <a:ext uri="{9D8B030D-6E8A-4147-A177-3AD203B41FA5}">
                      <a16:colId xmlns:a16="http://schemas.microsoft.com/office/drawing/2014/main" val="3022992188"/>
                    </a:ext>
                  </a:extLst>
                </a:gridCol>
              </a:tblGrid>
              <a:tr h="352663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endParaRPr lang="en-US" sz="1100" dirty="0"/>
                    </a:p>
                  </a:txBody>
                  <a:tcPr marL="56307" marR="56307" marT="28154" marB="28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35550"/>
                  </a:ext>
                </a:extLst>
              </a:tr>
              <a:tr h="352663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endParaRPr lang="en-US" sz="1100" dirty="0"/>
                    </a:p>
                  </a:txBody>
                  <a:tcPr marL="56307" marR="56307" marT="28154" marB="28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819553"/>
                  </a:ext>
                </a:extLst>
              </a:tr>
              <a:tr h="352663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endParaRPr lang="en-US" sz="1100" dirty="0"/>
                    </a:p>
                  </a:txBody>
                  <a:tcPr marL="56307" marR="56307" marT="28154" marB="28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7685332"/>
                  </a:ext>
                </a:extLst>
              </a:tr>
              <a:tr h="352663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endParaRPr lang="en-US" sz="1100" dirty="0"/>
                    </a:p>
                  </a:txBody>
                  <a:tcPr marL="56307" marR="56307" marT="28154" marB="28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301613"/>
                  </a:ext>
                </a:extLst>
              </a:tr>
              <a:tr h="352663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endParaRPr lang="en-US" sz="1100" dirty="0"/>
                    </a:p>
                  </a:txBody>
                  <a:tcPr marL="56307" marR="56307" marT="28154" marB="28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631374"/>
                  </a:ext>
                </a:extLst>
              </a:tr>
              <a:tr h="352663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endParaRPr lang="en-US" sz="1100" dirty="0"/>
                    </a:p>
                  </a:txBody>
                  <a:tcPr marL="56307" marR="56307" marT="28154" marB="28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147445"/>
                  </a:ext>
                </a:extLst>
              </a:tr>
              <a:tr h="352663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endParaRPr lang="en-US" sz="1100" dirty="0"/>
                    </a:p>
                  </a:txBody>
                  <a:tcPr marL="56307" marR="56307" marT="28154" marB="28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497089"/>
                  </a:ext>
                </a:extLst>
              </a:tr>
              <a:tr h="352663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endParaRPr lang="en-US" sz="1100" dirty="0"/>
                    </a:p>
                  </a:txBody>
                  <a:tcPr marL="56307" marR="56307" marT="28154" marB="28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888904"/>
                  </a:ext>
                </a:extLst>
              </a:tr>
              <a:tr h="352663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endParaRPr lang="en-US" sz="1100" dirty="0"/>
                    </a:p>
                  </a:txBody>
                  <a:tcPr marL="56307" marR="56307" marT="28154" marB="28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086345"/>
                  </a:ext>
                </a:extLst>
              </a:tr>
              <a:tr h="352663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endParaRPr lang="en-US" sz="1100" dirty="0"/>
                    </a:p>
                  </a:txBody>
                  <a:tcPr marL="56307" marR="56307" marT="28154" marB="28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393057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951F24-F9A3-ABF8-C0F0-D6537C4FB37F}"/>
              </a:ext>
            </a:extLst>
          </p:cNvPr>
          <p:cNvCxnSpPr>
            <a:cxnSpLocks/>
          </p:cNvCxnSpPr>
          <p:nvPr/>
        </p:nvCxnSpPr>
        <p:spPr>
          <a:xfrm flipH="1">
            <a:off x="776377" y="1249470"/>
            <a:ext cx="1076001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DD575B2-CF40-1C61-2D4F-D39D7E257940}"/>
              </a:ext>
            </a:extLst>
          </p:cNvPr>
          <p:cNvSpPr txBox="1"/>
          <p:nvPr/>
        </p:nvSpPr>
        <p:spPr>
          <a:xfrm>
            <a:off x="838200" y="5250399"/>
            <a:ext cx="37266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 tooltip="[PDF] Immunoglobulin Therapy in Recurrent Pregnancy Loss"/>
              </a:rPr>
              <a:t>EMRO Dashboards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4" tooltip="[PDF] STANDARD GUIDELINES FOR OBSTETRICS, GYNAECOLOGY ..."/>
              </a:rPr>
              <a:t>World Health Organization</a:t>
            </a:r>
            <a:r>
              <a:rPr lang="en-US" sz="1100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Aptos" panose="02110004020202020204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prstClr val="black"/>
                </a:solidFill>
                <a:latin typeface="Aptos" panose="02110004020202020204"/>
                <a:cs typeface="Arial" panose="020B0604020202020204" pitchFamily="34" charset="0"/>
              </a:rPr>
              <a:t>/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5" tooltip="[PDF] Clinical practice handbook for quality abortion care"/>
              </a:rPr>
              <a:t>World Health Organization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/ </a:t>
            </a:r>
            <a:r>
              <a:rPr kumimoji="0" lang="fa-I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. /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4" tooltip="[PDF] STANDARD GUIDELINES FOR OBSTETRICS, GYNAECOLOGY ..."/>
              </a:rPr>
              <a:t>World Health Organization</a:t>
            </a:r>
            <a:endParaRPr lang="en-US" sz="18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09FD4D8-E265-6072-4729-A89809735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600725"/>
              </p:ext>
            </p:extLst>
          </p:nvPr>
        </p:nvGraphicFramePr>
        <p:xfrm>
          <a:off x="838200" y="1407276"/>
          <a:ext cx="10652185" cy="4572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722189">
                  <a:extLst>
                    <a:ext uri="{9D8B030D-6E8A-4147-A177-3AD203B41FA5}">
                      <a16:colId xmlns:a16="http://schemas.microsoft.com/office/drawing/2014/main" val="1440803602"/>
                    </a:ext>
                  </a:extLst>
                </a:gridCol>
                <a:gridCol w="4929996">
                  <a:extLst>
                    <a:ext uri="{9D8B030D-6E8A-4147-A177-3AD203B41FA5}">
                      <a16:colId xmlns:a16="http://schemas.microsoft.com/office/drawing/2014/main" val="2029846815"/>
                    </a:ext>
                  </a:extLst>
                </a:gridCol>
              </a:tblGrid>
              <a:tr h="6108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 err="1"/>
                        <a:t>خودبه‌خودی</a:t>
                      </a:r>
                      <a:r>
                        <a:rPr lang="fa-IR" sz="2000" b="1" dirty="0"/>
                        <a:t> </a:t>
                      </a:r>
                      <a:r>
                        <a:rPr lang="en-US" sz="2000" b="1" dirty="0"/>
                        <a:t>Spontaneous</a:t>
                      </a:r>
                      <a:r>
                        <a:rPr lang="fa-IR" sz="2000" dirty="0"/>
                        <a:t> از دست رفتن حاملگی همراه با علائم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 err="1"/>
                        <a:t>تهدید‌شده</a:t>
                      </a:r>
                      <a:r>
                        <a:rPr lang="fa-IR" sz="2000" b="1" dirty="0"/>
                        <a:t> </a:t>
                      </a:r>
                      <a:r>
                        <a:rPr lang="en-US" sz="2000" b="1" dirty="0"/>
                        <a:t>Threatened</a:t>
                      </a:r>
                      <a:r>
                        <a:rPr lang="fa-IR" sz="2000" dirty="0"/>
                        <a:t> خونریزی و انقباض با دهانه رحم بسته؛ بارداری ممکن است ادامه یابد</a:t>
                      </a:r>
                      <a:endParaRPr lang="en-US" sz="2000" dirty="0"/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662184"/>
                  </a:ext>
                </a:extLst>
              </a:tr>
              <a:tr h="21738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/>
                        <a:t>ناقص </a:t>
                      </a:r>
                      <a:r>
                        <a:rPr lang="en-US" sz="2000" b="1" dirty="0"/>
                        <a:t>Incomplete</a:t>
                      </a:r>
                      <a:r>
                        <a:rPr lang="fa-IR" sz="2000" dirty="0"/>
                        <a:t> خروج ناقص بافت بارداری؛ </a:t>
                      </a:r>
                      <a:r>
                        <a:rPr lang="fa-IR" sz="2000" dirty="0" err="1"/>
                        <a:t>نیازبه</a:t>
                      </a:r>
                      <a:r>
                        <a:rPr lang="fa-IR" sz="2000" dirty="0"/>
                        <a:t> مدیریت درمانی</a:t>
                      </a:r>
                      <a:endParaRPr lang="en-US" sz="2000" dirty="0"/>
                    </a:p>
                    <a:p>
                      <a:pPr rtl="1"/>
                      <a:endParaRPr lang="fa-I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/>
                        <a:t>کامل </a:t>
                      </a:r>
                      <a:r>
                        <a:rPr lang="en-US" sz="2000" b="1" dirty="0"/>
                        <a:t>Complete</a:t>
                      </a:r>
                      <a:r>
                        <a:rPr lang="fa-IR" sz="2000" dirty="0"/>
                        <a:t> خروج کامل محصولات بارداری از رحم. </a:t>
                      </a:r>
                      <a:endParaRPr lang="en-US" sz="2000" dirty="0"/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023177"/>
                  </a:ext>
                </a:extLst>
              </a:tr>
              <a:tr h="666843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 err="1"/>
                        <a:t>اجتناب‌ناپذیر</a:t>
                      </a:r>
                      <a:r>
                        <a:rPr lang="fa-IR" sz="2000" b="1" dirty="0"/>
                        <a:t> </a:t>
                      </a:r>
                      <a:r>
                        <a:rPr lang="en-US" sz="2000" b="1" dirty="0"/>
                        <a:t>Inevitable</a:t>
                      </a:r>
                      <a:r>
                        <a:rPr lang="fa-IR" sz="2000" dirty="0"/>
                        <a:t> باز شدن دهانه رحم و علائم پیشروی به طرف خاتمه حاملگی</a:t>
                      </a:r>
                      <a:endParaRPr lang="en-US" sz="2000" dirty="0"/>
                    </a:p>
                    <a:p>
                      <a:pPr rtl="1"/>
                      <a:endParaRPr lang="fa-I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/>
                        <a:t>عادتی یا مکرر</a:t>
                      </a:r>
                      <a:r>
                        <a:rPr lang="en-US" sz="2000" b="1" dirty="0"/>
                        <a:t>Habitual / Recurrent</a:t>
                      </a:r>
                      <a:r>
                        <a:rPr lang="fa-IR" sz="2000" dirty="0"/>
                        <a:t> سه یا بیشتر سقط متوالی قبل از هفته ۲۰</a:t>
                      </a:r>
                      <a:endParaRPr lang="en-US" sz="2000" dirty="0"/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80911"/>
                  </a:ext>
                </a:extLst>
              </a:tr>
              <a:tr h="53031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/>
                        <a:t>عفونی </a:t>
                      </a:r>
                      <a:r>
                        <a:rPr lang="en-US" sz="2000" b="1" dirty="0"/>
                        <a:t>Septic</a:t>
                      </a:r>
                      <a:r>
                        <a:rPr lang="fa-IR" sz="2000" dirty="0"/>
                        <a:t> همراه با علائم عفونت</a:t>
                      </a:r>
                      <a:r>
                        <a:rPr lang="en-US" sz="2000" dirty="0"/>
                        <a:t> </a:t>
                      </a:r>
                      <a:r>
                        <a:rPr lang="fa-IR" sz="2000" dirty="0" err="1"/>
                        <a:t>درطی</a:t>
                      </a:r>
                      <a:r>
                        <a:rPr lang="fa-IR" sz="2000" dirty="0"/>
                        <a:t> یا پس از سقط</a:t>
                      </a:r>
                      <a:endParaRPr lang="en-US" sz="2000" dirty="0"/>
                    </a:p>
                    <a:p>
                      <a:pPr rtl="1"/>
                      <a:endParaRPr lang="fa-I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/>
                        <a:t>زودهنگام </a:t>
                      </a:r>
                      <a:r>
                        <a:rPr lang="en-US" sz="2000" b="1" dirty="0"/>
                        <a:t>Early miscarriage</a:t>
                      </a:r>
                      <a:r>
                        <a:rPr lang="fa-IR" sz="2000" dirty="0"/>
                        <a:t> سقط قبل از ۲0 هفته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108060"/>
                  </a:ext>
                </a:extLst>
              </a:tr>
              <a:tr h="38632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/>
                        <a:t>فراموش شده</a:t>
                      </a:r>
                      <a:r>
                        <a:rPr lang="en-US" sz="2000" b="1" dirty="0"/>
                        <a:t>Missed</a:t>
                      </a:r>
                      <a:r>
                        <a:rPr lang="fa-IR" sz="2000" dirty="0"/>
                        <a:t> جنین بدون علائم </a:t>
                      </a:r>
                      <a:r>
                        <a:rPr lang="fa-IR" sz="2000" dirty="0" err="1"/>
                        <a:t>زنده‌بودن</a:t>
                      </a:r>
                      <a:r>
                        <a:rPr lang="fa-IR" sz="2000" dirty="0"/>
                        <a:t> داخل رحم باقی، بدون دفع طبیعی. </a:t>
                      </a:r>
                      <a:endParaRPr lang="en-US" sz="2000" dirty="0"/>
                    </a:p>
                    <a:p>
                      <a:pPr rtl="1"/>
                      <a:endParaRPr lang="fa-I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577469"/>
                  </a:ext>
                </a:extLst>
              </a:tr>
            </a:tbl>
          </a:graphicData>
        </a:graphic>
      </p:graphicFrame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5BF0549-8C64-3B5D-0D6D-46381011E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19D5FED-B334-4B7C-1067-40605A5A8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ADCB8F2-7295-089F-E0C2-74C9513F2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DC414C8C-5224-4051-AE1A-2150330F6938}" type="slidenum">
              <a:rPr lang="fa-IR" smtClean="0"/>
              <a:pPr algn="r" rtl="1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6266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E9342-24E5-C80D-5DCB-9FF30F04A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سقط ناامن و عوارض آن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93868-9E54-242D-D159-1BC04C83F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/>
              <a:t>خاتمه دادن به بارداری توسط افرادی فاقد اطلاعات یا </a:t>
            </a:r>
            <a:r>
              <a:rPr lang="fa-IR" dirty="0" err="1"/>
              <a:t>مهارت‌های</a:t>
            </a:r>
            <a:r>
              <a:rPr lang="fa-IR" dirty="0"/>
              <a:t> لازم یا در محیطی که با حداقل استانداردهای پزشکی مطابقت ندارد، یا هر دو </a:t>
            </a:r>
          </a:p>
          <a:p>
            <a:r>
              <a:rPr lang="fa-IR" dirty="0"/>
              <a:t>عوارض : </a:t>
            </a:r>
          </a:p>
          <a:p>
            <a:pPr marL="0" indent="0">
              <a:buNone/>
            </a:pPr>
            <a:r>
              <a:rPr lang="fa-IR" dirty="0"/>
              <a:t>خونریزی شدید، </a:t>
            </a:r>
            <a:r>
              <a:rPr lang="fa-IR" sz="2800" dirty="0"/>
              <a:t>عفونت شدید</a:t>
            </a:r>
            <a:r>
              <a:rPr lang="en-US" sz="2800" dirty="0"/>
              <a:t> (infection/sepsis)</a:t>
            </a:r>
          </a:p>
          <a:p>
            <a:pPr marL="0" indent="0">
              <a:buNone/>
            </a:pPr>
            <a:r>
              <a:rPr lang="fa-IR" dirty="0"/>
              <a:t> سقط ناقص، سوراخ شدن رحم (ناشی از جسم تیز) و</a:t>
            </a:r>
            <a:endParaRPr lang="en-US" dirty="0"/>
          </a:p>
          <a:p>
            <a:pPr marL="0" indent="0">
              <a:buNone/>
            </a:pPr>
            <a:r>
              <a:rPr lang="fa-IR" dirty="0"/>
              <a:t>آسیب به دستگاه تناسلی و </a:t>
            </a:r>
            <a:r>
              <a:rPr lang="fa-IR" dirty="0" err="1"/>
              <a:t>اندام‌های</a:t>
            </a:r>
            <a:r>
              <a:rPr lang="fa-IR" dirty="0"/>
              <a:t> داخلی مثل روده در نتیجه وارد کردن </a:t>
            </a:r>
            <a:r>
              <a:rPr lang="fa-IR" dirty="0" err="1"/>
              <a:t>اشیاء</a:t>
            </a:r>
            <a:r>
              <a:rPr lang="fa-IR" dirty="0"/>
              <a:t> خطرناک به واژن یا مقعد. آسیب </a:t>
            </a:r>
            <a:r>
              <a:rPr lang="fa-IR" dirty="0" err="1"/>
              <a:t>طولانی‌مدت</a:t>
            </a:r>
            <a:r>
              <a:rPr lang="fa-IR" dirty="0"/>
              <a:t> جسمی و روانی</a:t>
            </a:r>
          </a:p>
          <a:p>
            <a:pPr marL="0" indent="0">
              <a:buNone/>
            </a:pPr>
            <a:r>
              <a:rPr lang="fa-IR" dirty="0"/>
              <a:t>نازایی، مرگ</a:t>
            </a:r>
          </a:p>
          <a:p>
            <a:pPr marL="0" indent="0" algn="l" rtl="0">
              <a:buNone/>
            </a:pPr>
            <a:r>
              <a:rPr lang="en-US" sz="1800" dirty="0"/>
              <a:t>WHO</a:t>
            </a:r>
            <a:endParaRPr lang="fa-IR" sz="1800" dirty="0"/>
          </a:p>
          <a:p>
            <a:endParaRPr lang="fa-IR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1292D0-9533-242A-7EFC-25D310FDE066}"/>
              </a:ext>
            </a:extLst>
          </p:cNvPr>
          <p:cNvCxnSpPr>
            <a:cxnSpLocks/>
          </p:cNvCxnSpPr>
          <p:nvPr/>
        </p:nvCxnSpPr>
        <p:spPr>
          <a:xfrm flipH="1">
            <a:off x="888521" y="1569918"/>
            <a:ext cx="104149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551251C-F61A-9252-6FB1-694E378F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61DDE25-DC36-F362-508C-61CD6A8A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19C098D-8FB2-322E-7CB0-73C9A9FBA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51736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F1FD0-AB38-E18A-57CA-FB18FBFA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پیامدهای سقط ناامن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314A1-13DD-E050-47E8-2F1A035F8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757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a-IR" dirty="0"/>
              <a:t>برآوردهای سال 2012 :در کشورهای در حال توسعه، سالانه 7 میلیون زن به دلیل عوارض سقط جنین ناامن در مراکز بیمارستانی تحت درمان قرار </a:t>
            </a:r>
            <a:r>
              <a:rPr lang="fa-IR" dirty="0" err="1"/>
              <a:t>می‌گیرند</a:t>
            </a:r>
            <a:r>
              <a:rPr lang="fa-IR" dirty="0"/>
              <a:t> </a:t>
            </a:r>
          </a:p>
          <a:p>
            <a:pPr>
              <a:lnSpc>
                <a:spcPct val="100000"/>
              </a:lnSpc>
            </a:pPr>
            <a:r>
              <a:rPr lang="fa-IR" dirty="0"/>
              <a:t>برآوردهای سال 2006 : عوارض سقط جنین ناامن، سالانه 553 میلیون دلار برای </a:t>
            </a:r>
            <a:r>
              <a:rPr lang="fa-IR" dirty="0" err="1"/>
              <a:t>درمان‌های</a:t>
            </a:r>
            <a:r>
              <a:rPr lang="fa-IR" dirty="0"/>
              <a:t> پس از سقط جنین برای </a:t>
            </a:r>
            <a:r>
              <a:rPr lang="fa-IR" dirty="0" err="1"/>
              <a:t>سیستم‌های</a:t>
            </a:r>
            <a:r>
              <a:rPr lang="fa-IR" dirty="0"/>
              <a:t> بهداشتی در کشورهای در حال توسعه هزینه دارد</a:t>
            </a:r>
          </a:p>
          <a:p>
            <a:pPr>
              <a:lnSpc>
                <a:spcPct val="100000"/>
              </a:lnSpc>
            </a:pPr>
            <a:r>
              <a:rPr lang="fa-IR" dirty="0" err="1"/>
              <a:t>خانوارها</a:t>
            </a:r>
            <a:r>
              <a:rPr lang="fa-IR" dirty="0"/>
              <a:t> 922 میلیون دلار از درآمد به دلیل ناتوانی طولانی مدت مرتبط با سقط جنین ناامن از دست میدهند.</a:t>
            </a:r>
          </a:p>
          <a:p>
            <a:pPr marL="0" indent="0" algn="l" rtl="0">
              <a:lnSpc>
                <a:spcPct val="100000"/>
              </a:lnSpc>
              <a:buNone/>
            </a:pPr>
            <a:r>
              <a:rPr lang="en-US" sz="1400" dirty="0"/>
              <a:t>WHO 2024</a:t>
            </a:r>
            <a:endParaRPr lang="fa-IR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C4C83AA-6E40-1ED9-DC63-4018DD10C52C}"/>
              </a:ext>
            </a:extLst>
          </p:cNvPr>
          <p:cNvCxnSpPr>
            <a:cxnSpLocks/>
          </p:cNvCxnSpPr>
          <p:nvPr/>
        </p:nvCxnSpPr>
        <p:spPr>
          <a:xfrm flipH="1">
            <a:off x="1276710" y="1529751"/>
            <a:ext cx="994338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C4E52-5212-522F-39FF-B2B56D1A7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AEDD7-33B7-7F71-7F6D-A3869C54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FD2C8-723D-D40C-9186-53C89F27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9988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7945-8034-3246-B89D-801F90112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مرگ ناشی از سقط ناامن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890AE-D2C0-8630-827C-46F10E125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fa-IR" dirty="0"/>
              <a:t>یک بررسی از </a:t>
            </a:r>
            <a:r>
              <a:rPr lang="fa-IR" dirty="0" err="1"/>
              <a:t>سال‌های</a:t>
            </a:r>
            <a:r>
              <a:rPr lang="fa-IR" dirty="0"/>
              <a:t> 2003 تا 2012 نشان داد که 4/7 تا 13 درصد از مرگ مادران با پیامدهای سقط جنین مرتبط بوده است </a:t>
            </a:r>
          </a:p>
          <a:p>
            <a:pPr>
              <a:lnSpc>
                <a:spcPct val="100000"/>
              </a:lnSpc>
            </a:pPr>
            <a:r>
              <a:rPr lang="en-US" dirty="0"/>
              <a:t>Miscarriage &amp; maternal abortion</a:t>
            </a:r>
            <a:r>
              <a:rPr lang="fa-IR" dirty="0"/>
              <a:t> در سال۲۰۲۱ مسئول ۱۶۷۰۰ مرگ (۹۵٪ </a:t>
            </a:r>
            <a:r>
              <a:rPr lang="en-US" dirty="0"/>
              <a:t>UI </a:t>
            </a:r>
            <a:r>
              <a:rPr lang="fa-IR" dirty="0"/>
              <a:t>۱۴۰۰۰-۲۰۱۰۰) در میان زنان ۱۰ تا ۵۴ ساله بوده است که کاهشی 35/8% (۲۲/۵-۴۶/۶) از سال ۲۰۱۰ را نشان </a:t>
            </a:r>
            <a:r>
              <a:rPr lang="fa-IR" dirty="0" err="1"/>
              <a:t>می‌دهد</a:t>
            </a:r>
            <a:r>
              <a:rPr lang="fa-IR" dirty="0"/>
              <a:t>. </a:t>
            </a:r>
            <a:r>
              <a:rPr lang="en-US" dirty="0"/>
              <a:t>(IHME)</a:t>
            </a:r>
            <a:endParaRPr lang="fa-IR" dirty="0"/>
          </a:p>
          <a:p>
            <a:pPr marL="0" indent="0">
              <a:lnSpc>
                <a:spcPct val="100000"/>
              </a:lnSpc>
              <a:buNone/>
            </a:pPr>
            <a:r>
              <a:rPr lang="fa-IR" dirty="0"/>
              <a:t>وجود انگ اجتماعی مرگ مادر ناشی از سقط جنین، (خصوصا سقط ناامن) باعث </a:t>
            </a:r>
            <a:r>
              <a:rPr lang="fa-IR" dirty="0" err="1"/>
              <a:t>طبقه‌بندی</a:t>
            </a:r>
            <a:r>
              <a:rPr lang="fa-IR" dirty="0"/>
              <a:t> اشتباه </a:t>
            </a:r>
            <a:r>
              <a:rPr lang="fa-IR" dirty="0" err="1"/>
              <a:t>وکم</a:t>
            </a:r>
            <a:r>
              <a:rPr lang="fa-IR" dirty="0"/>
              <a:t> گزارش دهی </a:t>
            </a:r>
            <a:r>
              <a:rPr lang="fa-IR" dirty="0" err="1"/>
              <a:t>می‌شود</a:t>
            </a:r>
            <a:r>
              <a:rPr lang="fa-IR" dirty="0"/>
              <a:t>. </a:t>
            </a:r>
            <a:endParaRPr lang="en-US" dirty="0"/>
          </a:p>
          <a:p>
            <a:pPr algn="r">
              <a:lnSpc>
                <a:spcPct val="100000"/>
              </a:lnSpc>
            </a:pPr>
            <a:r>
              <a:rPr lang="fa-IR" dirty="0"/>
              <a:t>مرگ ناشی از سقط جنین </a:t>
            </a:r>
            <a:r>
              <a:rPr lang="fa-IR" dirty="0">
                <a:solidFill>
                  <a:srgbClr val="FF0000"/>
                </a:solidFill>
              </a:rPr>
              <a:t>ایمن</a:t>
            </a:r>
            <a:r>
              <a:rPr lang="fa-IR" dirty="0"/>
              <a:t> ناچیز است، کمتر از 1 در 100،000 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fa-IR" dirty="0"/>
              <a:t> اما مناطقی که سقط ناامن رایج است، این میزان به بیش از 200 مرگ در 100،000 سقط جنین.</a:t>
            </a:r>
            <a:endParaRPr lang="en-US" dirty="0"/>
          </a:p>
          <a:p>
            <a:pPr marL="0" indent="0">
              <a:buNone/>
            </a:pPr>
            <a:endParaRPr lang="fa-IR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603468-357B-928D-7AD9-009CD54D13CD}"/>
              </a:ext>
            </a:extLst>
          </p:cNvPr>
          <p:cNvCxnSpPr>
            <a:cxnSpLocks/>
          </p:cNvCxnSpPr>
          <p:nvPr/>
        </p:nvCxnSpPr>
        <p:spPr>
          <a:xfrm flipH="1">
            <a:off x="954657" y="1690688"/>
            <a:ext cx="1039914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8ACE9-C139-D235-359E-B174E6432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408BF-4681-981E-6A3E-AA8FEA751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0DF6A-3900-7849-466A-F55EB74D4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0687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4E28D-695F-8580-0DF5-51E3BFDD6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اپیدمیولوژی سقط در جهان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7B8E1-2953-C8CE-79BD-C43CAA84D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a-IR" dirty="0"/>
              <a:t>تقریباً ۱۲۱ میلیون بارداری ناخواسته هر ساله بین سال ‌های ۲۰۱۵ تا ۲۰۱۹ رخ داده است.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fa-IR" dirty="0"/>
              <a:t>از این بارداری ‌های ناخواسته، 61% به سقط جنین منجر شده است. یعنی ۷۳ میلیون سقط جنین در سال.</a:t>
            </a:r>
          </a:p>
          <a:p>
            <a:pPr>
              <a:lnSpc>
                <a:spcPct val="100000"/>
              </a:lnSpc>
            </a:pPr>
            <a:r>
              <a:rPr lang="fa-IR" dirty="0"/>
              <a:t>میزان سقط جنین را در زنانی که از بارداری خود مطلع </a:t>
            </a:r>
            <a:r>
              <a:rPr lang="fa-IR" dirty="0" err="1"/>
              <a:t>بوده‌اند</a:t>
            </a:r>
            <a:r>
              <a:rPr lang="fa-IR" dirty="0"/>
              <a:t>، 10 تا 15 درصد اعلام کرده است.</a:t>
            </a:r>
          </a:p>
          <a:p>
            <a:pPr>
              <a:lnSpc>
                <a:spcPct val="100000"/>
              </a:lnSpc>
            </a:pPr>
            <a:r>
              <a:rPr lang="fa-IR" dirty="0"/>
              <a:t>(29%) از کل بارداری‌ ها به سقط جنین </a:t>
            </a:r>
            <a:r>
              <a:rPr lang="fa-IR" dirty="0" err="1"/>
              <a:t>القایی</a:t>
            </a:r>
            <a:r>
              <a:rPr lang="fa-IR" dirty="0"/>
              <a:t> منجر </a:t>
            </a:r>
            <a:r>
              <a:rPr lang="fa-IR" dirty="0" err="1"/>
              <a:t>می‌شوند</a:t>
            </a:r>
            <a:r>
              <a:rPr lang="fa-IR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fa-IR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777B5E-FE12-DBA5-92E2-B44F5A7CB6F5}"/>
              </a:ext>
            </a:extLst>
          </p:cNvPr>
          <p:cNvCxnSpPr>
            <a:cxnSpLocks/>
          </p:cNvCxnSpPr>
          <p:nvPr/>
        </p:nvCxnSpPr>
        <p:spPr>
          <a:xfrm flipH="1">
            <a:off x="954657" y="1690688"/>
            <a:ext cx="1039914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3EDAAAF-1617-03F0-0416-E1970D9B0169}"/>
              </a:ext>
            </a:extLst>
          </p:cNvPr>
          <p:cNvSpPr txBox="1"/>
          <p:nvPr/>
        </p:nvSpPr>
        <p:spPr>
          <a:xfrm>
            <a:off x="790353" y="5329167"/>
            <a:ext cx="7735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WHO</a:t>
            </a:r>
            <a:endParaRPr lang="fa-IR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B7AE0E-AC82-05C6-08C2-2C6B83DCD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38D937-0470-ADEA-0A91-EF5A96C0A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1706D1-2C51-69DF-D01A-2A8E96F70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6806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aph of pregnancy and abortion&#10;&#10;AI-generated content may be incorrect.">
            <a:extLst>
              <a:ext uri="{FF2B5EF4-FFF2-40B4-BE49-F238E27FC236}">
                <a16:creationId xmlns:a16="http://schemas.microsoft.com/office/drawing/2014/main" id="{6BA040AE-D789-1448-ED6C-BC52AE0E3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0"/>
          <a:stretch>
            <a:fillRect/>
          </a:stretch>
        </p:blipFill>
        <p:spPr bwMode="auto">
          <a:xfrm>
            <a:off x="1547038" y="108323"/>
            <a:ext cx="9473610" cy="59628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299847-E32A-A24D-58F5-4205C0E0E8FC}"/>
              </a:ext>
            </a:extLst>
          </p:cNvPr>
          <p:cNvSpPr txBox="1"/>
          <p:nvPr/>
        </p:nvSpPr>
        <p:spPr>
          <a:xfrm>
            <a:off x="404479" y="5920460"/>
            <a:ext cx="15337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hlinkClick r:id="rId3"/>
              </a:rPr>
              <a:t>Lancet study</a:t>
            </a:r>
            <a:endParaRPr lang="fa-IR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4E733E4-0D17-E571-D11F-420F24DAC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25مرداد1404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53068CA-9709-B779-4A31-0C636C923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معصومه اعلائی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EA310B-F951-4E62-D306-DB49B309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4C8C-5224-4051-AE1A-2150330F6938}" type="slidenum">
              <a:rPr lang="fa-IR" smtClean="0"/>
              <a:t>9</a:t>
            </a:fld>
            <a:endParaRPr lang="fa-I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B965FC-392F-8F05-9A97-854C8DE99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4724" r="-642" b="5379"/>
          <a:stretch>
            <a:fillRect/>
          </a:stretch>
        </p:blipFill>
        <p:spPr>
          <a:xfrm>
            <a:off x="1022311" y="522515"/>
            <a:ext cx="471398" cy="541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63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1434</Words>
  <Application>Microsoft Office PowerPoint</Application>
  <PresentationFormat>Widescreen</PresentationFormat>
  <Paragraphs>237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Aptos</vt:lpstr>
      <vt:lpstr>Aptos Display</vt:lpstr>
      <vt:lpstr>Arial</vt:lpstr>
      <vt:lpstr>B Nazanin</vt:lpstr>
      <vt:lpstr>B Titr</vt:lpstr>
      <vt:lpstr>Office Theme</vt:lpstr>
      <vt:lpstr>اپیدمیولوژی سقط</vt:lpstr>
      <vt:lpstr>طرح کلی ارائه</vt:lpstr>
      <vt:lpstr>تعریف سقط</vt:lpstr>
      <vt:lpstr>انواع سقط</vt:lpstr>
      <vt:lpstr>سقط ناامن و عوارض آن</vt:lpstr>
      <vt:lpstr>پیامدهای سقط ناامن </vt:lpstr>
      <vt:lpstr>مرگ ناشی از سقط ناامن</vt:lpstr>
      <vt:lpstr>اپیدمیولوژی سقط در جهان</vt:lpstr>
      <vt:lpstr>PowerPoint Presentation</vt:lpstr>
      <vt:lpstr>PowerPoint Presentation</vt:lpstr>
      <vt:lpstr>PowerPoint Presentation</vt:lpstr>
      <vt:lpstr>اپیدمیولوژی سقط در جهان</vt:lpstr>
      <vt:lpstr>اپیدمیولوژی سقط ناامن</vt:lpstr>
      <vt:lpstr>PowerPoint Presentation</vt:lpstr>
      <vt:lpstr>اپیدمیولوژی سقط در ایران</vt:lpstr>
      <vt:lpstr>PowerPoint Presentation</vt:lpstr>
      <vt:lpstr>اپیدمیولوژی سقط در ایران</vt:lpstr>
      <vt:lpstr>PowerPoint Presentation</vt:lpstr>
      <vt:lpstr>PowerPoint Presentation</vt:lpstr>
      <vt:lpstr>PowerPoint Presentation</vt:lpstr>
      <vt:lpstr>اپیدمیولوژی سقط در تهران</vt:lpstr>
      <vt:lpstr>اپیدمیولوژی سقط در شاهرود</vt:lpstr>
      <vt:lpstr>بروز بحران و افزایش بارداری‌ های ناخواسته</vt:lpstr>
      <vt:lpstr>راهکار های پیشنهادی جهت کاهش میزان سقط جنین در ایران</vt:lpstr>
      <vt:lpstr>جمع بندی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اپیدمیولوژی سقط</dc:title>
  <dc:creator>masoume aalaei</dc:creator>
  <cp:lastModifiedBy>User</cp:lastModifiedBy>
  <cp:revision>11</cp:revision>
  <dcterms:created xsi:type="dcterms:W3CDTF">2025-08-11T17:46:05Z</dcterms:created>
  <dcterms:modified xsi:type="dcterms:W3CDTF">2025-08-18T07:12:26Z</dcterms:modified>
</cp:coreProperties>
</file>