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3" r:id="rId3"/>
    <p:sldId id="259" r:id="rId4"/>
    <p:sldId id="279" r:id="rId5"/>
    <p:sldId id="273" r:id="rId6"/>
    <p:sldId id="264" r:id="rId7"/>
    <p:sldId id="261" r:id="rId8"/>
    <p:sldId id="267" r:id="rId9"/>
    <p:sldId id="263" r:id="rId10"/>
    <p:sldId id="266" r:id="rId11"/>
    <p:sldId id="260" r:id="rId12"/>
    <p:sldId id="282" r:id="rId13"/>
    <p:sldId id="286" r:id="rId14"/>
    <p:sldId id="270" r:id="rId15"/>
    <p:sldId id="265" r:id="rId16"/>
    <p:sldId id="268" r:id="rId17"/>
    <p:sldId id="262" r:id="rId18"/>
    <p:sldId id="288" r:id="rId19"/>
    <p:sldId id="269" r:id="rId20"/>
    <p:sldId id="271" r:id="rId21"/>
    <p:sldId id="272" r:id="rId22"/>
    <p:sldId id="275" r:id="rId23"/>
    <p:sldId id="276" r:id="rId24"/>
    <p:sldId id="274" r:id="rId25"/>
    <p:sldId id="285" r:id="rId26"/>
    <p:sldId id="284" r:id="rId27"/>
    <p:sldId id="289" r:id="rId28"/>
    <p:sldId id="280"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5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54" autoAdjust="0"/>
  </p:normalViewPr>
  <p:slideViewPr>
    <p:cSldViewPr snapToGrid="0">
      <p:cViewPr>
        <p:scale>
          <a:sx n="73" d="100"/>
          <a:sy n="73" d="100"/>
        </p:scale>
        <p:origin x="-6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pooya\Downloads\2167-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رتبه</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نیجریه</c:v>
                </c:pt>
                <c:pt idx="1">
                  <c:v>عراق</c:v>
                </c:pt>
                <c:pt idx="2">
                  <c:v>اسرائیل</c:v>
                </c:pt>
                <c:pt idx="3">
                  <c:v>فرانسه</c:v>
                </c:pt>
                <c:pt idx="4">
                  <c:v>ترکیه</c:v>
                </c:pt>
                <c:pt idx="5">
                  <c:v>آمریکا</c:v>
                </c:pt>
                <c:pt idx="6">
                  <c:v>ایران</c:v>
                </c:pt>
              </c:strCache>
            </c:strRef>
          </c:cat>
          <c:val>
            <c:numRef>
              <c:f>Sheet1!$B$2:$B$8</c:f>
            </c:numRef>
          </c:val>
          <c:extLst xmlns:c16r2="http://schemas.microsoft.com/office/drawing/2015/06/chart">
            <c:ext xmlns:c16="http://schemas.microsoft.com/office/drawing/2014/chart" uri="{C3380CC4-5D6E-409C-BE32-E72D297353CC}">
              <c16:uniqueId val="{00000000-59DE-4201-B0B2-C0B29EBBEFF7}"/>
            </c:ext>
          </c:extLst>
        </c:ser>
        <c:ser>
          <c:idx val="1"/>
          <c:order val="1"/>
          <c:tx>
            <c:strRef>
              <c:f>Sheet1!$C$1</c:f>
              <c:strCache>
                <c:ptCount val="1"/>
                <c:pt idx="0">
                  <c:v>نرخ باروری</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B Nazanin" panose="00000400000000000000" pitchFamily="2" charset="-78"/>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نیجریه</c:v>
                </c:pt>
                <c:pt idx="1">
                  <c:v>عراق</c:v>
                </c:pt>
                <c:pt idx="2">
                  <c:v>اسرائیل</c:v>
                </c:pt>
                <c:pt idx="3">
                  <c:v>فرانسه</c:v>
                </c:pt>
                <c:pt idx="4">
                  <c:v>ترکیه</c:v>
                </c:pt>
                <c:pt idx="5">
                  <c:v>آمریکا</c:v>
                </c:pt>
                <c:pt idx="6">
                  <c:v>ایران</c:v>
                </c:pt>
              </c:strCache>
            </c:strRef>
          </c:cat>
          <c:val>
            <c:numRef>
              <c:f>Sheet1!$C$2:$C$8</c:f>
              <c:numCache>
                <c:formatCode>General</c:formatCode>
                <c:ptCount val="7"/>
                <c:pt idx="0">
                  <c:v>6.8</c:v>
                </c:pt>
                <c:pt idx="1">
                  <c:v>4</c:v>
                </c:pt>
                <c:pt idx="2">
                  <c:v>2.82</c:v>
                </c:pt>
                <c:pt idx="3">
                  <c:v>1.97</c:v>
                </c:pt>
                <c:pt idx="4">
                  <c:v>1.95</c:v>
                </c:pt>
                <c:pt idx="5">
                  <c:v>1.8</c:v>
                </c:pt>
                <c:pt idx="6">
                  <c:v>1.5</c:v>
                </c:pt>
              </c:numCache>
            </c:numRef>
          </c:val>
          <c:extLst xmlns:c16r2="http://schemas.microsoft.com/office/drawing/2015/06/chart">
            <c:ext xmlns:c16="http://schemas.microsoft.com/office/drawing/2014/chart" uri="{C3380CC4-5D6E-409C-BE32-E72D297353CC}">
              <c16:uniqueId val="{00000001-59DE-4201-B0B2-C0B29EBBEFF7}"/>
            </c:ext>
          </c:extLst>
        </c:ser>
        <c:dLbls>
          <c:dLblPos val="outEnd"/>
          <c:showLegendKey val="0"/>
          <c:showVal val="1"/>
          <c:showCatName val="0"/>
          <c:showSerName val="0"/>
          <c:showPercent val="0"/>
          <c:showBubbleSize val="0"/>
        </c:dLbls>
        <c:gapWidth val="219"/>
        <c:overlap val="-27"/>
        <c:axId val="45329920"/>
        <c:axId val="44498944"/>
      </c:barChart>
      <c:catAx>
        <c:axId val="4532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crossAx val="44498944"/>
        <c:crosses val="autoZero"/>
        <c:auto val="1"/>
        <c:lblAlgn val="ctr"/>
        <c:lblOffset val="100"/>
        <c:noMultiLvlLbl val="0"/>
      </c:catAx>
      <c:valAx>
        <c:axId val="4449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29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cat>
            <c:numRef>
              <c:f>Sheet1!$A$2:$A$10</c:f>
              <c:numCache>
                <c:formatCode>General</c:formatCode>
                <c:ptCount val="9"/>
                <c:pt idx="0">
                  <c:v>1395</c:v>
                </c:pt>
                <c:pt idx="1">
                  <c:v>1396</c:v>
                </c:pt>
                <c:pt idx="2">
                  <c:v>1397</c:v>
                </c:pt>
                <c:pt idx="3">
                  <c:v>1398</c:v>
                </c:pt>
                <c:pt idx="4">
                  <c:v>1399</c:v>
                </c:pt>
                <c:pt idx="5">
                  <c:v>1400</c:v>
                </c:pt>
                <c:pt idx="6">
                  <c:v>1401</c:v>
                </c:pt>
                <c:pt idx="7">
                  <c:v>1402</c:v>
                </c:pt>
                <c:pt idx="8">
                  <c:v>1403</c:v>
                </c:pt>
              </c:numCache>
            </c:numRef>
          </c:cat>
          <c:val>
            <c:numRef>
              <c:f>Sheet1!$B$2:$B$10</c:f>
              <c:numCache>
                <c:formatCode>General</c:formatCode>
                <c:ptCount val="9"/>
                <c:pt idx="0">
                  <c:v>2.11</c:v>
                </c:pt>
                <c:pt idx="1">
                  <c:v>2.0699999999999998</c:v>
                </c:pt>
                <c:pt idx="2">
                  <c:v>1.97</c:v>
                </c:pt>
                <c:pt idx="3">
                  <c:v>1.77</c:v>
                </c:pt>
                <c:pt idx="4">
                  <c:v>1.71</c:v>
                </c:pt>
                <c:pt idx="5">
                  <c:v>1.74</c:v>
                </c:pt>
                <c:pt idx="6">
                  <c:v>1.6</c:v>
                </c:pt>
                <c:pt idx="7">
                  <c:v>1.55</c:v>
                </c:pt>
                <c:pt idx="8">
                  <c:v>1.48</c:v>
                </c:pt>
              </c:numCache>
            </c:numRef>
          </c:val>
          <c:extLst xmlns:c16r2="http://schemas.microsoft.com/office/drawing/2015/06/chart">
            <c:ext xmlns:c16="http://schemas.microsoft.com/office/drawing/2014/chart" uri="{C3380CC4-5D6E-409C-BE32-E72D297353CC}">
              <c16:uniqueId val="{00000000-90D0-47FD-8CD5-A0629A873F04}"/>
            </c:ext>
          </c:extLst>
        </c:ser>
        <c:dLbls>
          <c:showLegendKey val="0"/>
          <c:showVal val="0"/>
          <c:showCatName val="0"/>
          <c:showSerName val="0"/>
          <c:showPercent val="0"/>
          <c:showBubbleSize val="0"/>
        </c:dLbls>
        <c:gapWidth val="355"/>
        <c:overlap val="-70"/>
        <c:axId val="45647872"/>
        <c:axId val="44502400"/>
      </c:barChart>
      <c:catAx>
        <c:axId val="4564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02400"/>
        <c:crosses val="autoZero"/>
        <c:auto val="1"/>
        <c:lblAlgn val="ctr"/>
        <c:lblOffset val="100"/>
        <c:noMultiLvlLbl val="0"/>
      </c:catAx>
      <c:valAx>
        <c:axId val="44502400"/>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647872"/>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Sheet1!$B$2:$J$2</c:f>
              <c:numCache>
                <c:formatCode>General</c:formatCode>
                <c:ptCount val="9"/>
                <c:pt idx="0">
                  <c:v>1335</c:v>
                </c:pt>
                <c:pt idx="1">
                  <c:v>1345</c:v>
                </c:pt>
                <c:pt idx="2">
                  <c:v>1355</c:v>
                </c:pt>
                <c:pt idx="3">
                  <c:v>1365</c:v>
                </c:pt>
                <c:pt idx="4">
                  <c:v>1370</c:v>
                </c:pt>
                <c:pt idx="5">
                  <c:v>1375</c:v>
                </c:pt>
                <c:pt idx="6">
                  <c:v>1385</c:v>
                </c:pt>
                <c:pt idx="7">
                  <c:v>1390</c:v>
                </c:pt>
                <c:pt idx="8">
                  <c:v>1395</c:v>
                </c:pt>
              </c:numCache>
            </c:numRef>
          </c:cat>
          <c:val>
            <c:numRef>
              <c:f>Sheet1!$B$3:$J$3</c:f>
              <c:numCache>
                <c:formatCode>0.0</c:formatCode>
                <c:ptCount val="9"/>
                <c:pt idx="0" formatCode="General">
                  <c:v>24.9</c:v>
                </c:pt>
                <c:pt idx="1">
                  <c:v>25</c:v>
                </c:pt>
                <c:pt idx="2" formatCode="General">
                  <c:v>24.1</c:v>
                </c:pt>
                <c:pt idx="3" formatCode="General">
                  <c:v>23.8</c:v>
                </c:pt>
                <c:pt idx="4" formatCode="General">
                  <c:v>24.4</c:v>
                </c:pt>
                <c:pt idx="5" formatCode="General">
                  <c:v>25.6</c:v>
                </c:pt>
                <c:pt idx="6" formatCode="General">
                  <c:v>26.2</c:v>
                </c:pt>
                <c:pt idx="7" formatCode="General">
                  <c:v>26.7</c:v>
                </c:pt>
                <c:pt idx="8" formatCode="General">
                  <c:v>27.4</c:v>
                </c:pt>
              </c:numCache>
            </c:numRef>
          </c:val>
          <c:extLst xmlns:c16r2="http://schemas.microsoft.com/office/drawing/2015/06/chart">
            <c:ext xmlns:c16="http://schemas.microsoft.com/office/drawing/2014/chart" uri="{C3380CC4-5D6E-409C-BE32-E72D297353CC}">
              <c16:uniqueId val="{00000000-D2B6-41AD-8A35-518C9393E162}"/>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Sheet1!$B$2:$J$2</c:f>
              <c:numCache>
                <c:formatCode>General</c:formatCode>
                <c:ptCount val="9"/>
                <c:pt idx="0">
                  <c:v>1335</c:v>
                </c:pt>
                <c:pt idx="1">
                  <c:v>1345</c:v>
                </c:pt>
                <c:pt idx="2">
                  <c:v>1355</c:v>
                </c:pt>
                <c:pt idx="3">
                  <c:v>1365</c:v>
                </c:pt>
                <c:pt idx="4">
                  <c:v>1370</c:v>
                </c:pt>
                <c:pt idx="5">
                  <c:v>1375</c:v>
                </c:pt>
                <c:pt idx="6">
                  <c:v>1385</c:v>
                </c:pt>
                <c:pt idx="7">
                  <c:v>1390</c:v>
                </c:pt>
                <c:pt idx="8">
                  <c:v>1395</c:v>
                </c:pt>
              </c:numCache>
            </c:numRef>
          </c:cat>
          <c:val>
            <c:numRef>
              <c:f>Sheet1!$B$4:$J$4</c:f>
              <c:numCache>
                <c:formatCode>General</c:formatCode>
                <c:ptCount val="9"/>
                <c:pt idx="0" formatCode="0.0">
                  <c:v>19</c:v>
                </c:pt>
                <c:pt idx="1">
                  <c:v>18.399999999999999</c:v>
                </c:pt>
                <c:pt idx="2">
                  <c:v>19.7</c:v>
                </c:pt>
                <c:pt idx="3">
                  <c:v>19.899999999999999</c:v>
                </c:pt>
                <c:pt idx="4">
                  <c:v>20.9</c:v>
                </c:pt>
                <c:pt idx="5">
                  <c:v>22.4</c:v>
                </c:pt>
                <c:pt idx="6">
                  <c:v>23.3</c:v>
                </c:pt>
                <c:pt idx="7">
                  <c:v>23.4</c:v>
                </c:pt>
                <c:pt idx="8">
                  <c:v>23</c:v>
                </c:pt>
              </c:numCache>
            </c:numRef>
          </c:val>
          <c:extLst xmlns:c16r2="http://schemas.microsoft.com/office/drawing/2015/06/chart">
            <c:ext xmlns:c16="http://schemas.microsoft.com/office/drawing/2014/chart" uri="{C3380CC4-5D6E-409C-BE32-E72D297353CC}">
              <c16:uniqueId val="{00000001-D2B6-41AD-8A35-518C9393E162}"/>
            </c:ext>
          </c:extLst>
        </c:ser>
        <c:dLbls>
          <c:dLblPos val="outEnd"/>
          <c:showLegendKey val="0"/>
          <c:showVal val="1"/>
          <c:showCatName val="0"/>
          <c:showSerName val="0"/>
          <c:showPercent val="0"/>
          <c:showBubbleSize val="0"/>
        </c:dLbls>
        <c:gapWidth val="219"/>
        <c:overlap val="-27"/>
        <c:axId val="120609280"/>
        <c:axId val="45689664"/>
      </c:barChart>
      <c:catAx>
        <c:axId val="12060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89664"/>
        <c:crosses val="autoZero"/>
        <c:auto val="1"/>
        <c:lblAlgn val="ctr"/>
        <c:lblOffset val="100"/>
        <c:noMultiLvlLbl val="0"/>
      </c:catAx>
      <c:valAx>
        <c:axId val="45689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60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57430-B737-4C36-967B-43FA59625244}" type="datetimeFigureOut">
              <a:rPr lang="en-US" smtClean="0"/>
              <a:t>8/10/2025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C2FCD-8716-40BE-8875-42FD55632A4E}" type="slidenum">
              <a:rPr lang="en-US" smtClean="0"/>
              <a:t>‹#›</a:t>
            </a:fld>
            <a:endParaRPr lang="en-US"/>
          </a:p>
        </p:txBody>
      </p:sp>
    </p:spTree>
    <p:extLst>
      <p:ext uri="{BB962C8B-B14F-4D97-AF65-F5344CB8AC3E}">
        <p14:creationId xmlns:p14="http://schemas.microsoft.com/office/powerpoint/2010/main" val="41922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A28B43-189F-A75B-D0E7-3545ED2F5D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18D0246-F908-26D4-2B4A-3D56D324A1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4397DFA6-B3FC-AEB6-ABC6-9448CCF25D5E}"/>
              </a:ext>
            </a:extLst>
          </p:cNvPr>
          <p:cNvSpPr>
            <a:spLocks noGrp="1"/>
          </p:cNvSpPr>
          <p:nvPr>
            <p:ph type="body" idx="1"/>
          </p:nvPr>
        </p:nvSpPr>
        <p:spPr/>
        <p:txBody>
          <a:bodyPr/>
          <a:lstStyle/>
          <a:p>
            <a:pPr algn="r" rtl="1"/>
            <a:r>
              <a:rPr lang="fa-IR" sz="1310" b="0" i="0" baseline="0" dirty="0">
                <a:solidFill>
                  <a:srgbClr val="001D35"/>
                </a:solidFill>
                <a:effectLst/>
                <a:latin typeface="Arial" panose="020B0604020202020204" pitchFamily="34" charset="0"/>
              </a:rPr>
              <a:t>جوانی جمعیت به معنای آن است که در یک جامعه، سهم افراد جوان (به طور معمول بین 0 تا 15 سال) از کل جمعیت بیشتر از افراد مسن است. این وضعیت در توسعه کشور اهمیت ویژه‌ای دارد زیرا جوانان نیروی کار، سرمایه‌های انسانی بالقوه و ابزارهایی برای پیشرفت کشور هستند.</a:t>
            </a:r>
          </a:p>
          <a:p>
            <a:pPr algn="r" rtl="1"/>
            <a:r>
              <a:rPr lang="fa-IR" sz="2000" b="0" i="0" dirty="0">
                <a:solidFill>
                  <a:srgbClr val="001D35"/>
                </a:solidFill>
                <a:effectLst/>
                <a:latin typeface="Arial" panose="020B0604020202020204" pitchFamily="34" charset="0"/>
              </a:rPr>
              <a:t>این وضعیت نشان‌دهنده پویایی و بالندگی بالقوه در جامعه است. </a:t>
            </a:r>
          </a:p>
          <a:p>
            <a:pPr algn="r" rtl="1"/>
            <a:r>
              <a:rPr lang="fa-IR" sz="2000" b="0" i="0" dirty="0">
                <a:solidFill>
                  <a:srgbClr val="545D7E"/>
                </a:solidFill>
                <a:effectLst/>
                <a:latin typeface="Arial" panose="020B0604020202020204" pitchFamily="34" charset="0"/>
              </a:rPr>
              <a:t>جوانی جمعیت معمولاً با نرخ بالای باروری همراه است که این امر پتانسیل رشد جمعیت و نیروی کار را در آینده افزایش می‌دهد. </a:t>
            </a:r>
            <a:endParaRPr lang="fa-IR" sz="2000" b="0" i="0" dirty="0">
              <a:solidFill>
                <a:srgbClr val="001D35"/>
              </a:solidFill>
              <a:effectLst/>
              <a:latin typeface="Arial" panose="020B0604020202020204" pitchFamily="34" charset="0"/>
            </a:endParaRPr>
          </a:p>
          <a:p>
            <a:pPr algn="r" rtl="1"/>
            <a:r>
              <a:rPr lang="fa-IR" sz="2000" b="0" i="0" dirty="0">
                <a:solidFill>
                  <a:srgbClr val="001D35"/>
                </a:solidFill>
                <a:effectLst/>
                <a:latin typeface="Arial" panose="020B0604020202020204" pitchFamily="34" charset="0"/>
              </a:rPr>
              <a:t>چالش‌های مرتبط با جوانی جمعیت:</a:t>
            </a:r>
          </a:p>
          <a:p>
            <a:pPr algn="r" rtl="1">
              <a:lnSpc>
                <a:spcPts val="1650"/>
              </a:lnSpc>
              <a:spcBef>
                <a:spcPts val="750"/>
              </a:spcBef>
              <a:spcAft>
                <a:spcPts val="600"/>
              </a:spcAft>
              <a:buFont typeface="Arial" panose="020B0604020202020204" pitchFamily="34" charset="0"/>
              <a:buChar char="•"/>
            </a:pPr>
            <a:r>
              <a:rPr lang="fa-IR" sz="2000" b="1" i="0" dirty="0">
                <a:solidFill>
                  <a:srgbClr val="001D35"/>
                </a:solidFill>
                <a:effectLst/>
                <a:latin typeface="Arial" panose="020B0604020202020204" pitchFamily="34" charset="0"/>
              </a:rPr>
              <a:t>بیکاری و عدم فرصت‌های شغلی:</a:t>
            </a:r>
            <a:endParaRPr lang="fa-IR" sz="2000" b="0" i="0" dirty="0">
              <a:solidFill>
                <a:srgbClr val="001D35"/>
              </a:solidFill>
              <a:effectLst/>
              <a:latin typeface="Arial" panose="020B0604020202020204" pitchFamily="34" charset="0"/>
            </a:endParaRPr>
          </a:p>
          <a:p>
            <a:pPr algn="r" rtl="1" fontAlgn="ctr">
              <a:lnSpc>
                <a:spcPts val="1650"/>
              </a:lnSpc>
              <a:spcBef>
                <a:spcPts val="750"/>
              </a:spcBef>
              <a:spcAft>
                <a:spcPts val="600"/>
              </a:spcAft>
              <a:buFont typeface="Arial" panose="020B0604020202020204" pitchFamily="34" charset="0"/>
              <a:buChar char="•"/>
            </a:pPr>
            <a:r>
              <a:rPr lang="fa-IR" sz="2000" b="0" i="0" dirty="0">
                <a:solidFill>
                  <a:srgbClr val="545D7E"/>
                </a:solidFill>
                <a:effectLst/>
                <a:latin typeface="Arial" panose="020B0604020202020204" pitchFamily="34" charset="0"/>
              </a:rPr>
              <a:t>در صورت عدم وجود فرصت‌های شغلی کافی، جوانان ممکن است با بیکاری مواجه شده و این امر می‌تواند به مشکلات اجتماعی و اقتصادی منجر شود. </a:t>
            </a:r>
            <a:endParaRPr lang="fa-IR" sz="2000" b="0" i="0" dirty="0">
              <a:solidFill>
                <a:srgbClr val="0B57D0"/>
              </a:solidFill>
              <a:effectLst/>
              <a:latin typeface="Arial" panose="020B0604020202020204" pitchFamily="34" charset="0"/>
            </a:endParaRPr>
          </a:p>
          <a:p>
            <a:pPr algn="r" rtl="1">
              <a:lnSpc>
                <a:spcPts val="1650"/>
              </a:lnSpc>
              <a:spcBef>
                <a:spcPts val="750"/>
              </a:spcBef>
              <a:spcAft>
                <a:spcPts val="600"/>
              </a:spcAft>
              <a:buFont typeface="Arial" panose="020B0604020202020204" pitchFamily="34" charset="0"/>
              <a:buChar char="•"/>
            </a:pPr>
            <a:r>
              <a:rPr lang="fa-IR" sz="2000" b="1" i="0" dirty="0">
                <a:solidFill>
                  <a:srgbClr val="001D35"/>
                </a:solidFill>
                <a:effectLst/>
                <a:latin typeface="Arial" panose="020B0604020202020204" pitchFamily="34" charset="0"/>
              </a:rPr>
              <a:t>عدم دسترسی به آموزش و پرورش:</a:t>
            </a:r>
            <a:endParaRPr lang="fa-IR" sz="2000" b="0" i="0" dirty="0">
              <a:solidFill>
                <a:srgbClr val="001D35"/>
              </a:solidFill>
              <a:effectLst/>
              <a:latin typeface="Arial" panose="020B0604020202020204" pitchFamily="34" charset="0"/>
            </a:endParaRPr>
          </a:p>
          <a:p>
            <a:pPr algn="r" rtl="1" fontAlgn="ctr">
              <a:lnSpc>
                <a:spcPts val="1650"/>
              </a:lnSpc>
              <a:spcBef>
                <a:spcPts val="750"/>
              </a:spcBef>
              <a:spcAft>
                <a:spcPts val="600"/>
              </a:spcAft>
              <a:buFont typeface="Arial" panose="020B0604020202020204" pitchFamily="34" charset="0"/>
              <a:buChar char="•"/>
            </a:pPr>
            <a:r>
              <a:rPr lang="fa-IR" sz="2000" b="0" i="0" dirty="0">
                <a:solidFill>
                  <a:srgbClr val="545D7E"/>
                </a:solidFill>
                <a:effectLst/>
                <a:latin typeface="Arial" panose="020B0604020202020204" pitchFamily="34" charset="0"/>
              </a:rPr>
              <a:t>عدم دسترسی جوانان به آموزش و پرورش مناسب می‌تواند پتانسیل آن‌ها را برای مشارکت در توسعه کشور محدود کند. </a:t>
            </a:r>
            <a:endParaRPr lang="fa-IR" sz="2000" b="0" i="0" dirty="0">
              <a:solidFill>
                <a:srgbClr val="0B57D0"/>
              </a:solidFill>
              <a:effectLst/>
              <a:latin typeface="Arial" panose="020B0604020202020204" pitchFamily="34" charset="0"/>
            </a:endParaRPr>
          </a:p>
          <a:p>
            <a:pPr algn="r" rtl="1">
              <a:lnSpc>
                <a:spcPts val="1650"/>
              </a:lnSpc>
              <a:spcBef>
                <a:spcPts val="750"/>
              </a:spcBef>
              <a:spcAft>
                <a:spcPts val="1500"/>
              </a:spcAft>
              <a:buFont typeface="Arial" panose="020B0604020202020204" pitchFamily="34" charset="0"/>
              <a:buChar char="•"/>
            </a:pPr>
            <a:r>
              <a:rPr lang="fa-IR" sz="2000" b="1" i="0" dirty="0">
                <a:solidFill>
                  <a:srgbClr val="001D35"/>
                </a:solidFill>
                <a:effectLst/>
                <a:latin typeface="Arial" panose="020B0604020202020204" pitchFamily="34" charset="0"/>
              </a:rPr>
              <a:t>فشار بر زیرساخت‌ها:</a:t>
            </a:r>
            <a:endParaRPr lang="fa-IR" sz="2000" b="0" i="0" dirty="0">
              <a:solidFill>
                <a:srgbClr val="001D35"/>
              </a:solidFill>
              <a:effectLst/>
              <a:latin typeface="Arial" panose="020B0604020202020204" pitchFamily="34" charset="0"/>
            </a:endParaRPr>
          </a:p>
          <a:p>
            <a:pPr algn="r" rtl="1" fontAlgn="ctr">
              <a:lnSpc>
                <a:spcPts val="1650"/>
              </a:lnSpc>
              <a:spcBef>
                <a:spcPts val="750"/>
              </a:spcBef>
              <a:spcAft>
                <a:spcPts val="1500"/>
              </a:spcAft>
              <a:buFont typeface="Arial" panose="020B0604020202020204" pitchFamily="34" charset="0"/>
              <a:buChar char="•"/>
            </a:pPr>
            <a:r>
              <a:rPr lang="fa-IR" sz="2000" b="0" i="0" dirty="0">
                <a:solidFill>
                  <a:srgbClr val="545D7E"/>
                </a:solidFill>
                <a:effectLst/>
                <a:latin typeface="Arial" panose="020B0604020202020204" pitchFamily="34" charset="0"/>
              </a:rPr>
              <a:t>با افزایش جمعیت جوان، ممکن است فشار بیشتری بر زیرساخت‌های کشور در زمینه‌هایی مانند آموزش، بهداشت و مسکن وارد شود. </a:t>
            </a:r>
          </a:p>
          <a:p>
            <a:pPr algn="r" rtl="1" fontAlgn="ctr">
              <a:lnSpc>
                <a:spcPts val="1650"/>
              </a:lnSpc>
              <a:spcBef>
                <a:spcPts val="750"/>
              </a:spcBef>
              <a:spcAft>
                <a:spcPts val="1500"/>
              </a:spcAft>
              <a:buFont typeface="Arial" panose="020B0604020202020204" pitchFamily="34" charset="0"/>
              <a:buChar char="•"/>
            </a:pPr>
            <a:endParaRPr lang="fa-IR" sz="2000" b="0" i="0" dirty="0">
              <a:solidFill>
                <a:srgbClr val="545D7E"/>
              </a:solidFill>
              <a:effectLst/>
              <a:latin typeface="Arial" panose="020B0604020202020204" pitchFamily="34" charset="0"/>
            </a:endParaRPr>
          </a:p>
          <a:p>
            <a:pPr algn="l" fontAlgn="ctr">
              <a:spcAft>
                <a:spcPts val="1500"/>
              </a:spcAft>
              <a:buNone/>
            </a:pPr>
            <a:r>
              <a:rPr lang="fa-IR" sz="3200" b="0" i="0" dirty="0">
                <a:solidFill>
                  <a:srgbClr val="001D35"/>
                </a:solidFill>
                <a:effectLst/>
                <a:latin typeface="Arial" panose="020B0604020202020204" pitchFamily="34" charset="0"/>
              </a:rPr>
              <a:t>در ایران، گذر جمعیتی به عنوان تحولات بزرگ در ساختار سنی و جنسی جمعیت، نرخ باروری، و مرگ و میر شناخته می‌شود. این تحولات در دهه‌های اخیر، به ویژه کاهش نرخ باروری و افزایش امید به زندگی، نشان دهنده یک گذر جمعیتی سریع و قابل توجه است. </a:t>
            </a:r>
            <a:endParaRPr lang="fa-IR" sz="3200" b="0" i="0" dirty="0">
              <a:solidFill>
                <a:srgbClr val="0B57D0"/>
              </a:solidFill>
              <a:effectLst/>
              <a:latin typeface="Arial" panose="020B0604020202020204" pitchFamily="34" charset="0"/>
            </a:endParaRPr>
          </a:p>
          <a:p>
            <a:pPr algn="l">
              <a:lnSpc>
                <a:spcPts val="1950"/>
              </a:lnSpc>
              <a:spcBef>
                <a:spcPts val="1500"/>
              </a:spcBef>
              <a:spcAft>
                <a:spcPts val="750"/>
              </a:spcAft>
              <a:buNone/>
            </a:pPr>
            <a:r>
              <a:rPr lang="fa-IR" sz="3200" b="0" i="0" dirty="0">
                <a:solidFill>
                  <a:srgbClr val="001D35"/>
                </a:solidFill>
                <a:effectLst/>
                <a:latin typeface="Arial" panose="020B0604020202020204" pitchFamily="34" charset="0"/>
              </a:rPr>
              <a:t>تحولات دهه‌های اخیر:</a:t>
            </a:r>
          </a:p>
          <a:p>
            <a:pPr algn="l">
              <a:lnSpc>
                <a:spcPts val="1650"/>
              </a:lnSpc>
              <a:spcBef>
                <a:spcPts val="750"/>
              </a:spcBef>
              <a:spcAft>
                <a:spcPts val="600"/>
              </a:spcAft>
              <a:buFont typeface="Arial" panose="020B0604020202020204" pitchFamily="34" charset="0"/>
              <a:buChar char="•"/>
            </a:pPr>
            <a:r>
              <a:rPr lang="fa-IR" sz="3200" b="1" i="0" dirty="0">
                <a:solidFill>
                  <a:srgbClr val="001D35"/>
                </a:solidFill>
                <a:effectLst/>
                <a:latin typeface="Arial" panose="020B0604020202020204" pitchFamily="34" charset="0"/>
              </a:rPr>
              <a:t>کاهش نرخ باروری:</a:t>
            </a:r>
            <a:endParaRPr lang="fa-IR" sz="3200" b="0" i="0" dirty="0">
              <a:solidFill>
                <a:srgbClr val="001D35"/>
              </a:solidFill>
              <a:effectLst/>
              <a:latin typeface="Arial" panose="020B0604020202020204" pitchFamily="34" charset="0"/>
            </a:endParaRPr>
          </a:p>
          <a:p>
            <a:pPr algn="l" fontAlgn="ctr">
              <a:lnSpc>
                <a:spcPts val="1650"/>
              </a:lnSpc>
              <a:spcBef>
                <a:spcPts val="750"/>
              </a:spcBef>
              <a:spcAft>
                <a:spcPts val="600"/>
              </a:spcAft>
              <a:buFont typeface="Arial" panose="020B0604020202020204" pitchFamily="34" charset="0"/>
              <a:buChar char="•"/>
            </a:pPr>
            <a:r>
              <a:rPr lang="fa-IR" sz="3200" b="0" i="0" dirty="0">
                <a:solidFill>
                  <a:srgbClr val="545D7E"/>
                </a:solidFill>
                <a:effectLst/>
                <a:latin typeface="Arial" panose="020B0604020202020204" pitchFamily="34" charset="0"/>
              </a:rPr>
              <a:t>در دهه های اخیر، نرخ باروری در ایران به طور قابل ملاحظه ای کاهش یافته است. در دهه 1360، میانگین هر زن حدود 7 فرزند داشت، اما این رقم در دهه 1390 به 1.8 فرزند کاهش یافت و سپس به 2 فرزند در سرشماری 1395 رسید. </a:t>
            </a:r>
            <a:endParaRPr lang="fa-IR" sz="3200" b="0" i="0" dirty="0">
              <a:solidFill>
                <a:srgbClr val="0B57D0"/>
              </a:solidFill>
              <a:effectLst/>
              <a:latin typeface="Arial" panose="020B0604020202020204" pitchFamily="34" charset="0"/>
            </a:endParaRPr>
          </a:p>
          <a:p>
            <a:pPr algn="l">
              <a:lnSpc>
                <a:spcPts val="1650"/>
              </a:lnSpc>
              <a:spcBef>
                <a:spcPts val="750"/>
              </a:spcBef>
              <a:spcAft>
                <a:spcPts val="600"/>
              </a:spcAft>
              <a:buFont typeface="Arial" panose="020B0604020202020204" pitchFamily="34" charset="0"/>
              <a:buChar char="•"/>
            </a:pPr>
            <a:r>
              <a:rPr lang="fa-IR" sz="3200" b="1" i="0" dirty="0">
                <a:solidFill>
                  <a:srgbClr val="001D35"/>
                </a:solidFill>
                <a:effectLst/>
                <a:latin typeface="Arial" panose="020B0604020202020204" pitchFamily="34" charset="0"/>
              </a:rPr>
              <a:t>افزایش امید به زندگی:</a:t>
            </a:r>
            <a:endParaRPr lang="fa-IR" sz="3200" b="0" i="0" dirty="0">
              <a:solidFill>
                <a:srgbClr val="001D35"/>
              </a:solidFill>
              <a:effectLst/>
              <a:latin typeface="Arial" panose="020B0604020202020204" pitchFamily="34" charset="0"/>
            </a:endParaRPr>
          </a:p>
          <a:p>
            <a:pPr algn="l" fontAlgn="ctr">
              <a:lnSpc>
                <a:spcPts val="1650"/>
              </a:lnSpc>
              <a:spcBef>
                <a:spcPts val="750"/>
              </a:spcBef>
              <a:spcAft>
                <a:spcPts val="600"/>
              </a:spcAft>
              <a:buFont typeface="Arial" panose="020B0604020202020204" pitchFamily="34" charset="0"/>
              <a:buChar char="•"/>
            </a:pPr>
            <a:r>
              <a:rPr lang="fa-IR" sz="3200" b="0" i="0" dirty="0">
                <a:solidFill>
                  <a:srgbClr val="545D7E"/>
                </a:solidFill>
                <a:effectLst/>
                <a:latin typeface="Arial" panose="020B0604020202020204" pitchFamily="34" charset="0"/>
              </a:rPr>
              <a:t>امید به زندگی در ایران در دهه‌های اخیر افزایش یافته است. این افزایش، به دلیل پیشرفت‌های درمانی و بهداشتی، بهبود شرایط زندگی، و افزایش دسترسی به مراقبت های بهداشتی است. </a:t>
            </a:r>
            <a:endParaRPr lang="fa-IR" sz="3200" b="0" i="0" dirty="0">
              <a:solidFill>
                <a:srgbClr val="0B57D0"/>
              </a:solidFill>
              <a:effectLst/>
              <a:latin typeface="Arial" panose="020B0604020202020204" pitchFamily="34" charset="0"/>
            </a:endParaRPr>
          </a:p>
          <a:p>
            <a:pPr algn="l">
              <a:lnSpc>
                <a:spcPts val="1650"/>
              </a:lnSpc>
              <a:spcBef>
                <a:spcPts val="750"/>
              </a:spcBef>
              <a:spcAft>
                <a:spcPts val="600"/>
              </a:spcAft>
              <a:buFont typeface="Arial" panose="020B0604020202020204" pitchFamily="34" charset="0"/>
              <a:buChar char="•"/>
            </a:pPr>
            <a:r>
              <a:rPr lang="fa-IR" sz="3200" b="1" i="0" dirty="0">
                <a:solidFill>
                  <a:srgbClr val="001D35"/>
                </a:solidFill>
                <a:effectLst/>
                <a:latin typeface="Arial" panose="020B0604020202020204" pitchFamily="34" charset="0"/>
              </a:rPr>
              <a:t>تغییر ساختار سنی:</a:t>
            </a:r>
            <a:endParaRPr lang="fa-IR" sz="3200" b="0" i="0" dirty="0">
              <a:solidFill>
                <a:srgbClr val="001D35"/>
              </a:solidFill>
              <a:effectLst/>
              <a:latin typeface="Arial" panose="020B0604020202020204" pitchFamily="34" charset="0"/>
            </a:endParaRPr>
          </a:p>
          <a:p>
            <a:pPr algn="l" fontAlgn="ctr">
              <a:lnSpc>
                <a:spcPts val="1650"/>
              </a:lnSpc>
              <a:spcBef>
                <a:spcPts val="750"/>
              </a:spcBef>
              <a:spcAft>
                <a:spcPts val="600"/>
              </a:spcAft>
              <a:buFont typeface="Arial" panose="020B0604020202020204" pitchFamily="34" charset="0"/>
              <a:buChar char="•"/>
            </a:pPr>
            <a:r>
              <a:rPr lang="fa-IR" sz="3200" b="0" i="0" dirty="0">
                <a:solidFill>
                  <a:srgbClr val="545D7E"/>
                </a:solidFill>
                <a:effectLst/>
                <a:latin typeface="Arial" panose="020B0604020202020204" pitchFamily="34" charset="0"/>
              </a:rPr>
              <a:t>کاهش نرخ باروری و افزایش امید به زندگی منجر به تغییرات در ساختار سنی جمعیت شده است. این تغییرات شامل افزایش سهم افراد مسن و کاهش سهم جوانان است. </a:t>
            </a:r>
            <a:endParaRPr lang="fa-IR" sz="3200" b="0" i="0" dirty="0">
              <a:solidFill>
                <a:srgbClr val="0B57D0"/>
              </a:solidFill>
              <a:effectLst/>
              <a:latin typeface="Arial" panose="020B0604020202020204" pitchFamily="34" charset="0"/>
            </a:endParaRPr>
          </a:p>
          <a:p>
            <a:pPr algn="l">
              <a:lnSpc>
                <a:spcPts val="1650"/>
              </a:lnSpc>
              <a:spcBef>
                <a:spcPts val="750"/>
              </a:spcBef>
              <a:spcAft>
                <a:spcPts val="1500"/>
              </a:spcAft>
              <a:buFont typeface="Arial" panose="020B0604020202020204" pitchFamily="34" charset="0"/>
              <a:buChar char="•"/>
            </a:pPr>
            <a:r>
              <a:rPr lang="fa-IR" sz="3200" b="1" i="0" dirty="0">
                <a:solidFill>
                  <a:srgbClr val="001D35"/>
                </a:solidFill>
                <a:effectLst/>
                <a:latin typeface="Arial" panose="020B0604020202020204" pitchFamily="34" charset="0"/>
              </a:rPr>
              <a:t>افزایش مهاجرت به شهرها:</a:t>
            </a:r>
            <a:endParaRPr lang="fa-IR" sz="3200" b="0" i="0" dirty="0">
              <a:solidFill>
                <a:srgbClr val="001D35"/>
              </a:solidFill>
              <a:effectLst/>
              <a:latin typeface="Arial" panose="020B0604020202020204" pitchFamily="34" charset="0"/>
            </a:endParaRPr>
          </a:p>
          <a:p>
            <a:pPr algn="l" fontAlgn="ctr">
              <a:lnSpc>
                <a:spcPts val="1650"/>
              </a:lnSpc>
              <a:spcBef>
                <a:spcPts val="750"/>
              </a:spcBef>
              <a:spcAft>
                <a:spcPts val="1500"/>
              </a:spcAft>
              <a:buFont typeface="Arial" panose="020B0604020202020204" pitchFamily="34" charset="0"/>
              <a:buChar char="•"/>
            </a:pPr>
            <a:r>
              <a:rPr lang="fa-IR" sz="3200" b="0" i="0" dirty="0">
                <a:solidFill>
                  <a:srgbClr val="545D7E"/>
                </a:solidFill>
                <a:effectLst/>
                <a:latin typeface="Arial" panose="020B0604020202020204" pitchFamily="34" charset="0"/>
              </a:rPr>
              <a:t>مهاجرت از روستاها به شهرها در ایران، در دهه‌های اخیر به طور قابل ملاحظه ای افزایش یافته است. این امر، به دلیل فرصت‌های شغلی بیشتر و امکانات بهتر در شهرها است. </a:t>
            </a:r>
            <a:endParaRPr lang="fa-IR" sz="3200" b="0" i="0" dirty="0">
              <a:solidFill>
                <a:srgbClr val="0B57D0"/>
              </a:solidFill>
              <a:effectLst/>
              <a:latin typeface="Arial" panose="020B0604020202020204" pitchFamily="34" charset="0"/>
            </a:endParaRPr>
          </a:p>
          <a:p>
            <a:pPr algn="l">
              <a:lnSpc>
                <a:spcPts val="1950"/>
              </a:lnSpc>
              <a:spcBef>
                <a:spcPts val="1500"/>
              </a:spcBef>
              <a:spcAft>
                <a:spcPts val="750"/>
              </a:spcAft>
              <a:buNone/>
            </a:pPr>
            <a:r>
              <a:rPr lang="fa-IR" sz="3200" b="0" i="0" dirty="0">
                <a:solidFill>
                  <a:srgbClr val="001D35"/>
                </a:solidFill>
                <a:effectLst/>
                <a:latin typeface="Arial" panose="020B0604020202020204" pitchFamily="34" charset="0"/>
              </a:rPr>
              <a:t>پیامدهای گذر جمعیتی:</a:t>
            </a:r>
          </a:p>
          <a:p>
            <a:pPr algn="l">
              <a:lnSpc>
                <a:spcPts val="1650"/>
              </a:lnSpc>
              <a:spcBef>
                <a:spcPts val="750"/>
              </a:spcBef>
              <a:spcAft>
                <a:spcPts val="600"/>
              </a:spcAft>
              <a:buFont typeface="Arial" panose="020B0604020202020204" pitchFamily="34" charset="0"/>
              <a:buChar char="•"/>
            </a:pPr>
            <a:r>
              <a:rPr lang="fa-IR" sz="3200" b="1" i="0" dirty="0">
                <a:solidFill>
                  <a:srgbClr val="001D35"/>
                </a:solidFill>
                <a:effectLst/>
                <a:latin typeface="Arial" panose="020B0604020202020204" pitchFamily="34" charset="0"/>
              </a:rPr>
              <a:t>پنجره جمعیتی:</a:t>
            </a:r>
            <a:endParaRPr lang="fa-IR" sz="3200" b="0" i="0" dirty="0">
              <a:solidFill>
                <a:srgbClr val="001D35"/>
              </a:solidFill>
              <a:effectLst/>
              <a:latin typeface="Arial" panose="020B0604020202020204" pitchFamily="34" charset="0"/>
            </a:endParaRPr>
          </a:p>
          <a:p>
            <a:pPr algn="l">
              <a:lnSpc>
                <a:spcPts val="1650"/>
              </a:lnSpc>
              <a:spcBef>
                <a:spcPts val="750"/>
              </a:spcBef>
              <a:spcAft>
                <a:spcPts val="600"/>
              </a:spcAft>
              <a:buFont typeface="Arial" panose="020B0604020202020204" pitchFamily="34" charset="0"/>
              <a:buChar char="•"/>
            </a:pPr>
            <a:r>
              <a:rPr lang="fa-IR" sz="3200" b="0" i="0" dirty="0">
                <a:solidFill>
                  <a:srgbClr val="545D7E"/>
                </a:solidFill>
                <a:effectLst/>
                <a:latin typeface="Arial" panose="020B0604020202020204" pitchFamily="34" charset="0"/>
              </a:rPr>
              <a:t>کاهش نرخ باروری و افزایش امید به زندگی، منجر به پدیده‌ای به نام "پنجره جمعیتی" شده است. در این دوره، جمعیت بین سنین 15 تا 64 سال که توانایی کار دارند، سهم بیشتری را در جمعیت کل به خود اختصاص می‌دهد.</a:t>
            </a:r>
          </a:p>
          <a:p>
            <a:pPr algn="l">
              <a:lnSpc>
                <a:spcPts val="1650"/>
              </a:lnSpc>
              <a:spcBef>
                <a:spcPts val="750"/>
              </a:spcBef>
              <a:spcAft>
                <a:spcPts val="600"/>
              </a:spcAft>
              <a:buFont typeface="Arial" panose="020B0604020202020204" pitchFamily="34" charset="0"/>
              <a:buChar char="•"/>
            </a:pPr>
            <a:r>
              <a:rPr lang="fa-IR" sz="3200" b="1" i="0" dirty="0">
                <a:solidFill>
                  <a:srgbClr val="001D35"/>
                </a:solidFill>
                <a:effectLst/>
                <a:latin typeface="Arial" panose="020B0604020202020204" pitchFamily="34" charset="0"/>
              </a:rPr>
              <a:t>تغییرات در نیروی کار:</a:t>
            </a:r>
            <a:endParaRPr lang="fa-IR" sz="3200" b="0" i="0" dirty="0">
              <a:solidFill>
                <a:srgbClr val="001D35"/>
              </a:solidFill>
              <a:effectLst/>
              <a:latin typeface="Arial" panose="020B0604020202020204" pitchFamily="34" charset="0"/>
            </a:endParaRPr>
          </a:p>
          <a:p>
            <a:pPr algn="l">
              <a:lnSpc>
                <a:spcPts val="1650"/>
              </a:lnSpc>
              <a:spcBef>
                <a:spcPts val="750"/>
              </a:spcBef>
              <a:spcAft>
                <a:spcPts val="600"/>
              </a:spcAft>
              <a:buFont typeface="Arial" panose="020B0604020202020204" pitchFamily="34" charset="0"/>
              <a:buChar char="•"/>
            </a:pPr>
            <a:r>
              <a:rPr lang="fa-IR" sz="3200" b="0" i="0" dirty="0">
                <a:solidFill>
                  <a:srgbClr val="545D7E"/>
                </a:solidFill>
                <a:effectLst/>
                <a:latin typeface="Arial" panose="020B0604020202020204" pitchFamily="34" charset="0"/>
              </a:rPr>
              <a:t>با افزایش سهم افراد مسن، نیروی کار نیز دچار تغییرات خواهد شد. این تغییرات شامل نیاز به سیاست‌های جدید برای اشتغال افراد مسن، آموزش و مهارت‌افزایی نیروی کار، و برنامه‌ریزی برای تأمین مالی بازنشستگی است.</a:t>
            </a:r>
          </a:p>
          <a:p>
            <a:pPr algn="l">
              <a:lnSpc>
                <a:spcPts val="1650"/>
              </a:lnSpc>
              <a:spcBef>
                <a:spcPts val="750"/>
              </a:spcBef>
              <a:spcAft>
                <a:spcPts val="1500"/>
              </a:spcAft>
              <a:buFont typeface="Arial" panose="020B0604020202020204" pitchFamily="34" charset="0"/>
              <a:buChar char="•"/>
            </a:pPr>
            <a:r>
              <a:rPr lang="fa-IR" sz="3200" b="1" i="0" dirty="0">
                <a:solidFill>
                  <a:srgbClr val="001D35"/>
                </a:solidFill>
                <a:effectLst/>
                <a:latin typeface="Arial" panose="020B0604020202020204" pitchFamily="34" charset="0"/>
              </a:rPr>
              <a:t>تغییرات در سیستم بهداشت:</a:t>
            </a:r>
            <a:endParaRPr lang="fa-IR" sz="3200" b="0" i="0" dirty="0">
              <a:solidFill>
                <a:srgbClr val="001D35"/>
              </a:solidFill>
              <a:effectLst/>
              <a:latin typeface="Arial" panose="020B0604020202020204" pitchFamily="34" charset="0"/>
            </a:endParaRPr>
          </a:p>
          <a:p>
            <a:pPr algn="l" fontAlgn="ctr">
              <a:lnSpc>
                <a:spcPts val="1650"/>
              </a:lnSpc>
              <a:spcBef>
                <a:spcPts val="750"/>
              </a:spcBef>
              <a:spcAft>
                <a:spcPts val="1500"/>
              </a:spcAft>
              <a:buFont typeface="Arial" panose="020B0604020202020204" pitchFamily="34" charset="0"/>
              <a:buChar char="•"/>
            </a:pPr>
            <a:r>
              <a:rPr lang="fa-IR" sz="3200" b="0" i="0" dirty="0">
                <a:solidFill>
                  <a:srgbClr val="545D7E"/>
                </a:solidFill>
                <a:effectLst/>
                <a:latin typeface="Arial" panose="020B0604020202020204" pitchFamily="34" charset="0"/>
              </a:rPr>
              <a:t>با افزایش سهم افراد مسن، سیستم بهداشت نیز دچار تغییرات خواهد شد. این تغییرات شامل افزایش نیاز به خدمات بهداشتی و درمانی برای افراد مسن، افزایش سرمایه‌گذاری در زیرساخت‌های بهداشتی، و آموزش نیروی انسانی در حوزه بهداشت است. </a:t>
            </a:r>
            <a:endParaRPr lang="fa-IR" sz="3200" b="0" i="0" dirty="0">
              <a:solidFill>
                <a:srgbClr val="0B57D0"/>
              </a:solidFill>
              <a:effectLst/>
              <a:latin typeface="Arial" panose="020B0604020202020204" pitchFamily="34" charset="0"/>
            </a:endParaRPr>
          </a:p>
          <a:p>
            <a:pPr algn="l">
              <a:lnSpc>
                <a:spcPts val="1950"/>
              </a:lnSpc>
              <a:spcBef>
                <a:spcPts val="1500"/>
              </a:spcBef>
              <a:spcAft>
                <a:spcPts val="750"/>
              </a:spcAft>
              <a:buNone/>
            </a:pPr>
            <a:r>
              <a:rPr lang="fa-IR" sz="3200" b="0" i="0" dirty="0">
                <a:solidFill>
                  <a:srgbClr val="001D35"/>
                </a:solidFill>
                <a:effectLst/>
                <a:latin typeface="Arial" panose="020B0604020202020204" pitchFamily="34" charset="0"/>
              </a:rPr>
              <a:t>جمع بندی:</a:t>
            </a:r>
          </a:p>
          <a:p>
            <a:pPr algn="l">
              <a:spcBef>
                <a:spcPts val="750"/>
              </a:spcBef>
              <a:spcAft>
                <a:spcPts val="1500"/>
              </a:spcAft>
            </a:pPr>
            <a:r>
              <a:rPr lang="fa-IR" sz="3200" b="0" i="0" dirty="0">
                <a:solidFill>
                  <a:srgbClr val="001D35"/>
                </a:solidFill>
                <a:effectLst/>
                <a:latin typeface="Arial" panose="020B0604020202020204" pitchFamily="34" charset="0"/>
              </a:rPr>
              <a:t>گذر جمعیتی در ایران، یک پدیده پیچیده است که پیامدهای مختلفی را در بر دارد. این تحولات، فرصت‌ها و چالش‌های جدیدی را برای دولت‌ها، بخش‌های خصوصی، و جامعه به ارمغان آورده‌اند. </a:t>
            </a:r>
          </a:p>
          <a:p>
            <a:pPr algn="r" rtl="1" fontAlgn="ctr">
              <a:lnSpc>
                <a:spcPts val="1650"/>
              </a:lnSpc>
              <a:spcBef>
                <a:spcPts val="750"/>
              </a:spcBef>
              <a:spcAft>
                <a:spcPts val="1500"/>
              </a:spcAft>
              <a:buFont typeface="Arial" panose="020B0604020202020204" pitchFamily="34" charset="0"/>
              <a:buChar char="•"/>
            </a:pPr>
            <a:endParaRPr lang="fa-IR" sz="2000" b="0" i="0" dirty="0">
              <a:solidFill>
                <a:srgbClr val="0B57D0"/>
              </a:solidFill>
              <a:effectLst/>
              <a:latin typeface="Arial" panose="020B0604020202020204" pitchFamily="34" charset="0"/>
            </a:endParaRPr>
          </a:p>
          <a:p>
            <a:pPr algn="r" rtl="1">
              <a:buNone/>
            </a:pPr>
            <a:r>
              <a:rPr lang="fa-IR" sz="2000" b="0" i="0" dirty="0">
                <a:solidFill>
                  <a:srgbClr val="001D35"/>
                </a:solidFill>
                <a:effectLst/>
                <a:latin typeface="Arial" panose="020B0604020202020204" pitchFamily="34" charset="0"/>
              </a:rPr>
              <a:t/>
            </a:r>
            <a:br>
              <a:rPr lang="fa-IR" sz="2000" b="0" i="0" dirty="0">
                <a:solidFill>
                  <a:srgbClr val="001D35"/>
                </a:solidFill>
                <a:effectLst/>
                <a:latin typeface="Arial" panose="020B0604020202020204" pitchFamily="34" charset="0"/>
              </a:rPr>
            </a:br>
            <a:endParaRPr lang="en-US" sz="1310" baseline="0" dirty="0"/>
          </a:p>
        </p:txBody>
      </p:sp>
      <p:sp>
        <p:nvSpPr>
          <p:cNvPr id="4" name="Slide Number Placeholder 3">
            <a:extLst>
              <a:ext uri="{FF2B5EF4-FFF2-40B4-BE49-F238E27FC236}">
                <a16:creationId xmlns:a16="http://schemas.microsoft.com/office/drawing/2014/main" xmlns="" id="{AA50E893-A571-4423-2D31-0856D7E9D6F9}"/>
              </a:ext>
            </a:extLst>
          </p:cNvPr>
          <p:cNvSpPr>
            <a:spLocks noGrp="1"/>
          </p:cNvSpPr>
          <p:nvPr>
            <p:ph type="sldNum" sz="quarter" idx="5"/>
          </p:nvPr>
        </p:nvSpPr>
        <p:spPr/>
        <p:txBody>
          <a:bodyPr/>
          <a:lstStyle/>
          <a:p>
            <a:fld id="{1E0C2FCD-8716-40BE-8875-42FD55632A4E}" type="slidenum">
              <a:rPr lang="en-US" smtClean="0"/>
              <a:t>2</a:t>
            </a:fld>
            <a:endParaRPr lang="en-US"/>
          </a:p>
        </p:txBody>
      </p:sp>
    </p:spTree>
    <p:extLst>
      <p:ext uri="{BB962C8B-B14F-4D97-AF65-F5344CB8AC3E}">
        <p14:creationId xmlns:p14="http://schemas.microsoft.com/office/powerpoint/2010/main" val="3413367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8DA574B-A27B-80C3-BB81-A6F707C22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FC1B9A0-50A2-7CE2-C3B2-C55983710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18DAE7FB-3A7C-75DD-07A4-38FA04CE4175}"/>
              </a:ext>
            </a:extLst>
          </p:cNvPr>
          <p:cNvSpPr>
            <a:spLocks noGrp="1"/>
          </p:cNvSpPr>
          <p:nvPr>
            <p:ph type="body" idx="1"/>
          </p:nvPr>
        </p:nvSpPr>
        <p:spPr/>
        <p:txBody>
          <a:bodyPr/>
          <a:lstStyle/>
          <a:p>
            <a:r>
              <a:rPr lang="fa-IR" sz="1400" b="1" dirty="0"/>
              <a:t>1. حمایت مالی مستقیم از فرزندآوری</a:t>
            </a:r>
          </a:p>
          <a:p>
            <a:r>
              <a:rPr lang="fa-IR" sz="1400" dirty="0"/>
              <a:t>پرداخت </a:t>
            </a:r>
            <a:r>
              <a:rPr lang="fa-IR" sz="1400" b="1" dirty="0"/>
              <a:t>یارانه نقدی به ازای تولد فرزند</a:t>
            </a:r>
            <a:r>
              <a:rPr lang="fa-IR" sz="1400" dirty="0"/>
              <a:t> (مانند مدل فرانسه و مجارستان)</a:t>
            </a:r>
          </a:p>
          <a:p>
            <a:r>
              <a:rPr lang="fa-IR" sz="1400" dirty="0"/>
              <a:t>ارائه </a:t>
            </a:r>
            <a:r>
              <a:rPr lang="fa-IR" sz="1400" b="1" dirty="0"/>
              <a:t>وام‌های بدون بهره برای تولد فرزند دوم و سوم</a:t>
            </a:r>
            <a:endParaRPr lang="fa-IR" sz="1400" dirty="0"/>
          </a:p>
          <a:p>
            <a:r>
              <a:rPr lang="fa-IR" sz="1400" dirty="0"/>
              <a:t>افزایش مدت و مبلغ </a:t>
            </a:r>
            <a:r>
              <a:rPr lang="fa-IR" sz="1400" b="1" dirty="0"/>
              <a:t>مرخصی زایمان و پدری</a:t>
            </a:r>
            <a:r>
              <a:rPr lang="fa-IR" sz="1400" dirty="0"/>
              <a:t> با حمایت دولت یا کارفرما</a:t>
            </a:r>
          </a:p>
          <a:p>
            <a:r>
              <a:rPr lang="fa-IR" sz="1400" dirty="0"/>
              <a:t>معافیت‌های مالیاتی برای خانواده‌های دارای فرزند</a:t>
            </a:r>
          </a:p>
          <a:p>
            <a:r>
              <a:rPr lang="en-US" sz="1400" dirty="0"/>
              <a:t>📚 </a:t>
            </a:r>
            <a:r>
              <a:rPr lang="fa-IR" sz="1400" i="1" dirty="0"/>
              <a:t>منبع:</a:t>
            </a:r>
            <a:r>
              <a:rPr lang="fa-IR" sz="1400" dirty="0"/>
              <a:t> </a:t>
            </a:r>
            <a:r>
              <a:rPr lang="en-US" sz="1400" dirty="0"/>
              <a:t>OECD Family Database، </a:t>
            </a:r>
            <a:r>
              <a:rPr lang="fa-IR" sz="1400" dirty="0"/>
              <a:t>مطالعات مرکز تحقیقات جمعیت دانشگاه تهران</a:t>
            </a:r>
          </a:p>
          <a:p>
            <a:r>
              <a:rPr lang="fa-IR" sz="1400" b="1" dirty="0"/>
              <a:t>2. تسهیل ازدواج و تشکیل خانواده</a:t>
            </a:r>
          </a:p>
          <a:p>
            <a:r>
              <a:rPr lang="fa-IR" sz="1400" dirty="0"/>
              <a:t>اعطای </a:t>
            </a:r>
            <a:r>
              <a:rPr lang="fa-IR" sz="1400" b="1" dirty="0"/>
              <a:t>وام ازدواج با بازپرداخت بلندمدت</a:t>
            </a:r>
            <a:endParaRPr lang="fa-IR" sz="1400" dirty="0"/>
          </a:p>
          <a:p>
            <a:r>
              <a:rPr lang="fa-IR" sz="1400" dirty="0"/>
              <a:t>ارائه </a:t>
            </a:r>
            <a:r>
              <a:rPr lang="fa-IR" sz="1400" b="1" dirty="0"/>
              <a:t>مسکن ارزان یا رایگان</a:t>
            </a:r>
            <a:r>
              <a:rPr lang="fa-IR" sz="1400" dirty="0"/>
              <a:t> برای زوج‌های جوان</a:t>
            </a:r>
          </a:p>
          <a:p>
            <a:r>
              <a:rPr lang="fa-IR" sz="1400" dirty="0"/>
              <a:t>ایجاد </a:t>
            </a:r>
            <a:r>
              <a:rPr lang="fa-IR" sz="1400" b="1" dirty="0"/>
              <a:t>صندوق‌های حمایتی ازدواج جوانان</a:t>
            </a:r>
            <a:endParaRPr lang="fa-IR" sz="1400" dirty="0"/>
          </a:p>
          <a:p>
            <a:r>
              <a:rPr lang="fa-IR" sz="1400" dirty="0"/>
              <a:t>آموزش‌های پیش از ازدواج برای ارتقاء ثبات خانوادگی</a:t>
            </a:r>
          </a:p>
          <a:p>
            <a:r>
              <a:rPr lang="en-US" sz="1400" dirty="0"/>
              <a:t>📚 </a:t>
            </a:r>
            <a:r>
              <a:rPr lang="fa-IR" sz="1400" i="1" dirty="0"/>
              <a:t>منبع:</a:t>
            </a:r>
            <a:r>
              <a:rPr lang="fa-IR" sz="1400" dirty="0"/>
              <a:t> مطالعات پژوهشکده خانواده دانشگاه شهید بهشتی، تجربه کره جنوبی</a:t>
            </a:r>
          </a:p>
          <a:p>
            <a:r>
              <a:rPr lang="fa-IR" sz="1400" b="1" dirty="0"/>
              <a:t>3. سیاست‌های اشتغال‌زایی برای جوانان</a:t>
            </a:r>
          </a:p>
          <a:p>
            <a:r>
              <a:rPr lang="fa-IR" sz="1400" dirty="0"/>
              <a:t>توسعه کارآفرینی و مشاغل پایدار برای جوانان</a:t>
            </a:r>
          </a:p>
          <a:p>
            <a:r>
              <a:rPr lang="fa-IR" sz="1400" dirty="0"/>
              <a:t>حمایت از مادران شاغل از طریق ایجاد </a:t>
            </a:r>
            <a:r>
              <a:rPr lang="fa-IR" sz="1400" b="1" dirty="0"/>
              <a:t>مهدکودک‌های درون‌سازمانی</a:t>
            </a:r>
            <a:endParaRPr lang="fa-IR" sz="1400" dirty="0"/>
          </a:p>
          <a:p>
            <a:r>
              <a:rPr lang="fa-IR" sz="1400" dirty="0"/>
              <a:t>ایجاد تعادل بین </a:t>
            </a:r>
            <a:r>
              <a:rPr lang="fa-IR" sz="1400" b="1" dirty="0"/>
              <a:t>زندگی خانوادگی و شغلی</a:t>
            </a:r>
            <a:r>
              <a:rPr lang="fa-IR" sz="1400" dirty="0"/>
              <a:t> برای والدین</a:t>
            </a:r>
          </a:p>
          <a:p>
            <a:r>
              <a:rPr lang="en-US" sz="1400" dirty="0"/>
              <a:t>📚 </a:t>
            </a:r>
            <a:r>
              <a:rPr lang="fa-IR" sz="1400" i="1" dirty="0"/>
              <a:t>منبع:</a:t>
            </a:r>
            <a:r>
              <a:rPr lang="fa-IR" sz="1400" dirty="0"/>
              <a:t> </a:t>
            </a:r>
            <a:r>
              <a:rPr lang="en-US" sz="1400" dirty="0"/>
              <a:t>European Commission: Work-life Balance Measures</a:t>
            </a:r>
          </a:p>
          <a:p>
            <a:r>
              <a:rPr lang="en-US" sz="1400" b="1" dirty="0"/>
              <a:t>4. </a:t>
            </a:r>
            <a:r>
              <a:rPr lang="fa-IR" sz="1400" b="1" dirty="0"/>
              <a:t>کاهش هزینه‌های فرزندپروری</a:t>
            </a:r>
          </a:p>
          <a:p>
            <a:r>
              <a:rPr lang="fa-IR" sz="1400" dirty="0"/>
              <a:t>پوشش بیمه‌ای کامل برای </a:t>
            </a:r>
            <a:r>
              <a:rPr lang="fa-IR" sz="1400" b="1" dirty="0"/>
              <a:t>زایمان، واکسیناسیون، مراقبت‌های کودکان</a:t>
            </a:r>
            <a:endParaRPr lang="fa-IR" sz="1400" dirty="0"/>
          </a:p>
          <a:p>
            <a:r>
              <a:rPr lang="fa-IR" sz="1400" dirty="0"/>
              <a:t>ارائه </a:t>
            </a:r>
            <a:r>
              <a:rPr lang="fa-IR" sz="1400" b="1" dirty="0"/>
              <a:t>خدمات آموزشی رایگان یا ارزان (پیش‌دبستانی تا دانشگاه)</a:t>
            </a:r>
            <a:endParaRPr lang="fa-IR" sz="1400" dirty="0"/>
          </a:p>
          <a:p>
            <a:r>
              <a:rPr lang="fa-IR" sz="1400" dirty="0"/>
              <a:t>بسته‌های حمایتی برای </a:t>
            </a:r>
            <a:r>
              <a:rPr lang="fa-IR" sz="1400" b="1" dirty="0"/>
              <a:t>تغذیه و پوشاک کودکان</a:t>
            </a:r>
            <a:endParaRPr lang="fa-IR" sz="1400" dirty="0"/>
          </a:p>
          <a:p>
            <a:r>
              <a:rPr lang="en-US" sz="1400" dirty="0"/>
              <a:t>📚 </a:t>
            </a:r>
            <a:r>
              <a:rPr lang="fa-IR" sz="1400" i="1" dirty="0"/>
              <a:t>منبع:</a:t>
            </a:r>
            <a:r>
              <a:rPr lang="fa-IR" sz="1400" dirty="0"/>
              <a:t> </a:t>
            </a:r>
            <a:r>
              <a:rPr lang="en-US" sz="1400" dirty="0"/>
              <a:t>UNICEF: Cost of Raising Children Index</a:t>
            </a:r>
          </a:p>
          <a:p>
            <a:r>
              <a:rPr lang="en-US" sz="1400" b="1" dirty="0"/>
              <a:t>5. </a:t>
            </a:r>
            <a:r>
              <a:rPr lang="fa-IR" sz="1400" b="1" dirty="0"/>
              <a:t>ترویج فرهنگی فرزندآوری</a:t>
            </a:r>
          </a:p>
          <a:p>
            <a:r>
              <a:rPr lang="fa-IR" sz="1400" dirty="0"/>
              <a:t>اجرای کمپین‌های رسانه‌ای برای ارتقاء تصویر مثبت از خانواده پرجمعیت</a:t>
            </a:r>
          </a:p>
          <a:p>
            <a:r>
              <a:rPr lang="fa-IR" sz="1400" dirty="0"/>
              <a:t>آموزش سبک زندگی خانوادگی در مدارس و دانشگاه‌ها</a:t>
            </a:r>
          </a:p>
          <a:p>
            <a:r>
              <a:rPr lang="fa-IR" sz="1400" dirty="0"/>
              <a:t>الگوسازی از خانواده‌های موفق و چندفرزندی در رسانه‌ها</a:t>
            </a:r>
          </a:p>
          <a:p>
            <a:r>
              <a:rPr lang="en-US" sz="1400" dirty="0"/>
              <a:t>📚 </a:t>
            </a:r>
            <a:r>
              <a:rPr lang="fa-IR" sz="1400" i="1" dirty="0"/>
              <a:t>منبع:</a:t>
            </a:r>
            <a:r>
              <a:rPr lang="fa-IR" sz="1400" dirty="0"/>
              <a:t> مطالعات فرهنگی مؤسسه امام خمینی ره، مطالعات جمعیتی ژاپن</a:t>
            </a:r>
          </a:p>
          <a:p>
            <a:r>
              <a:rPr lang="fa-IR" sz="1400" b="1" dirty="0"/>
              <a:t>6. اصلاح نظام آموزشی و آگاهی‌رسانی</a:t>
            </a:r>
          </a:p>
          <a:p>
            <a:r>
              <a:rPr lang="fa-IR" sz="1400" dirty="0"/>
              <a:t>افزودن آموزش‌های جمعیت‌شناسی و خانواده به دروس مدارس</a:t>
            </a:r>
          </a:p>
          <a:p>
            <a:r>
              <a:rPr lang="fa-IR" sz="1400" dirty="0"/>
              <a:t>مشاوره رایگان در زمینه باروری و سلامت جنسی</a:t>
            </a:r>
          </a:p>
          <a:p>
            <a:r>
              <a:rPr lang="fa-IR" sz="1400" dirty="0"/>
              <a:t>آگاه‌سازی در مورد </a:t>
            </a:r>
            <a:r>
              <a:rPr lang="fa-IR" sz="1400" b="1" dirty="0"/>
              <a:t>عواقب تأخیر در فرزندآوری (کاهش قدرت باروری با سن)</a:t>
            </a:r>
            <a:endParaRPr lang="fa-IR" sz="1400" dirty="0"/>
          </a:p>
          <a:p>
            <a:r>
              <a:rPr lang="en-US" sz="1400" dirty="0"/>
              <a:t>📚 </a:t>
            </a:r>
            <a:r>
              <a:rPr lang="fa-IR" sz="1400" i="1" dirty="0"/>
              <a:t>منبع:</a:t>
            </a:r>
            <a:r>
              <a:rPr lang="fa-IR" sz="1400" dirty="0"/>
              <a:t> </a:t>
            </a:r>
            <a:r>
              <a:rPr lang="en-US" sz="1400" dirty="0"/>
              <a:t>WHO Reproductive Health Strategies</a:t>
            </a:r>
          </a:p>
          <a:p>
            <a:r>
              <a:rPr lang="en-US" sz="1400" b="1" dirty="0"/>
              <a:t>7. </a:t>
            </a:r>
            <a:r>
              <a:rPr lang="fa-IR" sz="1400" b="1" dirty="0"/>
              <a:t>سیاست‌های تشویقی چندسطحی</a:t>
            </a:r>
          </a:p>
          <a:p>
            <a:r>
              <a:rPr lang="fa-IR" sz="1400" dirty="0"/>
              <a:t>تدوین بسته‌های ترکیبی شامل حمایت‌های مالی، فرهنگی و اجتماعی</a:t>
            </a:r>
          </a:p>
          <a:p>
            <a:r>
              <a:rPr lang="fa-IR" sz="1400" dirty="0"/>
              <a:t>طراحی سیاست‌های منطقه‌ای: تمرکز بر مناطقی با نرخ باروری پایین‌تر</a:t>
            </a:r>
          </a:p>
          <a:p>
            <a:r>
              <a:rPr lang="fa-IR" sz="1400" dirty="0"/>
              <a:t>تمرکز بر </a:t>
            </a:r>
            <a:r>
              <a:rPr lang="fa-IR" sz="1400" b="1" dirty="0"/>
              <a:t>فرزند دوم و سوم</a:t>
            </a:r>
            <a:r>
              <a:rPr lang="fa-IR" sz="1400" dirty="0"/>
              <a:t> به‌عنوان نقطه بازگشت به سطح جایگزینی جمعیت</a:t>
            </a:r>
          </a:p>
          <a:p>
            <a:r>
              <a:rPr lang="en-US" sz="1400" dirty="0"/>
              <a:t>📚 </a:t>
            </a:r>
            <a:r>
              <a:rPr lang="fa-IR" sz="1400" i="1" dirty="0"/>
              <a:t>منبع:</a:t>
            </a:r>
            <a:r>
              <a:rPr lang="fa-IR" sz="1400" dirty="0"/>
              <a:t> مطالعات مرکز آمار فرانسه (</a:t>
            </a:r>
            <a:r>
              <a:rPr lang="en-US" sz="1400" dirty="0"/>
              <a:t>INSEE)، </a:t>
            </a:r>
            <a:r>
              <a:rPr lang="fa-IR" sz="1400" dirty="0"/>
              <a:t>برنامه جمعیتی کشور مجارستان</a:t>
            </a:r>
          </a:p>
          <a:p>
            <a:r>
              <a:rPr lang="en-US" sz="1400" b="1" dirty="0"/>
              <a:t>📌 </a:t>
            </a:r>
            <a:r>
              <a:rPr lang="fa-IR" sz="1400" b="1" dirty="0"/>
              <a:t>نتیجه‌گیری:</a:t>
            </a:r>
          </a:p>
          <a:p>
            <a:r>
              <a:rPr lang="fa-IR" sz="1400" dirty="0"/>
              <a:t>افزایش جمعیت، تنها با تشویق به فرزندآوری ممکن نیست. این موضوع نیازمند یک </a:t>
            </a:r>
            <a:r>
              <a:rPr lang="fa-IR" sz="1400" b="1" dirty="0"/>
              <a:t>برنامه جامع و میان‌مدت</a:t>
            </a:r>
            <a:r>
              <a:rPr lang="fa-IR" sz="1400" dirty="0"/>
              <a:t> است که جنبه‌های اقتصادی، اجتماعی، فرهنگی و بهداشتی را در بر بگیرد. </a:t>
            </a:r>
            <a:r>
              <a:rPr lang="fa-IR" sz="1400" b="1" dirty="0"/>
              <a:t>تجربه موفق کشورهای اروپایی (مانند فرانسه، نروژ و مجارستان)</a:t>
            </a:r>
            <a:r>
              <a:rPr lang="fa-IR" sz="1400" dirty="0"/>
              <a:t> نشان می‌دهد که تنها ترکیب چند سیاست منسجم و مداوم می‌تواند بر رفتار باروری تأثیرگذار باشد.</a:t>
            </a:r>
          </a:p>
        </p:txBody>
      </p:sp>
      <p:sp>
        <p:nvSpPr>
          <p:cNvPr id="4" name="Slide Number Placeholder 3">
            <a:extLst>
              <a:ext uri="{FF2B5EF4-FFF2-40B4-BE49-F238E27FC236}">
                <a16:creationId xmlns:a16="http://schemas.microsoft.com/office/drawing/2014/main" xmlns="" id="{840FB0FE-63F8-3DAB-A7C1-15D0B5DE1584}"/>
              </a:ext>
            </a:extLst>
          </p:cNvPr>
          <p:cNvSpPr>
            <a:spLocks noGrp="1"/>
          </p:cNvSpPr>
          <p:nvPr>
            <p:ph type="sldNum" sz="quarter" idx="5"/>
          </p:nvPr>
        </p:nvSpPr>
        <p:spPr/>
        <p:txBody>
          <a:bodyPr/>
          <a:lstStyle/>
          <a:p>
            <a:fld id="{1E0C2FCD-8716-40BE-8875-42FD55632A4E}" type="slidenum">
              <a:rPr lang="en-US" smtClean="0"/>
              <a:t>27</a:t>
            </a:fld>
            <a:endParaRPr lang="en-US"/>
          </a:p>
        </p:txBody>
      </p:sp>
    </p:spTree>
    <p:extLst>
      <p:ext uri="{BB962C8B-B14F-4D97-AF65-F5344CB8AC3E}">
        <p14:creationId xmlns:p14="http://schemas.microsoft.com/office/powerpoint/2010/main" val="303673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310" b="0" i="0" baseline="0" dirty="0">
                <a:solidFill>
                  <a:srgbClr val="001D35"/>
                </a:solidFill>
                <a:effectLst/>
                <a:latin typeface="Arial" panose="020B0604020202020204" pitchFamily="34" charset="0"/>
              </a:rPr>
              <a:t>جوانی جمعیت به معنای آن است که در یک جامعه، سهم افراد جوان (به طور معمول بین 0 تا 15 سال) از کل جمعیت بیشتر از افراد مسن است. این وضعیت در توسعه کشور اهمیت ویژه‌ای دارد زیرا جوانان نیروی کار، سرمایه‌های انسانی بالقوه و ابزارهایی برای پیشرفت کشور هستند.</a:t>
            </a:r>
          </a:p>
          <a:p>
            <a:pPr algn="r" rtl="1"/>
            <a:r>
              <a:rPr lang="fa-IR" sz="2000" b="0" i="0" dirty="0">
                <a:solidFill>
                  <a:srgbClr val="001D35"/>
                </a:solidFill>
                <a:effectLst/>
                <a:latin typeface="Arial" panose="020B0604020202020204" pitchFamily="34" charset="0"/>
              </a:rPr>
              <a:t>این وضعیت نشان‌دهنده پویایی و بالندگی بالقوه در جامعه است. </a:t>
            </a:r>
          </a:p>
          <a:p>
            <a:pPr algn="r" rtl="1"/>
            <a:r>
              <a:rPr lang="fa-IR" sz="2000" b="0" i="0" dirty="0">
                <a:solidFill>
                  <a:srgbClr val="545D7E"/>
                </a:solidFill>
                <a:effectLst/>
                <a:latin typeface="Arial" panose="020B0604020202020204" pitchFamily="34" charset="0"/>
              </a:rPr>
              <a:t>جوانی جمعیت معمولاً با نرخ بالای باروری همراه است که این امر پتانسیل رشد جمعیت و نیروی کار را در آینده افزایش می‌دهد. </a:t>
            </a:r>
            <a:endParaRPr lang="fa-IR" sz="2000" b="0" i="0" dirty="0">
              <a:solidFill>
                <a:srgbClr val="001D35"/>
              </a:solidFill>
              <a:effectLst/>
              <a:latin typeface="Arial" panose="020B0604020202020204" pitchFamily="34" charset="0"/>
            </a:endParaRPr>
          </a:p>
          <a:p>
            <a:pPr algn="r" rtl="1"/>
            <a:r>
              <a:rPr lang="fa-IR" sz="2000" b="0" i="0" dirty="0">
                <a:solidFill>
                  <a:srgbClr val="001D35"/>
                </a:solidFill>
                <a:effectLst/>
                <a:latin typeface="Arial" panose="020B0604020202020204" pitchFamily="34" charset="0"/>
              </a:rPr>
              <a:t>چالش‌های مرتبط با جوانی جمعیت:</a:t>
            </a:r>
          </a:p>
          <a:p>
            <a:pPr algn="r" rtl="1">
              <a:lnSpc>
                <a:spcPts val="1650"/>
              </a:lnSpc>
              <a:spcBef>
                <a:spcPts val="750"/>
              </a:spcBef>
              <a:spcAft>
                <a:spcPts val="600"/>
              </a:spcAft>
              <a:buFont typeface="Arial" panose="020B0604020202020204" pitchFamily="34" charset="0"/>
              <a:buChar char="•"/>
            </a:pPr>
            <a:r>
              <a:rPr lang="fa-IR" sz="2000" b="1" i="0" dirty="0">
                <a:solidFill>
                  <a:srgbClr val="001D35"/>
                </a:solidFill>
                <a:effectLst/>
                <a:latin typeface="Arial" panose="020B0604020202020204" pitchFamily="34" charset="0"/>
              </a:rPr>
              <a:t>بیکاری و عدم فرصت‌های شغلی:</a:t>
            </a:r>
            <a:endParaRPr lang="fa-IR" sz="2000" b="0" i="0" dirty="0">
              <a:solidFill>
                <a:srgbClr val="001D35"/>
              </a:solidFill>
              <a:effectLst/>
              <a:latin typeface="Arial" panose="020B0604020202020204" pitchFamily="34" charset="0"/>
            </a:endParaRPr>
          </a:p>
          <a:p>
            <a:pPr algn="r" rtl="1" fontAlgn="ctr">
              <a:lnSpc>
                <a:spcPts val="1650"/>
              </a:lnSpc>
              <a:spcBef>
                <a:spcPts val="750"/>
              </a:spcBef>
              <a:spcAft>
                <a:spcPts val="600"/>
              </a:spcAft>
              <a:buFont typeface="Arial" panose="020B0604020202020204" pitchFamily="34" charset="0"/>
              <a:buChar char="•"/>
            </a:pPr>
            <a:r>
              <a:rPr lang="fa-IR" sz="2000" b="0" i="0" dirty="0">
                <a:solidFill>
                  <a:srgbClr val="545D7E"/>
                </a:solidFill>
                <a:effectLst/>
                <a:latin typeface="Arial" panose="020B0604020202020204" pitchFamily="34" charset="0"/>
              </a:rPr>
              <a:t>در صورت عدم وجود فرصت‌های شغلی کافی، جوانان ممکن است با بیکاری مواجه شده و این امر می‌تواند به مشکلات اجتماعی و اقتصادی منجر شود. </a:t>
            </a:r>
            <a:endParaRPr lang="fa-IR" sz="2000" b="0" i="0" dirty="0">
              <a:solidFill>
                <a:srgbClr val="0B57D0"/>
              </a:solidFill>
              <a:effectLst/>
              <a:latin typeface="Arial" panose="020B0604020202020204" pitchFamily="34" charset="0"/>
            </a:endParaRPr>
          </a:p>
          <a:p>
            <a:pPr algn="r" rtl="1">
              <a:lnSpc>
                <a:spcPts val="1650"/>
              </a:lnSpc>
              <a:spcBef>
                <a:spcPts val="750"/>
              </a:spcBef>
              <a:spcAft>
                <a:spcPts val="600"/>
              </a:spcAft>
              <a:buFont typeface="Arial" panose="020B0604020202020204" pitchFamily="34" charset="0"/>
              <a:buChar char="•"/>
            </a:pPr>
            <a:r>
              <a:rPr lang="fa-IR" sz="2000" b="1" i="0" dirty="0">
                <a:solidFill>
                  <a:srgbClr val="001D35"/>
                </a:solidFill>
                <a:effectLst/>
                <a:latin typeface="Arial" panose="020B0604020202020204" pitchFamily="34" charset="0"/>
              </a:rPr>
              <a:t>عدم دسترسی به آموزش و پرورش:</a:t>
            </a:r>
            <a:endParaRPr lang="fa-IR" sz="2000" b="0" i="0" dirty="0">
              <a:solidFill>
                <a:srgbClr val="001D35"/>
              </a:solidFill>
              <a:effectLst/>
              <a:latin typeface="Arial" panose="020B0604020202020204" pitchFamily="34" charset="0"/>
            </a:endParaRPr>
          </a:p>
          <a:p>
            <a:pPr algn="r" rtl="1" fontAlgn="ctr">
              <a:lnSpc>
                <a:spcPts val="1650"/>
              </a:lnSpc>
              <a:spcBef>
                <a:spcPts val="750"/>
              </a:spcBef>
              <a:spcAft>
                <a:spcPts val="600"/>
              </a:spcAft>
              <a:buFont typeface="Arial" panose="020B0604020202020204" pitchFamily="34" charset="0"/>
              <a:buChar char="•"/>
            </a:pPr>
            <a:r>
              <a:rPr lang="fa-IR" sz="2000" b="0" i="0" dirty="0">
                <a:solidFill>
                  <a:srgbClr val="545D7E"/>
                </a:solidFill>
                <a:effectLst/>
                <a:latin typeface="Arial" panose="020B0604020202020204" pitchFamily="34" charset="0"/>
              </a:rPr>
              <a:t>عدم دسترسی جوانان به آموزش و پرورش مناسب می‌تواند پتانسیل آن‌ها را برای مشارکت در توسعه کشور محدود کند. </a:t>
            </a:r>
            <a:endParaRPr lang="fa-IR" sz="2000" b="0" i="0" dirty="0">
              <a:solidFill>
                <a:srgbClr val="0B57D0"/>
              </a:solidFill>
              <a:effectLst/>
              <a:latin typeface="Arial" panose="020B0604020202020204" pitchFamily="34" charset="0"/>
            </a:endParaRPr>
          </a:p>
          <a:p>
            <a:pPr algn="r" rtl="1">
              <a:lnSpc>
                <a:spcPts val="1650"/>
              </a:lnSpc>
              <a:spcBef>
                <a:spcPts val="750"/>
              </a:spcBef>
              <a:spcAft>
                <a:spcPts val="1500"/>
              </a:spcAft>
              <a:buFont typeface="Arial" panose="020B0604020202020204" pitchFamily="34" charset="0"/>
              <a:buChar char="•"/>
            </a:pPr>
            <a:r>
              <a:rPr lang="fa-IR" sz="2000" b="1" i="0" dirty="0">
                <a:solidFill>
                  <a:srgbClr val="001D35"/>
                </a:solidFill>
                <a:effectLst/>
                <a:latin typeface="Arial" panose="020B0604020202020204" pitchFamily="34" charset="0"/>
              </a:rPr>
              <a:t>فشار بر زیرساخت‌ها:</a:t>
            </a:r>
            <a:endParaRPr lang="fa-IR" sz="2000" b="0" i="0" dirty="0">
              <a:solidFill>
                <a:srgbClr val="001D35"/>
              </a:solidFill>
              <a:effectLst/>
              <a:latin typeface="Arial" panose="020B0604020202020204" pitchFamily="34" charset="0"/>
            </a:endParaRPr>
          </a:p>
          <a:p>
            <a:pPr algn="r" rtl="1" fontAlgn="ctr">
              <a:lnSpc>
                <a:spcPts val="1650"/>
              </a:lnSpc>
              <a:spcBef>
                <a:spcPts val="750"/>
              </a:spcBef>
              <a:spcAft>
                <a:spcPts val="1500"/>
              </a:spcAft>
              <a:buFont typeface="Arial" panose="020B0604020202020204" pitchFamily="34" charset="0"/>
              <a:buChar char="•"/>
            </a:pPr>
            <a:r>
              <a:rPr lang="fa-IR" sz="2000" b="0" i="0" dirty="0">
                <a:solidFill>
                  <a:srgbClr val="545D7E"/>
                </a:solidFill>
                <a:effectLst/>
                <a:latin typeface="Arial" panose="020B0604020202020204" pitchFamily="34" charset="0"/>
              </a:rPr>
              <a:t>با افزایش جمعیت جوان، ممکن است فشار بیشتری بر زیرساخت‌های کشور در زمینه‌هایی مانند آموزش، بهداشت و مسکن وارد شود. </a:t>
            </a:r>
          </a:p>
          <a:p>
            <a:pPr algn="r" rtl="1" fontAlgn="ctr">
              <a:lnSpc>
                <a:spcPts val="1650"/>
              </a:lnSpc>
              <a:spcBef>
                <a:spcPts val="750"/>
              </a:spcBef>
              <a:spcAft>
                <a:spcPts val="1500"/>
              </a:spcAft>
              <a:buFont typeface="Arial" panose="020B0604020202020204" pitchFamily="34" charset="0"/>
              <a:buChar char="•"/>
            </a:pPr>
            <a:endParaRPr lang="fa-IR" sz="2000" b="0" i="0" dirty="0">
              <a:solidFill>
                <a:srgbClr val="545D7E"/>
              </a:solidFill>
              <a:effectLst/>
              <a:latin typeface="Arial" panose="020B0604020202020204" pitchFamily="34" charset="0"/>
            </a:endParaRPr>
          </a:p>
          <a:p>
            <a:pPr algn="l" fontAlgn="ctr">
              <a:spcAft>
                <a:spcPts val="1500"/>
              </a:spcAft>
              <a:buNone/>
            </a:pPr>
            <a:r>
              <a:rPr lang="fa-IR" sz="3200" b="0" i="0" dirty="0">
                <a:solidFill>
                  <a:srgbClr val="001D35"/>
                </a:solidFill>
                <a:effectLst/>
                <a:latin typeface="Arial" panose="020B0604020202020204" pitchFamily="34" charset="0"/>
              </a:rPr>
              <a:t>در ایران، گذر جمعیتی به عنوان تحولات بزرگ در ساختار سنی و جنسی جمعیت، نرخ باروری، و مرگ و میر شناخته می‌شود. این تحولات در دهه‌های اخیر، به ویژه کاهش نرخ باروری و افزایش امید به زندگی، نشان دهنده یک گذر جمعیتی سریع و قابل توجه است. </a:t>
            </a:r>
            <a:endParaRPr lang="fa-IR" sz="3200" b="0" i="0" dirty="0">
              <a:solidFill>
                <a:srgbClr val="0B57D0"/>
              </a:solidFill>
              <a:effectLst/>
              <a:latin typeface="Arial" panose="020B0604020202020204" pitchFamily="34" charset="0"/>
            </a:endParaRPr>
          </a:p>
          <a:p>
            <a:pPr algn="l">
              <a:lnSpc>
                <a:spcPts val="1950"/>
              </a:lnSpc>
              <a:spcBef>
                <a:spcPts val="1500"/>
              </a:spcBef>
              <a:spcAft>
                <a:spcPts val="750"/>
              </a:spcAft>
              <a:buNone/>
            </a:pPr>
            <a:r>
              <a:rPr lang="fa-IR" sz="3200" b="0" i="0" dirty="0">
                <a:solidFill>
                  <a:srgbClr val="001D35"/>
                </a:solidFill>
                <a:effectLst/>
                <a:latin typeface="Arial" panose="020B0604020202020204" pitchFamily="34" charset="0"/>
              </a:rPr>
              <a:t>تحولات دهه‌های اخیر:</a:t>
            </a:r>
          </a:p>
          <a:p>
            <a:pPr algn="l">
              <a:lnSpc>
                <a:spcPts val="1650"/>
              </a:lnSpc>
              <a:spcBef>
                <a:spcPts val="750"/>
              </a:spcBef>
              <a:spcAft>
                <a:spcPts val="600"/>
              </a:spcAft>
              <a:buFont typeface="Arial" panose="020B0604020202020204" pitchFamily="34" charset="0"/>
              <a:buChar char="•"/>
            </a:pPr>
            <a:r>
              <a:rPr lang="fa-IR" sz="3200" b="1" i="0" dirty="0">
                <a:solidFill>
                  <a:srgbClr val="001D35"/>
                </a:solidFill>
                <a:effectLst/>
                <a:latin typeface="Arial" panose="020B0604020202020204" pitchFamily="34" charset="0"/>
              </a:rPr>
              <a:t>کاهش نرخ باروری:</a:t>
            </a:r>
            <a:endParaRPr lang="fa-IR" sz="3200" b="0" i="0" dirty="0">
              <a:solidFill>
                <a:srgbClr val="001D35"/>
              </a:solidFill>
              <a:effectLst/>
              <a:latin typeface="Arial" panose="020B0604020202020204" pitchFamily="34" charset="0"/>
            </a:endParaRPr>
          </a:p>
          <a:p>
            <a:pPr algn="l" fontAlgn="ctr">
              <a:lnSpc>
                <a:spcPts val="1650"/>
              </a:lnSpc>
              <a:spcBef>
                <a:spcPts val="750"/>
              </a:spcBef>
              <a:spcAft>
                <a:spcPts val="600"/>
              </a:spcAft>
              <a:buFont typeface="Arial" panose="020B0604020202020204" pitchFamily="34" charset="0"/>
              <a:buChar char="•"/>
            </a:pPr>
            <a:r>
              <a:rPr lang="fa-IR" sz="3200" b="0" i="0" dirty="0">
                <a:solidFill>
                  <a:srgbClr val="545D7E"/>
                </a:solidFill>
                <a:effectLst/>
                <a:latin typeface="Arial" panose="020B0604020202020204" pitchFamily="34" charset="0"/>
              </a:rPr>
              <a:t>در دهه های اخیر، نرخ باروری در ایران به طور قابل ملاحظه ای کاهش یافته است. در دهه 1360، میانگین هر زن حدود 7 فرزند داشت، اما این رقم در دهه 1390 به 1.8 فرزند کاهش یافت و سپس به 2 فرزند در سرشماری 1395 رسید. </a:t>
            </a:r>
            <a:endParaRPr lang="fa-IR" sz="3200" b="0" i="0" dirty="0">
              <a:solidFill>
                <a:srgbClr val="0B57D0"/>
              </a:solidFill>
              <a:effectLst/>
              <a:latin typeface="Arial" panose="020B0604020202020204" pitchFamily="34" charset="0"/>
            </a:endParaRPr>
          </a:p>
          <a:p>
            <a:pPr algn="l">
              <a:lnSpc>
                <a:spcPts val="1650"/>
              </a:lnSpc>
              <a:spcBef>
                <a:spcPts val="750"/>
              </a:spcBef>
              <a:spcAft>
                <a:spcPts val="600"/>
              </a:spcAft>
              <a:buFont typeface="Arial" panose="020B0604020202020204" pitchFamily="34" charset="0"/>
              <a:buChar char="•"/>
            </a:pPr>
            <a:r>
              <a:rPr lang="fa-IR" sz="3200" b="1" i="0" dirty="0">
                <a:solidFill>
                  <a:srgbClr val="001D35"/>
                </a:solidFill>
                <a:effectLst/>
                <a:latin typeface="Arial" panose="020B0604020202020204" pitchFamily="34" charset="0"/>
              </a:rPr>
              <a:t>افزایش امید به زندگی:</a:t>
            </a:r>
            <a:endParaRPr lang="fa-IR" sz="3200" b="0" i="0" dirty="0">
              <a:solidFill>
                <a:srgbClr val="001D35"/>
              </a:solidFill>
              <a:effectLst/>
              <a:latin typeface="Arial" panose="020B0604020202020204" pitchFamily="34" charset="0"/>
            </a:endParaRPr>
          </a:p>
          <a:p>
            <a:pPr algn="l" fontAlgn="ctr">
              <a:lnSpc>
                <a:spcPts val="1650"/>
              </a:lnSpc>
              <a:spcBef>
                <a:spcPts val="750"/>
              </a:spcBef>
              <a:spcAft>
                <a:spcPts val="600"/>
              </a:spcAft>
              <a:buFont typeface="Arial" panose="020B0604020202020204" pitchFamily="34" charset="0"/>
              <a:buChar char="•"/>
            </a:pPr>
            <a:r>
              <a:rPr lang="fa-IR" sz="3200" b="0" i="0" dirty="0">
                <a:solidFill>
                  <a:srgbClr val="545D7E"/>
                </a:solidFill>
                <a:effectLst/>
                <a:latin typeface="Arial" panose="020B0604020202020204" pitchFamily="34" charset="0"/>
              </a:rPr>
              <a:t>امید به زندگی در ایران در دهه‌های اخیر افزایش یافته است. این افزایش، به دلیل پیشرفت‌های درمانی و بهداشتی، بهبود شرایط زندگی، و افزایش دسترسی به مراقبت های بهداشتی است. </a:t>
            </a:r>
            <a:endParaRPr lang="fa-IR" sz="3200" b="0" i="0" dirty="0">
              <a:solidFill>
                <a:srgbClr val="0B57D0"/>
              </a:solidFill>
              <a:effectLst/>
              <a:latin typeface="Arial" panose="020B0604020202020204" pitchFamily="34" charset="0"/>
            </a:endParaRPr>
          </a:p>
          <a:p>
            <a:pPr algn="l">
              <a:lnSpc>
                <a:spcPts val="1650"/>
              </a:lnSpc>
              <a:spcBef>
                <a:spcPts val="750"/>
              </a:spcBef>
              <a:spcAft>
                <a:spcPts val="600"/>
              </a:spcAft>
              <a:buFont typeface="Arial" panose="020B0604020202020204" pitchFamily="34" charset="0"/>
              <a:buChar char="•"/>
            </a:pPr>
            <a:r>
              <a:rPr lang="fa-IR" sz="3200" b="1" i="0" dirty="0">
                <a:solidFill>
                  <a:srgbClr val="001D35"/>
                </a:solidFill>
                <a:effectLst/>
                <a:latin typeface="Arial" panose="020B0604020202020204" pitchFamily="34" charset="0"/>
              </a:rPr>
              <a:t>تغییر ساختار سنی:</a:t>
            </a:r>
            <a:endParaRPr lang="fa-IR" sz="3200" b="0" i="0" dirty="0">
              <a:solidFill>
                <a:srgbClr val="001D35"/>
              </a:solidFill>
              <a:effectLst/>
              <a:latin typeface="Arial" panose="020B0604020202020204" pitchFamily="34" charset="0"/>
            </a:endParaRPr>
          </a:p>
          <a:p>
            <a:pPr algn="l" fontAlgn="ctr">
              <a:lnSpc>
                <a:spcPts val="1650"/>
              </a:lnSpc>
              <a:spcBef>
                <a:spcPts val="750"/>
              </a:spcBef>
              <a:spcAft>
                <a:spcPts val="600"/>
              </a:spcAft>
              <a:buFont typeface="Arial" panose="020B0604020202020204" pitchFamily="34" charset="0"/>
              <a:buChar char="•"/>
            </a:pPr>
            <a:r>
              <a:rPr lang="fa-IR" sz="3200" b="0" i="0" dirty="0">
                <a:solidFill>
                  <a:srgbClr val="545D7E"/>
                </a:solidFill>
                <a:effectLst/>
                <a:latin typeface="Arial" panose="020B0604020202020204" pitchFamily="34" charset="0"/>
              </a:rPr>
              <a:t>کاهش نرخ باروری و افزایش امید به زندگی منجر به تغییرات در ساختار سنی جمعیت شده است. این تغییرات شامل افزایش سهم افراد مسن و کاهش سهم جوانان است. </a:t>
            </a:r>
            <a:endParaRPr lang="fa-IR" sz="3200" b="0" i="0" dirty="0">
              <a:solidFill>
                <a:srgbClr val="0B57D0"/>
              </a:solidFill>
              <a:effectLst/>
              <a:latin typeface="Arial" panose="020B0604020202020204" pitchFamily="34" charset="0"/>
            </a:endParaRPr>
          </a:p>
          <a:p>
            <a:pPr algn="l">
              <a:lnSpc>
                <a:spcPts val="1650"/>
              </a:lnSpc>
              <a:spcBef>
                <a:spcPts val="750"/>
              </a:spcBef>
              <a:spcAft>
                <a:spcPts val="1500"/>
              </a:spcAft>
              <a:buFont typeface="Arial" panose="020B0604020202020204" pitchFamily="34" charset="0"/>
              <a:buChar char="•"/>
            </a:pPr>
            <a:r>
              <a:rPr lang="fa-IR" sz="3200" b="1" i="0" dirty="0">
                <a:solidFill>
                  <a:srgbClr val="001D35"/>
                </a:solidFill>
                <a:effectLst/>
                <a:latin typeface="Arial" panose="020B0604020202020204" pitchFamily="34" charset="0"/>
              </a:rPr>
              <a:t>افزایش مهاجرت به شهرها:</a:t>
            </a:r>
            <a:endParaRPr lang="fa-IR" sz="3200" b="0" i="0" dirty="0">
              <a:solidFill>
                <a:srgbClr val="001D35"/>
              </a:solidFill>
              <a:effectLst/>
              <a:latin typeface="Arial" panose="020B0604020202020204" pitchFamily="34" charset="0"/>
            </a:endParaRPr>
          </a:p>
          <a:p>
            <a:pPr algn="l" fontAlgn="ctr">
              <a:lnSpc>
                <a:spcPts val="1650"/>
              </a:lnSpc>
              <a:spcBef>
                <a:spcPts val="750"/>
              </a:spcBef>
              <a:spcAft>
                <a:spcPts val="1500"/>
              </a:spcAft>
              <a:buFont typeface="Arial" panose="020B0604020202020204" pitchFamily="34" charset="0"/>
              <a:buChar char="•"/>
            </a:pPr>
            <a:r>
              <a:rPr lang="fa-IR" sz="3200" b="0" i="0" dirty="0">
                <a:solidFill>
                  <a:srgbClr val="545D7E"/>
                </a:solidFill>
                <a:effectLst/>
                <a:latin typeface="Arial" panose="020B0604020202020204" pitchFamily="34" charset="0"/>
              </a:rPr>
              <a:t>مهاجرت از روستاها به شهرها در ایران، در دهه‌های اخیر به طور قابل ملاحظه ای افزایش یافته است. این امر، به دلیل فرصت‌های شغلی بیشتر و امکانات بهتر در شهرها است. </a:t>
            </a:r>
            <a:endParaRPr lang="fa-IR" sz="3200" b="0" i="0" dirty="0">
              <a:solidFill>
                <a:srgbClr val="0B57D0"/>
              </a:solidFill>
              <a:effectLst/>
              <a:latin typeface="Arial" panose="020B0604020202020204" pitchFamily="34" charset="0"/>
            </a:endParaRPr>
          </a:p>
          <a:p>
            <a:pPr algn="l">
              <a:lnSpc>
                <a:spcPts val="1950"/>
              </a:lnSpc>
              <a:spcBef>
                <a:spcPts val="1500"/>
              </a:spcBef>
              <a:spcAft>
                <a:spcPts val="750"/>
              </a:spcAft>
              <a:buNone/>
            </a:pPr>
            <a:r>
              <a:rPr lang="fa-IR" sz="3200" b="0" i="0" dirty="0">
                <a:solidFill>
                  <a:srgbClr val="001D35"/>
                </a:solidFill>
                <a:effectLst/>
                <a:latin typeface="Arial" panose="020B0604020202020204" pitchFamily="34" charset="0"/>
              </a:rPr>
              <a:t>پیامدهای گذر جمعیتی:</a:t>
            </a:r>
          </a:p>
          <a:p>
            <a:pPr algn="l">
              <a:lnSpc>
                <a:spcPts val="1650"/>
              </a:lnSpc>
              <a:spcBef>
                <a:spcPts val="750"/>
              </a:spcBef>
              <a:spcAft>
                <a:spcPts val="600"/>
              </a:spcAft>
              <a:buFont typeface="Arial" panose="020B0604020202020204" pitchFamily="34" charset="0"/>
              <a:buChar char="•"/>
            </a:pPr>
            <a:r>
              <a:rPr lang="fa-IR" sz="3200" b="1" i="0" dirty="0">
                <a:solidFill>
                  <a:srgbClr val="001D35"/>
                </a:solidFill>
                <a:effectLst/>
                <a:latin typeface="Arial" panose="020B0604020202020204" pitchFamily="34" charset="0"/>
              </a:rPr>
              <a:t>پنجره جمعیتی:</a:t>
            </a:r>
            <a:endParaRPr lang="fa-IR" sz="3200" b="0" i="0" dirty="0">
              <a:solidFill>
                <a:srgbClr val="001D35"/>
              </a:solidFill>
              <a:effectLst/>
              <a:latin typeface="Arial" panose="020B0604020202020204" pitchFamily="34" charset="0"/>
            </a:endParaRPr>
          </a:p>
          <a:p>
            <a:pPr algn="l">
              <a:lnSpc>
                <a:spcPts val="1650"/>
              </a:lnSpc>
              <a:spcBef>
                <a:spcPts val="750"/>
              </a:spcBef>
              <a:spcAft>
                <a:spcPts val="600"/>
              </a:spcAft>
              <a:buFont typeface="Arial" panose="020B0604020202020204" pitchFamily="34" charset="0"/>
              <a:buChar char="•"/>
            </a:pPr>
            <a:r>
              <a:rPr lang="fa-IR" sz="3200" b="0" i="0" dirty="0">
                <a:solidFill>
                  <a:srgbClr val="545D7E"/>
                </a:solidFill>
                <a:effectLst/>
                <a:latin typeface="Arial" panose="020B0604020202020204" pitchFamily="34" charset="0"/>
              </a:rPr>
              <a:t>کاهش نرخ باروری و افزایش امید به زندگی، منجر به پدیده‌ای به نام "پنجره جمعیتی" شده است. در این دوره، جمعیت بین سنین 15 تا 64 سال که توانایی کار دارند، سهم بیشتری را در جمعیت کل به خود اختصاص می‌دهد.</a:t>
            </a:r>
          </a:p>
          <a:p>
            <a:pPr algn="l">
              <a:lnSpc>
                <a:spcPts val="1650"/>
              </a:lnSpc>
              <a:spcBef>
                <a:spcPts val="750"/>
              </a:spcBef>
              <a:spcAft>
                <a:spcPts val="600"/>
              </a:spcAft>
              <a:buFont typeface="Arial" panose="020B0604020202020204" pitchFamily="34" charset="0"/>
              <a:buChar char="•"/>
            </a:pPr>
            <a:r>
              <a:rPr lang="fa-IR" sz="3200" b="1" i="0" dirty="0">
                <a:solidFill>
                  <a:srgbClr val="001D35"/>
                </a:solidFill>
                <a:effectLst/>
                <a:latin typeface="Arial" panose="020B0604020202020204" pitchFamily="34" charset="0"/>
              </a:rPr>
              <a:t>تغییرات در نیروی کار:</a:t>
            </a:r>
            <a:endParaRPr lang="fa-IR" sz="3200" b="0" i="0" dirty="0">
              <a:solidFill>
                <a:srgbClr val="001D35"/>
              </a:solidFill>
              <a:effectLst/>
              <a:latin typeface="Arial" panose="020B0604020202020204" pitchFamily="34" charset="0"/>
            </a:endParaRPr>
          </a:p>
          <a:p>
            <a:pPr algn="l">
              <a:lnSpc>
                <a:spcPts val="1650"/>
              </a:lnSpc>
              <a:spcBef>
                <a:spcPts val="750"/>
              </a:spcBef>
              <a:spcAft>
                <a:spcPts val="600"/>
              </a:spcAft>
              <a:buFont typeface="Arial" panose="020B0604020202020204" pitchFamily="34" charset="0"/>
              <a:buChar char="•"/>
            </a:pPr>
            <a:r>
              <a:rPr lang="fa-IR" sz="3200" b="0" i="0" dirty="0">
                <a:solidFill>
                  <a:srgbClr val="545D7E"/>
                </a:solidFill>
                <a:effectLst/>
                <a:latin typeface="Arial" panose="020B0604020202020204" pitchFamily="34" charset="0"/>
              </a:rPr>
              <a:t>با افزایش سهم افراد مسن، نیروی کار نیز دچار تغییرات خواهد شد. این تغییرات شامل نیاز به سیاست‌های جدید برای اشتغال افراد مسن، آموزش و مهارت‌افزایی نیروی کار، و برنامه‌ریزی برای تأمین مالی بازنشستگی است.</a:t>
            </a:r>
          </a:p>
          <a:p>
            <a:pPr algn="l">
              <a:lnSpc>
                <a:spcPts val="1650"/>
              </a:lnSpc>
              <a:spcBef>
                <a:spcPts val="750"/>
              </a:spcBef>
              <a:spcAft>
                <a:spcPts val="1500"/>
              </a:spcAft>
              <a:buFont typeface="Arial" panose="020B0604020202020204" pitchFamily="34" charset="0"/>
              <a:buChar char="•"/>
            </a:pPr>
            <a:r>
              <a:rPr lang="fa-IR" sz="3200" b="1" i="0" dirty="0">
                <a:solidFill>
                  <a:srgbClr val="001D35"/>
                </a:solidFill>
                <a:effectLst/>
                <a:latin typeface="Arial" panose="020B0604020202020204" pitchFamily="34" charset="0"/>
              </a:rPr>
              <a:t>تغییرات در سیستم بهداشت:</a:t>
            </a:r>
            <a:endParaRPr lang="fa-IR" sz="3200" b="0" i="0" dirty="0">
              <a:solidFill>
                <a:srgbClr val="001D35"/>
              </a:solidFill>
              <a:effectLst/>
              <a:latin typeface="Arial" panose="020B0604020202020204" pitchFamily="34" charset="0"/>
            </a:endParaRPr>
          </a:p>
          <a:p>
            <a:pPr algn="l" fontAlgn="ctr">
              <a:lnSpc>
                <a:spcPts val="1650"/>
              </a:lnSpc>
              <a:spcBef>
                <a:spcPts val="750"/>
              </a:spcBef>
              <a:spcAft>
                <a:spcPts val="1500"/>
              </a:spcAft>
              <a:buFont typeface="Arial" panose="020B0604020202020204" pitchFamily="34" charset="0"/>
              <a:buChar char="•"/>
            </a:pPr>
            <a:r>
              <a:rPr lang="fa-IR" sz="3200" b="0" i="0" dirty="0">
                <a:solidFill>
                  <a:srgbClr val="545D7E"/>
                </a:solidFill>
                <a:effectLst/>
                <a:latin typeface="Arial" panose="020B0604020202020204" pitchFamily="34" charset="0"/>
              </a:rPr>
              <a:t>با افزایش سهم افراد مسن، سیستم بهداشت نیز دچار تغییرات خواهد شد. این تغییرات شامل افزایش نیاز به خدمات بهداشتی و درمانی برای افراد مسن، افزایش سرمایه‌گذاری در زیرساخت‌های بهداشتی، و آموزش نیروی انسانی در حوزه بهداشت است. </a:t>
            </a:r>
            <a:endParaRPr lang="fa-IR" sz="3200" b="0" i="0" dirty="0">
              <a:solidFill>
                <a:srgbClr val="0B57D0"/>
              </a:solidFill>
              <a:effectLst/>
              <a:latin typeface="Arial" panose="020B0604020202020204" pitchFamily="34" charset="0"/>
            </a:endParaRPr>
          </a:p>
          <a:p>
            <a:pPr algn="l">
              <a:lnSpc>
                <a:spcPts val="1950"/>
              </a:lnSpc>
              <a:spcBef>
                <a:spcPts val="1500"/>
              </a:spcBef>
              <a:spcAft>
                <a:spcPts val="750"/>
              </a:spcAft>
              <a:buNone/>
            </a:pPr>
            <a:r>
              <a:rPr lang="fa-IR" sz="3200" b="0" i="0" dirty="0">
                <a:solidFill>
                  <a:srgbClr val="001D35"/>
                </a:solidFill>
                <a:effectLst/>
                <a:latin typeface="Arial" panose="020B0604020202020204" pitchFamily="34" charset="0"/>
              </a:rPr>
              <a:t>جمع بندی:</a:t>
            </a:r>
          </a:p>
          <a:p>
            <a:pPr algn="l">
              <a:spcBef>
                <a:spcPts val="750"/>
              </a:spcBef>
              <a:spcAft>
                <a:spcPts val="1500"/>
              </a:spcAft>
            </a:pPr>
            <a:r>
              <a:rPr lang="fa-IR" sz="3200" b="0" i="0" dirty="0">
                <a:solidFill>
                  <a:srgbClr val="001D35"/>
                </a:solidFill>
                <a:effectLst/>
                <a:latin typeface="Arial" panose="020B0604020202020204" pitchFamily="34" charset="0"/>
              </a:rPr>
              <a:t>گذر جمعیتی در ایران، یک پدیده پیچیده است که پیامدهای مختلفی را در بر دارد. این تحولات، فرصت‌ها و چالش‌های جدیدی را برای دولت‌ها، بخش‌های خصوصی، و جامعه به ارمغان آورده‌اند. </a:t>
            </a:r>
          </a:p>
          <a:p>
            <a:pPr algn="r" rtl="1" fontAlgn="ctr">
              <a:lnSpc>
                <a:spcPts val="1650"/>
              </a:lnSpc>
              <a:spcBef>
                <a:spcPts val="750"/>
              </a:spcBef>
              <a:spcAft>
                <a:spcPts val="1500"/>
              </a:spcAft>
              <a:buFont typeface="Arial" panose="020B0604020202020204" pitchFamily="34" charset="0"/>
              <a:buChar char="•"/>
            </a:pPr>
            <a:endParaRPr lang="fa-IR" sz="2000" b="0" i="0" dirty="0">
              <a:solidFill>
                <a:srgbClr val="0B57D0"/>
              </a:solidFill>
              <a:effectLst/>
              <a:latin typeface="Arial" panose="020B0604020202020204" pitchFamily="34" charset="0"/>
            </a:endParaRPr>
          </a:p>
          <a:p>
            <a:pPr algn="r" rtl="1">
              <a:buNone/>
            </a:pPr>
            <a:r>
              <a:rPr lang="fa-IR" sz="2000" b="0" i="0" dirty="0">
                <a:solidFill>
                  <a:srgbClr val="001D35"/>
                </a:solidFill>
                <a:effectLst/>
                <a:latin typeface="Arial" panose="020B0604020202020204" pitchFamily="34" charset="0"/>
              </a:rPr>
              <a:t/>
            </a:r>
            <a:br>
              <a:rPr lang="fa-IR" sz="2000" b="0" i="0" dirty="0">
                <a:solidFill>
                  <a:srgbClr val="001D35"/>
                </a:solidFill>
                <a:effectLst/>
                <a:latin typeface="Arial" panose="020B0604020202020204" pitchFamily="34" charset="0"/>
              </a:rPr>
            </a:br>
            <a:endParaRPr lang="en-US" sz="1310" baseline="0" dirty="0"/>
          </a:p>
        </p:txBody>
      </p:sp>
      <p:sp>
        <p:nvSpPr>
          <p:cNvPr id="4" name="Slide Number Placeholder 3"/>
          <p:cNvSpPr>
            <a:spLocks noGrp="1"/>
          </p:cNvSpPr>
          <p:nvPr>
            <p:ph type="sldNum" sz="quarter" idx="5"/>
          </p:nvPr>
        </p:nvSpPr>
        <p:spPr/>
        <p:txBody>
          <a:bodyPr/>
          <a:lstStyle/>
          <a:p>
            <a:fld id="{1E0C2FCD-8716-40BE-8875-42FD55632A4E}" type="slidenum">
              <a:rPr lang="en-US" smtClean="0"/>
              <a:t>3</a:t>
            </a:fld>
            <a:endParaRPr lang="en-US"/>
          </a:p>
        </p:txBody>
      </p:sp>
    </p:spTree>
    <p:extLst>
      <p:ext uri="{BB962C8B-B14F-4D97-AF65-F5344CB8AC3E}">
        <p14:creationId xmlns:p14="http://schemas.microsoft.com/office/powerpoint/2010/main" val="199831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8BB030F-B837-24F9-9CF6-98D4B3089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AB267D8-FE87-F8DB-2285-F6737BC05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A90B272-642A-9064-4D4C-EA971B11F0B7}"/>
              </a:ext>
            </a:extLst>
          </p:cNvPr>
          <p:cNvSpPr>
            <a:spLocks noGrp="1"/>
          </p:cNvSpPr>
          <p:nvPr>
            <p:ph type="body" idx="1"/>
          </p:nvPr>
        </p:nvSpPr>
        <p:spPr/>
        <p:txBody>
          <a:bodyPr/>
          <a:lstStyle/>
          <a:p>
            <a:pPr algn="r" rtl="1"/>
            <a:r>
              <a:rPr lang="fa-IR" sz="1400" b="1" dirty="0"/>
              <a:t>محورهای اصلی قانون:</a:t>
            </a:r>
          </a:p>
          <a:p>
            <a:pPr algn="r" rtl="1"/>
            <a:r>
              <a:rPr lang="fa-IR" sz="1400" b="1" dirty="0"/>
              <a:t>1. حمایت از ازدواج و تشکیل خانواده</a:t>
            </a:r>
          </a:p>
          <a:p>
            <a:pPr algn="r" rtl="1"/>
            <a:r>
              <a:rPr lang="fa-IR" sz="1400" dirty="0"/>
              <a:t>تسهیل در پرداخت وام ازدواج با شرایط آسان‌تر</a:t>
            </a:r>
          </a:p>
          <a:p>
            <a:pPr algn="r" rtl="1"/>
            <a:r>
              <a:rPr lang="fa-IR" sz="1400" dirty="0"/>
              <a:t>اولویت در استخدام برای زوج‌های متأهل دارای فرزند</a:t>
            </a:r>
          </a:p>
          <a:p>
            <a:pPr algn="r" rtl="1"/>
            <a:r>
              <a:rPr lang="fa-IR" sz="1400" dirty="0"/>
              <a:t>اولویت واگذاری زمین و مسکن برای خانواده‌های دارای چند فرزند</a:t>
            </a:r>
          </a:p>
          <a:p>
            <a:pPr algn="r" rtl="1"/>
            <a:r>
              <a:rPr lang="fa-IR" sz="1400" b="1" dirty="0"/>
              <a:t>2. تشویق به فرزندآوری</a:t>
            </a:r>
          </a:p>
          <a:p>
            <a:pPr algn="r" rtl="1"/>
            <a:r>
              <a:rPr lang="fa-IR" sz="1400" dirty="0"/>
              <a:t>پرداخت </a:t>
            </a:r>
            <a:r>
              <a:rPr lang="fa-IR" sz="1400" b="1" dirty="0"/>
              <a:t>کمک‌هزینه نقدی برای تولد فرزند دوم و سوم</a:t>
            </a:r>
            <a:endParaRPr lang="fa-IR" sz="1400" dirty="0"/>
          </a:p>
          <a:p>
            <a:pPr algn="r" rtl="1"/>
            <a:r>
              <a:rPr lang="fa-IR" sz="1400" dirty="0"/>
              <a:t>افزایش مدت </a:t>
            </a:r>
            <a:r>
              <a:rPr lang="fa-IR" sz="1400" b="1" dirty="0"/>
              <a:t>مرخصی زایمان (۹ ماه برای مادر + ۱۰ روز برای پدر)</a:t>
            </a:r>
            <a:endParaRPr lang="fa-IR" sz="1400" dirty="0"/>
          </a:p>
          <a:p>
            <a:pPr algn="r" rtl="1"/>
            <a:r>
              <a:rPr lang="fa-IR" sz="1400" dirty="0"/>
              <a:t>ارائه بسته‌های معیشتی، آموزشی و بیمه‌ای برای فرزندان</a:t>
            </a:r>
          </a:p>
          <a:p>
            <a:pPr algn="r" rtl="1"/>
            <a:r>
              <a:rPr lang="fa-IR" sz="1400" dirty="0"/>
              <a:t>اختصاص یارانه ویژه برای مادران خانه‌دار دارای فرزند</a:t>
            </a:r>
          </a:p>
          <a:p>
            <a:pPr algn="r" rtl="1"/>
            <a:r>
              <a:rPr lang="fa-IR" sz="1400" b="1" dirty="0"/>
              <a:t>3. حمایت از مادران و زنان</a:t>
            </a:r>
          </a:p>
          <a:p>
            <a:pPr algn="r" rtl="1"/>
            <a:r>
              <a:rPr lang="fa-IR" sz="1400" dirty="0"/>
              <a:t>ممنوعیت اخراج مادران شاغل تا دو سال پس از زایمان</a:t>
            </a:r>
          </a:p>
          <a:p>
            <a:pPr algn="r" rtl="1"/>
            <a:r>
              <a:rPr lang="fa-IR" sz="1400" dirty="0"/>
              <a:t>کاهش ساعات کاری زنان باردار یا دارای کودک زیر ۶ سال</a:t>
            </a:r>
          </a:p>
          <a:p>
            <a:pPr algn="r" rtl="1"/>
            <a:r>
              <a:rPr lang="fa-IR" sz="1400" dirty="0"/>
              <a:t>اولویت ارتقا، تسهیلات و وام‌های بانکی برای زنان دارای فرزند</a:t>
            </a:r>
          </a:p>
          <a:p>
            <a:pPr algn="r" rtl="1"/>
            <a:r>
              <a:rPr lang="fa-IR" sz="1400" dirty="0"/>
              <a:t>بیمه درمان ناباروری برای زوجین نابارور</a:t>
            </a:r>
          </a:p>
          <a:p>
            <a:pPr algn="r" rtl="1"/>
            <a:r>
              <a:rPr lang="fa-IR" sz="1400" b="1" dirty="0"/>
              <a:t>4. حمایت از مسکن خانواده‌ها</a:t>
            </a:r>
          </a:p>
          <a:p>
            <a:pPr algn="r" rtl="1"/>
            <a:r>
              <a:rPr lang="fa-IR" sz="1400" dirty="0"/>
              <a:t>اختصاص زمین یا واحد مسکونی به خانواده‌های دارای سه فرزند و بیشتر</a:t>
            </a:r>
          </a:p>
          <a:p>
            <a:pPr algn="r" rtl="1"/>
            <a:r>
              <a:rPr lang="fa-IR" sz="1400" dirty="0"/>
              <a:t>اعطای تسهیلات خرید، ساخت یا ودیعه مسکن با نرخ سود پایین</a:t>
            </a:r>
          </a:p>
          <a:p>
            <a:pPr algn="r" rtl="1"/>
            <a:r>
              <a:rPr lang="fa-IR" sz="1400" dirty="0"/>
              <a:t>اولویت در طرح نهضت ملی مسکن برای خانوارهای پرجمعیت</a:t>
            </a:r>
          </a:p>
          <a:p>
            <a:pPr algn="r" rtl="1"/>
            <a:r>
              <a:rPr lang="fa-IR" sz="1400" b="1" dirty="0"/>
              <a:t>5. تسهیل آموزش و اشتغال جوانان</a:t>
            </a:r>
          </a:p>
          <a:p>
            <a:pPr algn="r" rtl="1"/>
            <a:r>
              <a:rPr lang="fa-IR" sz="1400" dirty="0"/>
              <a:t>اولویت پذیرش در دانشگاه‌ها برای فرزندان خانواده‌های پرجمعیت</a:t>
            </a:r>
          </a:p>
          <a:p>
            <a:pPr algn="r" rtl="1"/>
            <a:r>
              <a:rPr lang="fa-IR" sz="1400" dirty="0"/>
              <a:t>حمایت از اشتغال جوانان متأهل و دارای فرزند</a:t>
            </a:r>
          </a:p>
          <a:p>
            <a:pPr algn="r" rtl="1"/>
            <a:r>
              <a:rPr lang="fa-IR" sz="1400" dirty="0"/>
              <a:t>تقویت مهارت‌آموزی و کارآفرینی خانواده‌ها و جوانان</a:t>
            </a:r>
          </a:p>
          <a:p>
            <a:pPr algn="r" rtl="1"/>
            <a:r>
              <a:rPr lang="fa-IR" sz="1400" b="1" dirty="0"/>
              <a:t>6. تبلیغ و ترویج فرهنگ فرزندآوری</a:t>
            </a:r>
          </a:p>
          <a:p>
            <a:pPr algn="r" rtl="1"/>
            <a:r>
              <a:rPr lang="fa-IR" sz="1400" dirty="0"/>
              <a:t>تولید محتوای فرهنگی در صداوسیما، آموزش و پرورش و رسانه‌ها</a:t>
            </a:r>
          </a:p>
          <a:p>
            <a:pPr algn="r" rtl="1"/>
            <a:r>
              <a:rPr lang="fa-IR" sz="1400" dirty="0"/>
              <a:t>ممنوعیت ترویج سبک زندگی تک‌فرزندی یا تجردگرایی در رسانه‌های رسمی</a:t>
            </a:r>
          </a:p>
          <a:p>
            <a:pPr algn="r" rtl="1"/>
            <a:r>
              <a:rPr lang="fa-IR" sz="1400" dirty="0"/>
              <a:t>تهیه محتوای آموزشی درباره فواید ازدواج و فرزندآوری در مدارس</a:t>
            </a:r>
          </a:p>
          <a:p>
            <a:pPr algn="r" rtl="1"/>
            <a:r>
              <a:rPr lang="fa-IR" sz="1400" b="1" dirty="0"/>
              <a:t>7. نظارت و اجرا</a:t>
            </a:r>
          </a:p>
          <a:p>
            <a:pPr algn="r" rtl="1"/>
            <a:r>
              <a:rPr lang="fa-IR" sz="1400" dirty="0"/>
              <a:t>تشکیل </a:t>
            </a:r>
            <a:r>
              <a:rPr lang="fa-IR" sz="1400" b="1" dirty="0"/>
              <a:t>ستاد ملی جمعیت</a:t>
            </a:r>
            <a:r>
              <a:rPr lang="fa-IR" sz="1400" dirty="0"/>
              <a:t> به ریاست معاون اول رئیس‌جمهور</a:t>
            </a:r>
          </a:p>
          <a:p>
            <a:pPr algn="r" rtl="1"/>
            <a:r>
              <a:rPr lang="fa-IR" sz="1400" dirty="0"/>
              <a:t>گزارش‌دهی سالانه دستگاه‌ها درباره اجرای قانون</a:t>
            </a:r>
          </a:p>
          <a:p>
            <a:pPr algn="r" rtl="1"/>
            <a:r>
              <a:rPr lang="fa-IR" sz="1400" dirty="0"/>
              <a:t>تعیین بودجه و منابع مالی پایدار برای اجرای مفاد قانون</a:t>
            </a:r>
          </a:p>
          <a:p>
            <a:pPr algn="r" rtl="1"/>
            <a:r>
              <a:rPr lang="en-US" sz="1400" b="1" dirty="0"/>
              <a:t>📌 </a:t>
            </a:r>
            <a:r>
              <a:rPr lang="fa-IR" sz="1400" b="1" dirty="0"/>
              <a:t>نکته مهم:</a:t>
            </a:r>
          </a:p>
          <a:p>
            <a:pPr algn="r" rtl="1"/>
            <a:r>
              <a:rPr lang="fa-IR" sz="1400" dirty="0"/>
              <a:t>این قانون در پاسخ به کاهش نرخ باروری و هشدارهای جمعیتی تدوین شده و اجرای مؤثر آن به همکاری جدی همه دستگاه‌ها نیاز دارد.</a:t>
            </a:r>
          </a:p>
        </p:txBody>
      </p:sp>
      <p:sp>
        <p:nvSpPr>
          <p:cNvPr id="4" name="Slide Number Placeholder 3">
            <a:extLst>
              <a:ext uri="{FF2B5EF4-FFF2-40B4-BE49-F238E27FC236}">
                <a16:creationId xmlns:a16="http://schemas.microsoft.com/office/drawing/2014/main" xmlns="" id="{FF3482D0-DE2A-9E5E-2A8F-4A1C0DA7B214}"/>
              </a:ext>
            </a:extLst>
          </p:cNvPr>
          <p:cNvSpPr>
            <a:spLocks noGrp="1"/>
          </p:cNvSpPr>
          <p:nvPr>
            <p:ph type="sldNum" sz="quarter" idx="5"/>
          </p:nvPr>
        </p:nvSpPr>
        <p:spPr/>
        <p:txBody>
          <a:bodyPr/>
          <a:lstStyle/>
          <a:p>
            <a:fld id="{1E0C2FCD-8716-40BE-8875-42FD55632A4E}" type="slidenum">
              <a:rPr lang="en-US" smtClean="0"/>
              <a:t>4</a:t>
            </a:fld>
            <a:endParaRPr lang="en-US"/>
          </a:p>
        </p:txBody>
      </p:sp>
    </p:spTree>
    <p:extLst>
      <p:ext uri="{BB962C8B-B14F-4D97-AF65-F5344CB8AC3E}">
        <p14:creationId xmlns:p14="http://schemas.microsoft.com/office/powerpoint/2010/main" val="2836042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94C9C8-F920-E66A-6E86-6AC694465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E562A80-D32B-5F68-C8DB-155DDF7E3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F16CDEB1-3B0B-16E4-4E20-0F66F5F4E3D0}"/>
              </a:ext>
            </a:extLst>
          </p:cNvPr>
          <p:cNvSpPr>
            <a:spLocks noGrp="1"/>
          </p:cNvSpPr>
          <p:nvPr>
            <p:ph type="body" idx="1"/>
          </p:nvPr>
        </p:nvSpPr>
        <p:spPr/>
        <p:txBody>
          <a:bodyPr/>
          <a:lstStyle/>
          <a:p>
            <a:pPr algn="r" rtl="1"/>
            <a:r>
              <a:rPr lang="fa-IR" sz="1310" b="0" i="0" baseline="0" dirty="0">
                <a:solidFill>
                  <a:srgbClr val="001D35"/>
                </a:solidFill>
                <a:effectLst/>
                <a:latin typeface="Arial" panose="020B0604020202020204" pitchFamily="34" charset="0"/>
              </a:rPr>
              <a:t>جوانی جمعیت به معنای آن است که در یک جامعه، سهم افراد جوان (به طور معمول بین 0 تا 15 سال) از کل جمعیت بیشتر از افراد مسن است. این وضعیت در توسعه کشور اهمیت ویژه‌ای دارد زیرا جوانان نیروی کار، سرمایه‌های انسانی بالقوه و ابزارهایی برای پیشرفت کشور هستند.</a:t>
            </a:r>
          </a:p>
          <a:p>
            <a:pPr algn="r" rtl="1"/>
            <a:r>
              <a:rPr lang="fa-IR" sz="2000" b="0" i="0" dirty="0">
                <a:solidFill>
                  <a:srgbClr val="001D35"/>
                </a:solidFill>
                <a:effectLst/>
                <a:latin typeface="Arial" panose="020B0604020202020204" pitchFamily="34" charset="0"/>
              </a:rPr>
              <a:t>این وضعیت نشان‌دهنده پویایی و بالندگی بالقوه در جامعه است. </a:t>
            </a:r>
          </a:p>
          <a:p>
            <a:pPr algn="r" rtl="1"/>
            <a:r>
              <a:rPr lang="fa-IR" sz="2000" b="0" i="0" dirty="0">
                <a:solidFill>
                  <a:srgbClr val="545D7E"/>
                </a:solidFill>
                <a:effectLst/>
                <a:latin typeface="Arial" panose="020B0604020202020204" pitchFamily="34" charset="0"/>
              </a:rPr>
              <a:t>جوانی جمعیت معمولاً با نرخ بالای باروری همراه است که این امر پتانسیل رشد جمعیت و نیروی کار را در آینده افزایش می‌دهد. </a:t>
            </a:r>
            <a:endParaRPr lang="fa-IR" sz="2000" b="0" i="0" dirty="0">
              <a:solidFill>
                <a:srgbClr val="001D35"/>
              </a:solidFill>
              <a:effectLst/>
              <a:latin typeface="Arial" panose="020B0604020202020204" pitchFamily="34" charset="0"/>
            </a:endParaRPr>
          </a:p>
          <a:p>
            <a:pPr algn="r" rtl="1"/>
            <a:r>
              <a:rPr lang="fa-IR" sz="2000" b="0" i="0" dirty="0">
                <a:solidFill>
                  <a:srgbClr val="001D35"/>
                </a:solidFill>
                <a:effectLst/>
                <a:latin typeface="Arial" panose="020B0604020202020204" pitchFamily="34" charset="0"/>
              </a:rPr>
              <a:t>چالش‌های مرتبط با جوانی جمعیت:</a:t>
            </a:r>
          </a:p>
          <a:p>
            <a:pPr algn="r" rtl="1">
              <a:lnSpc>
                <a:spcPts val="1650"/>
              </a:lnSpc>
              <a:spcBef>
                <a:spcPts val="750"/>
              </a:spcBef>
              <a:spcAft>
                <a:spcPts val="600"/>
              </a:spcAft>
              <a:buFont typeface="Arial" panose="020B0604020202020204" pitchFamily="34" charset="0"/>
              <a:buChar char="•"/>
            </a:pPr>
            <a:r>
              <a:rPr lang="fa-IR" sz="2000" b="1" i="0" dirty="0">
                <a:solidFill>
                  <a:srgbClr val="001D35"/>
                </a:solidFill>
                <a:effectLst/>
                <a:latin typeface="Arial" panose="020B0604020202020204" pitchFamily="34" charset="0"/>
              </a:rPr>
              <a:t>بیکاری و عدم فرصت‌های شغلی:</a:t>
            </a:r>
            <a:endParaRPr lang="fa-IR" sz="2000" b="0" i="0" dirty="0">
              <a:solidFill>
                <a:srgbClr val="001D35"/>
              </a:solidFill>
              <a:effectLst/>
              <a:latin typeface="Arial" panose="020B0604020202020204" pitchFamily="34" charset="0"/>
            </a:endParaRPr>
          </a:p>
          <a:p>
            <a:pPr algn="r" rtl="1" fontAlgn="ctr">
              <a:lnSpc>
                <a:spcPts val="1650"/>
              </a:lnSpc>
              <a:spcBef>
                <a:spcPts val="750"/>
              </a:spcBef>
              <a:spcAft>
                <a:spcPts val="600"/>
              </a:spcAft>
              <a:buFont typeface="Arial" panose="020B0604020202020204" pitchFamily="34" charset="0"/>
              <a:buChar char="•"/>
            </a:pPr>
            <a:r>
              <a:rPr lang="fa-IR" sz="2000" b="0" i="0" dirty="0">
                <a:solidFill>
                  <a:srgbClr val="545D7E"/>
                </a:solidFill>
                <a:effectLst/>
                <a:latin typeface="Arial" panose="020B0604020202020204" pitchFamily="34" charset="0"/>
              </a:rPr>
              <a:t>در صورت عدم وجود فرصت‌های شغلی کافی، جوانان ممکن است با بیکاری مواجه شده و این امر می‌تواند به مشکلات اجتماعی و اقتصادی منجر شود. </a:t>
            </a:r>
            <a:endParaRPr lang="fa-IR" sz="2000" b="0" i="0" dirty="0">
              <a:solidFill>
                <a:srgbClr val="0B57D0"/>
              </a:solidFill>
              <a:effectLst/>
              <a:latin typeface="Arial" panose="020B0604020202020204" pitchFamily="34" charset="0"/>
            </a:endParaRPr>
          </a:p>
          <a:p>
            <a:pPr algn="r" rtl="1">
              <a:lnSpc>
                <a:spcPts val="1650"/>
              </a:lnSpc>
              <a:spcBef>
                <a:spcPts val="750"/>
              </a:spcBef>
              <a:spcAft>
                <a:spcPts val="600"/>
              </a:spcAft>
              <a:buFont typeface="Arial" panose="020B0604020202020204" pitchFamily="34" charset="0"/>
              <a:buChar char="•"/>
            </a:pPr>
            <a:r>
              <a:rPr lang="fa-IR" sz="2000" b="1" i="0" dirty="0">
                <a:solidFill>
                  <a:srgbClr val="001D35"/>
                </a:solidFill>
                <a:effectLst/>
                <a:latin typeface="Arial" panose="020B0604020202020204" pitchFamily="34" charset="0"/>
              </a:rPr>
              <a:t>عدم دسترسی به آموزش و پرورش:</a:t>
            </a:r>
            <a:endParaRPr lang="fa-IR" sz="2000" b="0" i="0" dirty="0">
              <a:solidFill>
                <a:srgbClr val="001D35"/>
              </a:solidFill>
              <a:effectLst/>
              <a:latin typeface="Arial" panose="020B0604020202020204" pitchFamily="34" charset="0"/>
            </a:endParaRPr>
          </a:p>
          <a:p>
            <a:pPr algn="r" rtl="1" fontAlgn="ctr">
              <a:lnSpc>
                <a:spcPts val="1650"/>
              </a:lnSpc>
              <a:spcBef>
                <a:spcPts val="750"/>
              </a:spcBef>
              <a:spcAft>
                <a:spcPts val="600"/>
              </a:spcAft>
              <a:buFont typeface="Arial" panose="020B0604020202020204" pitchFamily="34" charset="0"/>
              <a:buChar char="•"/>
            </a:pPr>
            <a:r>
              <a:rPr lang="fa-IR" sz="2000" b="0" i="0" dirty="0">
                <a:solidFill>
                  <a:srgbClr val="545D7E"/>
                </a:solidFill>
                <a:effectLst/>
                <a:latin typeface="Arial" panose="020B0604020202020204" pitchFamily="34" charset="0"/>
              </a:rPr>
              <a:t>عدم دسترسی جوانان به آموزش و پرورش مناسب می‌تواند پتانسیل آن‌ها را برای مشارکت در توسعه کشور محدود کند. </a:t>
            </a:r>
            <a:endParaRPr lang="fa-IR" sz="2000" b="0" i="0" dirty="0">
              <a:solidFill>
                <a:srgbClr val="0B57D0"/>
              </a:solidFill>
              <a:effectLst/>
              <a:latin typeface="Arial" panose="020B0604020202020204" pitchFamily="34" charset="0"/>
            </a:endParaRPr>
          </a:p>
          <a:p>
            <a:pPr algn="r" rtl="1">
              <a:lnSpc>
                <a:spcPts val="1650"/>
              </a:lnSpc>
              <a:spcBef>
                <a:spcPts val="750"/>
              </a:spcBef>
              <a:spcAft>
                <a:spcPts val="1500"/>
              </a:spcAft>
              <a:buFont typeface="Arial" panose="020B0604020202020204" pitchFamily="34" charset="0"/>
              <a:buChar char="•"/>
            </a:pPr>
            <a:r>
              <a:rPr lang="fa-IR" sz="2000" b="1" i="0" dirty="0">
                <a:solidFill>
                  <a:srgbClr val="001D35"/>
                </a:solidFill>
                <a:effectLst/>
                <a:latin typeface="Arial" panose="020B0604020202020204" pitchFamily="34" charset="0"/>
              </a:rPr>
              <a:t>فشار بر زیرساخت‌ها:</a:t>
            </a:r>
            <a:endParaRPr lang="fa-IR" sz="2000" b="0" i="0" dirty="0">
              <a:solidFill>
                <a:srgbClr val="001D35"/>
              </a:solidFill>
              <a:effectLst/>
              <a:latin typeface="Arial" panose="020B0604020202020204" pitchFamily="34" charset="0"/>
            </a:endParaRPr>
          </a:p>
          <a:p>
            <a:pPr algn="r" rtl="1" fontAlgn="ctr">
              <a:lnSpc>
                <a:spcPts val="1650"/>
              </a:lnSpc>
              <a:spcBef>
                <a:spcPts val="750"/>
              </a:spcBef>
              <a:spcAft>
                <a:spcPts val="1500"/>
              </a:spcAft>
              <a:buFont typeface="Arial" panose="020B0604020202020204" pitchFamily="34" charset="0"/>
              <a:buChar char="•"/>
            </a:pPr>
            <a:r>
              <a:rPr lang="fa-IR" sz="2000" b="0" i="0" dirty="0">
                <a:solidFill>
                  <a:srgbClr val="545D7E"/>
                </a:solidFill>
                <a:effectLst/>
                <a:latin typeface="Arial" panose="020B0604020202020204" pitchFamily="34" charset="0"/>
              </a:rPr>
              <a:t>با افزایش جمعیت جوان، ممکن است فشار بیشتری بر زیرساخت‌های کشور در زمینه‌هایی مانند آموزش، بهداشت و مسکن وارد شود. </a:t>
            </a:r>
          </a:p>
          <a:p>
            <a:pPr algn="r" rtl="1" fontAlgn="ctr">
              <a:lnSpc>
                <a:spcPts val="1650"/>
              </a:lnSpc>
              <a:spcBef>
                <a:spcPts val="750"/>
              </a:spcBef>
              <a:spcAft>
                <a:spcPts val="1500"/>
              </a:spcAft>
              <a:buFont typeface="Arial" panose="020B0604020202020204" pitchFamily="34" charset="0"/>
              <a:buChar char="•"/>
            </a:pPr>
            <a:endParaRPr lang="fa-IR" sz="2000" b="0" i="0" dirty="0">
              <a:solidFill>
                <a:srgbClr val="545D7E"/>
              </a:solidFill>
              <a:effectLst/>
              <a:latin typeface="Arial" panose="020B0604020202020204" pitchFamily="34" charset="0"/>
            </a:endParaRPr>
          </a:p>
          <a:p>
            <a:pPr algn="l" fontAlgn="ctr">
              <a:spcAft>
                <a:spcPts val="1500"/>
              </a:spcAft>
              <a:buNone/>
            </a:pPr>
            <a:r>
              <a:rPr lang="fa-IR" sz="3200" b="0" i="0" dirty="0">
                <a:solidFill>
                  <a:srgbClr val="001D35"/>
                </a:solidFill>
                <a:effectLst/>
                <a:latin typeface="Arial" panose="020B0604020202020204" pitchFamily="34" charset="0"/>
              </a:rPr>
              <a:t>در ایران، گذر جمعیتی به عنوان تحولات بزرگ در ساختار سنی و جنسی جمعیت، نرخ باروری، و مرگ و میر شناخته می‌شود. این تحولات در دهه‌های اخیر، به ویژه کاهش نرخ باروری و افزایش امید به زندگی، نشان دهنده یک گذر جمعیتی سریع و قابل توجه است. </a:t>
            </a:r>
            <a:endParaRPr lang="fa-IR" sz="3200" b="0" i="0" dirty="0">
              <a:solidFill>
                <a:srgbClr val="0B57D0"/>
              </a:solidFill>
              <a:effectLst/>
              <a:latin typeface="Arial" panose="020B0604020202020204" pitchFamily="34" charset="0"/>
            </a:endParaRPr>
          </a:p>
          <a:p>
            <a:pPr algn="l">
              <a:lnSpc>
                <a:spcPts val="1950"/>
              </a:lnSpc>
              <a:spcBef>
                <a:spcPts val="1500"/>
              </a:spcBef>
              <a:spcAft>
                <a:spcPts val="750"/>
              </a:spcAft>
              <a:buNone/>
            </a:pPr>
            <a:r>
              <a:rPr lang="fa-IR" sz="3200" b="0" i="0" dirty="0">
                <a:solidFill>
                  <a:srgbClr val="001D35"/>
                </a:solidFill>
                <a:effectLst/>
                <a:latin typeface="Arial" panose="020B0604020202020204" pitchFamily="34" charset="0"/>
              </a:rPr>
              <a:t>تحولات دهه‌های اخیر:</a:t>
            </a:r>
          </a:p>
          <a:p>
            <a:pPr algn="l">
              <a:lnSpc>
                <a:spcPts val="1650"/>
              </a:lnSpc>
              <a:spcBef>
                <a:spcPts val="750"/>
              </a:spcBef>
              <a:spcAft>
                <a:spcPts val="600"/>
              </a:spcAft>
              <a:buFont typeface="Arial" panose="020B0604020202020204" pitchFamily="34" charset="0"/>
              <a:buChar char="•"/>
            </a:pPr>
            <a:r>
              <a:rPr lang="fa-IR" sz="3200" b="1" i="0" dirty="0">
                <a:solidFill>
                  <a:srgbClr val="001D35"/>
                </a:solidFill>
                <a:effectLst/>
                <a:latin typeface="Arial" panose="020B0604020202020204" pitchFamily="34" charset="0"/>
              </a:rPr>
              <a:t>کاهش نرخ باروری:</a:t>
            </a:r>
            <a:endParaRPr lang="fa-IR" sz="3200" b="0" i="0" dirty="0">
              <a:solidFill>
                <a:srgbClr val="001D35"/>
              </a:solidFill>
              <a:effectLst/>
              <a:latin typeface="Arial" panose="020B0604020202020204" pitchFamily="34" charset="0"/>
            </a:endParaRPr>
          </a:p>
          <a:p>
            <a:pPr algn="l" fontAlgn="ctr">
              <a:lnSpc>
                <a:spcPts val="1650"/>
              </a:lnSpc>
              <a:spcBef>
                <a:spcPts val="750"/>
              </a:spcBef>
              <a:spcAft>
                <a:spcPts val="600"/>
              </a:spcAft>
              <a:buFont typeface="Arial" panose="020B0604020202020204" pitchFamily="34" charset="0"/>
              <a:buChar char="•"/>
            </a:pPr>
            <a:r>
              <a:rPr lang="fa-IR" sz="3200" b="0" i="0" dirty="0">
                <a:solidFill>
                  <a:srgbClr val="545D7E"/>
                </a:solidFill>
                <a:effectLst/>
                <a:latin typeface="Arial" panose="020B0604020202020204" pitchFamily="34" charset="0"/>
              </a:rPr>
              <a:t>در دهه های اخیر، نرخ باروری در ایران به طور قابل ملاحظه ای کاهش یافته است. در دهه 1360، میانگین هر زن حدود 7 فرزند داشت، اما این رقم در دهه 1390 به 1.8 فرزند کاهش یافت و سپس به 2 فرزند در سرشماری 1395 رسید. </a:t>
            </a:r>
            <a:endParaRPr lang="fa-IR" sz="3200" b="0" i="0" dirty="0">
              <a:solidFill>
                <a:srgbClr val="0B57D0"/>
              </a:solidFill>
              <a:effectLst/>
              <a:latin typeface="Arial" panose="020B0604020202020204" pitchFamily="34" charset="0"/>
            </a:endParaRPr>
          </a:p>
          <a:p>
            <a:pPr algn="l">
              <a:lnSpc>
                <a:spcPts val="1650"/>
              </a:lnSpc>
              <a:spcBef>
                <a:spcPts val="750"/>
              </a:spcBef>
              <a:spcAft>
                <a:spcPts val="600"/>
              </a:spcAft>
              <a:buFont typeface="Arial" panose="020B0604020202020204" pitchFamily="34" charset="0"/>
              <a:buChar char="•"/>
            </a:pPr>
            <a:r>
              <a:rPr lang="fa-IR" sz="3200" b="1" i="0" dirty="0">
                <a:solidFill>
                  <a:srgbClr val="001D35"/>
                </a:solidFill>
                <a:effectLst/>
                <a:latin typeface="Arial" panose="020B0604020202020204" pitchFamily="34" charset="0"/>
              </a:rPr>
              <a:t>افزایش امید به زندگی:</a:t>
            </a:r>
            <a:endParaRPr lang="fa-IR" sz="3200" b="0" i="0" dirty="0">
              <a:solidFill>
                <a:srgbClr val="001D35"/>
              </a:solidFill>
              <a:effectLst/>
              <a:latin typeface="Arial" panose="020B0604020202020204" pitchFamily="34" charset="0"/>
            </a:endParaRPr>
          </a:p>
          <a:p>
            <a:pPr algn="l" fontAlgn="ctr">
              <a:lnSpc>
                <a:spcPts val="1650"/>
              </a:lnSpc>
              <a:spcBef>
                <a:spcPts val="750"/>
              </a:spcBef>
              <a:spcAft>
                <a:spcPts val="600"/>
              </a:spcAft>
              <a:buFont typeface="Arial" panose="020B0604020202020204" pitchFamily="34" charset="0"/>
              <a:buChar char="•"/>
            </a:pPr>
            <a:r>
              <a:rPr lang="fa-IR" sz="3200" b="0" i="0" dirty="0">
                <a:solidFill>
                  <a:srgbClr val="545D7E"/>
                </a:solidFill>
                <a:effectLst/>
                <a:latin typeface="Arial" panose="020B0604020202020204" pitchFamily="34" charset="0"/>
              </a:rPr>
              <a:t>امید به زندگی در ایران در دهه‌های اخیر افزایش یافته است. این افزایش، به دلیل پیشرفت‌های درمانی و بهداشتی، بهبود شرایط زندگی، و افزایش دسترسی به مراقبت های بهداشتی است. </a:t>
            </a:r>
            <a:endParaRPr lang="fa-IR" sz="3200" b="0" i="0" dirty="0">
              <a:solidFill>
                <a:srgbClr val="0B57D0"/>
              </a:solidFill>
              <a:effectLst/>
              <a:latin typeface="Arial" panose="020B0604020202020204" pitchFamily="34" charset="0"/>
            </a:endParaRPr>
          </a:p>
          <a:p>
            <a:pPr algn="l">
              <a:lnSpc>
                <a:spcPts val="1650"/>
              </a:lnSpc>
              <a:spcBef>
                <a:spcPts val="750"/>
              </a:spcBef>
              <a:spcAft>
                <a:spcPts val="600"/>
              </a:spcAft>
              <a:buFont typeface="Arial" panose="020B0604020202020204" pitchFamily="34" charset="0"/>
              <a:buChar char="•"/>
            </a:pPr>
            <a:r>
              <a:rPr lang="fa-IR" sz="3200" b="1" i="0" dirty="0">
                <a:solidFill>
                  <a:srgbClr val="001D35"/>
                </a:solidFill>
                <a:effectLst/>
                <a:latin typeface="Arial" panose="020B0604020202020204" pitchFamily="34" charset="0"/>
              </a:rPr>
              <a:t>تغییر ساختار سنی:</a:t>
            </a:r>
            <a:endParaRPr lang="fa-IR" sz="3200" b="0" i="0" dirty="0">
              <a:solidFill>
                <a:srgbClr val="001D35"/>
              </a:solidFill>
              <a:effectLst/>
              <a:latin typeface="Arial" panose="020B0604020202020204" pitchFamily="34" charset="0"/>
            </a:endParaRPr>
          </a:p>
          <a:p>
            <a:pPr algn="l" fontAlgn="ctr">
              <a:lnSpc>
                <a:spcPts val="1650"/>
              </a:lnSpc>
              <a:spcBef>
                <a:spcPts val="750"/>
              </a:spcBef>
              <a:spcAft>
                <a:spcPts val="600"/>
              </a:spcAft>
              <a:buFont typeface="Arial" panose="020B0604020202020204" pitchFamily="34" charset="0"/>
              <a:buChar char="•"/>
            </a:pPr>
            <a:r>
              <a:rPr lang="fa-IR" sz="3200" b="0" i="0" dirty="0">
                <a:solidFill>
                  <a:srgbClr val="545D7E"/>
                </a:solidFill>
                <a:effectLst/>
                <a:latin typeface="Arial" panose="020B0604020202020204" pitchFamily="34" charset="0"/>
              </a:rPr>
              <a:t>کاهش نرخ باروری و افزایش امید به زندگی منجر به تغییرات در ساختار سنی جمعیت شده است. این تغییرات شامل افزایش سهم افراد مسن و کاهش سهم جوانان است. </a:t>
            </a:r>
            <a:endParaRPr lang="fa-IR" sz="3200" b="0" i="0" dirty="0">
              <a:solidFill>
                <a:srgbClr val="0B57D0"/>
              </a:solidFill>
              <a:effectLst/>
              <a:latin typeface="Arial" panose="020B0604020202020204" pitchFamily="34" charset="0"/>
            </a:endParaRPr>
          </a:p>
          <a:p>
            <a:pPr algn="l">
              <a:lnSpc>
                <a:spcPts val="1650"/>
              </a:lnSpc>
              <a:spcBef>
                <a:spcPts val="750"/>
              </a:spcBef>
              <a:spcAft>
                <a:spcPts val="1500"/>
              </a:spcAft>
              <a:buFont typeface="Arial" panose="020B0604020202020204" pitchFamily="34" charset="0"/>
              <a:buChar char="•"/>
            </a:pPr>
            <a:r>
              <a:rPr lang="fa-IR" sz="3200" b="1" i="0" dirty="0">
                <a:solidFill>
                  <a:srgbClr val="001D35"/>
                </a:solidFill>
                <a:effectLst/>
                <a:latin typeface="Arial" panose="020B0604020202020204" pitchFamily="34" charset="0"/>
              </a:rPr>
              <a:t>افزایش مهاجرت به شهرها:</a:t>
            </a:r>
            <a:endParaRPr lang="fa-IR" sz="3200" b="0" i="0" dirty="0">
              <a:solidFill>
                <a:srgbClr val="001D35"/>
              </a:solidFill>
              <a:effectLst/>
              <a:latin typeface="Arial" panose="020B0604020202020204" pitchFamily="34" charset="0"/>
            </a:endParaRPr>
          </a:p>
          <a:p>
            <a:pPr algn="l" fontAlgn="ctr">
              <a:lnSpc>
                <a:spcPts val="1650"/>
              </a:lnSpc>
              <a:spcBef>
                <a:spcPts val="750"/>
              </a:spcBef>
              <a:spcAft>
                <a:spcPts val="1500"/>
              </a:spcAft>
              <a:buFont typeface="Arial" panose="020B0604020202020204" pitchFamily="34" charset="0"/>
              <a:buChar char="•"/>
            </a:pPr>
            <a:r>
              <a:rPr lang="fa-IR" sz="3200" b="0" i="0" dirty="0">
                <a:solidFill>
                  <a:srgbClr val="545D7E"/>
                </a:solidFill>
                <a:effectLst/>
                <a:latin typeface="Arial" panose="020B0604020202020204" pitchFamily="34" charset="0"/>
              </a:rPr>
              <a:t>مهاجرت از روستاها به شهرها در ایران، در دهه‌های اخیر به طور قابل ملاحظه ای افزایش یافته است. این امر، به دلیل فرصت‌های شغلی بیشتر و امکانات بهتر در شهرها است. </a:t>
            </a:r>
            <a:endParaRPr lang="fa-IR" sz="3200" b="0" i="0" dirty="0">
              <a:solidFill>
                <a:srgbClr val="0B57D0"/>
              </a:solidFill>
              <a:effectLst/>
              <a:latin typeface="Arial" panose="020B0604020202020204" pitchFamily="34" charset="0"/>
            </a:endParaRPr>
          </a:p>
          <a:p>
            <a:pPr algn="l">
              <a:lnSpc>
                <a:spcPts val="1950"/>
              </a:lnSpc>
              <a:spcBef>
                <a:spcPts val="1500"/>
              </a:spcBef>
              <a:spcAft>
                <a:spcPts val="750"/>
              </a:spcAft>
              <a:buNone/>
            </a:pPr>
            <a:r>
              <a:rPr lang="fa-IR" sz="3200" b="0" i="0" dirty="0">
                <a:solidFill>
                  <a:srgbClr val="001D35"/>
                </a:solidFill>
                <a:effectLst/>
                <a:latin typeface="Arial" panose="020B0604020202020204" pitchFamily="34" charset="0"/>
              </a:rPr>
              <a:t>پیامدهای گذر جمعیتی:</a:t>
            </a:r>
          </a:p>
          <a:p>
            <a:pPr algn="l">
              <a:lnSpc>
                <a:spcPts val="1650"/>
              </a:lnSpc>
              <a:spcBef>
                <a:spcPts val="750"/>
              </a:spcBef>
              <a:spcAft>
                <a:spcPts val="600"/>
              </a:spcAft>
              <a:buFont typeface="Arial" panose="020B0604020202020204" pitchFamily="34" charset="0"/>
              <a:buChar char="•"/>
            </a:pPr>
            <a:r>
              <a:rPr lang="fa-IR" sz="3200" b="1" i="0" dirty="0">
                <a:solidFill>
                  <a:srgbClr val="001D35"/>
                </a:solidFill>
                <a:effectLst/>
                <a:latin typeface="Arial" panose="020B0604020202020204" pitchFamily="34" charset="0"/>
              </a:rPr>
              <a:t>پنجره جمعیتی:</a:t>
            </a:r>
            <a:endParaRPr lang="fa-IR" sz="3200" b="0" i="0" dirty="0">
              <a:solidFill>
                <a:srgbClr val="001D35"/>
              </a:solidFill>
              <a:effectLst/>
              <a:latin typeface="Arial" panose="020B0604020202020204" pitchFamily="34" charset="0"/>
            </a:endParaRPr>
          </a:p>
          <a:p>
            <a:pPr algn="l">
              <a:lnSpc>
                <a:spcPts val="1650"/>
              </a:lnSpc>
              <a:spcBef>
                <a:spcPts val="750"/>
              </a:spcBef>
              <a:spcAft>
                <a:spcPts val="600"/>
              </a:spcAft>
              <a:buFont typeface="Arial" panose="020B0604020202020204" pitchFamily="34" charset="0"/>
              <a:buChar char="•"/>
            </a:pPr>
            <a:r>
              <a:rPr lang="fa-IR" sz="3200" b="0" i="0" dirty="0">
                <a:solidFill>
                  <a:srgbClr val="545D7E"/>
                </a:solidFill>
                <a:effectLst/>
                <a:latin typeface="Arial" panose="020B0604020202020204" pitchFamily="34" charset="0"/>
              </a:rPr>
              <a:t>کاهش نرخ باروری و افزایش امید به زندگی، منجر به پدیده‌ای به نام "پنجره جمعیتی" شده است. در این دوره، جمعیت بین سنین 15 تا 64 سال که توانایی کار دارند، سهم بیشتری را در جمعیت کل به خود اختصاص می‌دهد.</a:t>
            </a:r>
          </a:p>
          <a:p>
            <a:pPr algn="l">
              <a:lnSpc>
                <a:spcPts val="1650"/>
              </a:lnSpc>
              <a:spcBef>
                <a:spcPts val="750"/>
              </a:spcBef>
              <a:spcAft>
                <a:spcPts val="600"/>
              </a:spcAft>
              <a:buFont typeface="Arial" panose="020B0604020202020204" pitchFamily="34" charset="0"/>
              <a:buChar char="•"/>
            </a:pPr>
            <a:r>
              <a:rPr lang="fa-IR" sz="3200" b="1" i="0" dirty="0">
                <a:solidFill>
                  <a:srgbClr val="001D35"/>
                </a:solidFill>
                <a:effectLst/>
                <a:latin typeface="Arial" panose="020B0604020202020204" pitchFamily="34" charset="0"/>
              </a:rPr>
              <a:t>تغییرات در نیروی کار:</a:t>
            </a:r>
            <a:endParaRPr lang="fa-IR" sz="3200" b="0" i="0" dirty="0">
              <a:solidFill>
                <a:srgbClr val="001D35"/>
              </a:solidFill>
              <a:effectLst/>
              <a:latin typeface="Arial" panose="020B0604020202020204" pitchFamily="34" charset="0"/>
            </a:endParaRPr>
          </a:p>
          <a:p>
            <a:pPr algn="l">
              <a:lnSpc>
                <a:spcPts val="1650"/>
              </a:lnSpc>
              <a:spcBef>
                <a:spcPts val="750"/>
              </a:spcBef>
              <a:spcAft>
                <a:spcPts val="600"/>
              </a:spcAft>
              <a:buFont typeface="Arial" panose="020B0604020202020204" pitchFamily="34" charset="0"/>
              <a:buChar char="•"/>
            </a:pPr>
            <a:r>
              <a:rPr lang="fa-IR" sz="3200" b="0" i="0" dirty="0">
                <a:solidFill>
                  <a:srgbClr val="545D7E"/>
                </a:solidFill>
                <a:effectLst/>
                <a:latin typeface="Arial" panose="020B0604020202020204" pitchFamily="34" charset="0"/>
              </a:rPr>
              <a:t>با افزایش سهم افراد مسن، نیروی کار نیز دچار تغییرات خواهد شد. این تغییرات شامل نیاز به سیاست‌های جدید برای اشتغال افراد مسن، آموزش و مهارت‌افزایی نیروی کار، و برنامه‌ریزی برای تأمین مالی بازنشستگی است.</a:t>
            </a:r>
          </a:p>
          <a:p>
            <a:pPr algn="l">
              <a:lnSpc>
                <a:spcPts val="1650"/>
              </a:lnSpc>
              <a:spcBef>
                <a:spcPts val="750"/>
              </a:spcBef>
              <a:spcAft>
                <a:spcPts val="1500"/>
              </a:spcAft>
              <a:buFont typeface="Arial" panose="020B0604020202020204" pitchFamily="34" charset="0"/>
              <a:buChar char="•"/>
            </a:pPr>
            <a:r>
              <a:rPr lang="fa-IR" sz="3200" b="1" i="0" dirty="0">
                <a:solidFill>
                  <a:srgbClr val="001D35"/>
                </a:solidFill>
                <a:effectLst/>
                <a:latin typeface="Arial" panose="020B0604020202020204" pitchFamily="34" charset="0"/>
              </a:rPr>
              <a:t>تغییرات در سیستم بهداشت:</a:t>
            </a:r>
            <a:endParaRPr lang="fa-IR" sz="3200" b="0" i="0" dirty="0">
              <a:solidFill>
                <a:srgbClr val="001D35"/>
              </a:solidFill>
              <a:effectLst/>
              <a:latin typeface="Arial" panose="020B0604020202020204" pitchFamily="34" charset="0"/>
            </a:endParaRPr>
          </a:p>
          <a:p>
            <a:pPr algn="l" fontAlgn="ctr">
              <a:lnSpc>
                <a:spcPts val="1650"/>
              </a:lnSpc>
              <a:spcBef>
                <a:spcPts val="750"/>
              </a:spcBef>
              <a:spcAft>
                <a:spcPts val="1500"/>
              </a:spcAft>
              <a:buFont typeface="Arial" panose="020B0604020202020204" pitchFamily="34" charset="0"/>
              <a:buChar char="•"/>
            </a:pPr>
            <a:r>
              <a:rPr lang="fa-IR" sz="3200" b="0" i="0" dirty="0">
                <a:solidFill>
                  <a:srgbClr val="545D7E"/>
                </a:solidFill>
                <a:effectLst/>
                <a:latin typeface="Arial" panose="020B0604020202020204" pitchFamily="34" charset="0"/>
              </a:rPr>
              <a:t>با افزایش سهم افراد مسن، سیستم بهداشت نیز دچار تغییرات خواهد شد. این تغییرات شامل افزایش نیاز به خدمات بهداشتی و درمانی برای افراد مسن، افزایش سرمایه‌گذاری در زیرساخت‌های بهداشتی، و آموزش نیروی انسانی در حوزه بهداشت است. </a:t>
            </a:r>
            <a:endParaRPr lang="fa-IR" sz="3200" b="0" i="0" dirty="0">
              <a:solidFill>
                <a:srgbClr val="0B57D0"/>
              </a:solidFill>
              <a:effectLst/>
              <a:latin typeface="Arial" panose="020B0604020202020204" pitchFamily="34" charset="0"/>
            </a:endParaRPr>
          </a:p>
          <a:p>
            <a:pPr algn="l">
              <a:lnSpc>
                <a:spcPts val="1950"/>
              </a:lnSpc>
              <a:spcBef>
                <a:spcPts val="1500"/>
              </a:spcBef>
              <a:spcAft>
                <a:spcPts val="750"/>
              </a:spcAft>
              <a:buNone/>
            </a:pPr>
            <a:r>
              <a:rPr lang="fa-IR" sz="3200" b="0" i="0" dirty="0">
                <a:solidFill>
                  <a:srgbClr val="001D35"/>
                </a:solidFill>
                <a:effectLst/>
                <a:latin typeface="Arial" panose="020B0604020202020204" pitchFamily="34" charset="0"/>
              </a:rPr>
              <a:t>جمع بندی:</a:t>
            </a:r>
          </a:p>
          <a:p>
            <a:pPr algn="l">
              <a:spcBef>
                <a:spcPts val="750"/>
              </a:spcBef>
              <a:spcAft>
                <a:spcPts val="1500"/>
              </a:spcAft>
            </a:pPr>
            <a:r>
              <a:rPr lang="fa-IR" sz="3200" b="0" i="0" dirty="0">
                <a:solidFill>
                  <a:srgbClr val="001D35"/>
                </a:solidFill>
                <a:effectLst/>
                <a:latin typeface="Arial" panose="020B0604020202020204" pitchFamily="34" charset="0"/>
              </a:rPr>
              <a:t>گذر جمعیتی در ایران، یک پدیده پیچیده است که پیامدهای مختلفی را در بر دارد. این تحولات، فرصت‌ها و چالش‌های جدیدی را برای دولت‌ها، بخش‌های خصوصی، و جامعه به ارمغان آورده‌اند. </a:t>
            </a:r>
          </a:p>
          <a:p>
            <a:pPr algn="r" rtl="1" fontAlgn="ctr">
              <a:lnSpc>
                <a:spcPts val="1650"/>
              </a:lnSpc>
              <a:spcBef>
                <a:spcPts val="750"/>
              </a:spcBef>
              <a:spcAft>
                <a:spcPts val="1500"/>
              </a:spcAft>
              <a:buFont typeface="Arial" panose="020B0604020202020204" pitchFamily="34" charset="0"/>
              <a:buChar char="•"/>
            </a:pPr>
            <a:endParaRPr lang="fa-IR" sz="2000" b="0" i="0" dirty="0">
              <a:solidFill>
                <a:srgbClr val="0B57D0"/>
              </a:solidFill>
              <a:effectLst/>
              <a:latin typeface="Arial" panose="020B0604020202020204" pitchFamily="34" charset="0"/>
            </a:endParaRPr>
          </a:p>
          <a:p>
            <a:pPr algn="r" rtl="1">
              <a:buNone/>
            </a:pPr>
            <a:r>
              <a:rPr lang="fa-IR" sz="2000" b="0" i="0" dirty="0">
                <a:solidFill>
                  <a:srgbClr val="001D35"/>
                </a:solidFill>
                <a:effectLst/>
                <a:latin typeface="Arial" panose="020B0604020202020204" pitchFamily="34" charset="0"/>
              </a:rPr>
              <a:t/>
            </a:r>
            <a:br>
              <a:rPr lang="fa-IR" sz="2000" b="0" i="0" dirty="0">
                <a:solidFill>
                  <a:srgbClr val="001D35"/>
                </a:solidFill>
                <a:effectLst/>
                <a:latin typeface="Arial" panose="020B0604020202020204" pitchFamily="34" charset="0"/>
              </a:rPr>
            </a:br>
            <a:endParaRPr lang="en-US" sz="1310" baseline="0" dirty="0"/>
          </a:p>
        </p:txBody>
      </p:sp>
      <p:sp>
        <p:nvSpPr>
          <p:cNvPr id="4" name="Slide Number Placeholder 3">
            <a:extLst>
              <a:ext uri="{FF2B5EF4-FFF2-40B4-BE49-F238E27FC236}">
                <a16:creationId xmlns:a16="http://schemas.microsoft.com/office/drawing/2014/main" xmlns="" id="{F2F4CCDF-ABDC-97EB-6A2C-BC9EB1946E34}"/>
              </a:ext>
            </a:extLst>
          </p:cNvPr>
          <p:cNvSpPr>
            <a:spLocks noGrp="1"/>
          </p:cNvSpPr>
          <p:nvPr>
            <p:ph type="sldNum" sz="quarter" idx="5"/>
          </p:nvPr>
        </p:nvSpPr>
        <p:spPr/>
        <p:txBody>
          <a:bodyPr/>
          <a:lstStyle/>
          <a:p>
            <a:fld id="{1E0C2FCD-8716-40BE-8875-42FD55632A4E}" type="slidenum">
              <a:rPr lang="en-US" smtClean="0"/>
              <a:t>5</a:t>
            </a:fld>
            <a:endParaRPr lang="en-US"/>
          </a:p>
        </p:txBody>
      </p:sp>
    </p:spTree>
    <p:extLst>
      <p:ext uri="{BB962C8B-B14F-4D97-AF65-F5344CB8AC3E}">
        <p14:creationId xmlns:p14="http://schemas.microsoft.com/office/powerpoint/2010/main" val="412206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fontAlgn="ctr">
              <a:spcAft>
                <a:spcPts val="1500"/>
              </a:spcAft>
              <a:buNone/>
            </a:pPr>
            <a:r>
              <a:rPr lang="fa-IR" b="0" i="0" dirty="0">
                <a:solidFill>
                  <a:srgbClr val="001D35"/>
                </a:solidFill>
                <a:effectLst/>
                <a:latin typeface="Arial" panose="020B0604020202020204" pitchFamily="34" charset="0"/>
              </a:rPr>
              <a:t>در گذشته، هرم سنی ایران نشان دهنده یک جمعیت جوان بود، با سهم قابل توجهی از افراد زیر 20 سال. با گذشت زمان و با توجه به روند کاهش باروری، هرم سنی در حال تغییر به سمت ساختاری سالخورده است، به طوری که سهم افراد مسن در جمعیت رو به افزایش است [1، 2]. این تغییرات ساختاری جمعیت تا صد سال آینده، تأثیرات گسترده‌ای بر جنبه‌های مختلف جامعه از جمله اقتصاد، خدمات اجتماعی و نظام آموزشی خواهد داشت. </a:t>
            </a:r>
            <a:endParaRPr lang="fa-IR" b="0" i="0" dirty="0">
              <a:solidFill>
                <a:srgbClr val="0B57D0"/>
              </a:solidFill>
              <a:effectLst/>
              <a:latin typeface="Arial" panose="020B0604020202020204" pitchFamily="34" charset="0"/>
            </a:endParaRPr>
          </a:p>
          <a:p>
            <a:pPr algn="r" rtl="1">
              <a:lnSpc>
                <a:spcPts val="1950"/>
              </a:lnSpc>
              <a:spcBef>
                <a:spcPts val="1500"/>
              </a:spcBef>
              <a:spcAft>
                <a:spcPts val="750"/>
              </a:spcAft>
              <a:buNone/>
            </a:pPr>
            <a:r>
              <a:rPr lang="fa-IR" b="0" i="0" dirty="0">
                <a:solidFill>
                  <a:srgbClr val="001D35"/>
                </a:solidFill>
                <a:effectLst/>
                <a:latin typeface="Arial" panose="020B0604020202020204" pitchFamily="34" charset="0"/>
              </a:rPr>
              <a:t>تحلیل دقیق‌تر:</a:t>
            </a:r>
          </a:p>
          <a:p>
            <a:pPr algn="r" rtl="1">
              <a:lnSpc>
                <a:spcPts val="1650"/>
              </a:lnSpc>
              <a:spcBef>
                <a:spcPts val="750"/>
              </a:spcBef>
              <a:spcAft>
                <a:spcPts val="600"/>
              </a:spcAft>
              <a:buFont typeface="Arial" panose="020B0604020202020204" pitchFamily="34" charset="0"/>
              <a:buChar char="•"/>
            </a:pPr>
            <a:r>
              <a:rPr lang="fa-IR" b="1" i="0" dirty="0">
                <a:solidFill>
                  <a:srgbClr val="001D35"/>
                </a:solidFill>
                <a:effectLst/>
                <a:latin typeface="Arial" panose="020B0604020202020204" pitchFamily="34" charset="0"/>
              </a:rPr>
              <a:t>گذشته:</a:t>
            </a:r>
            <a:endParaRPr lang="fa-IR" b="0" i="0" dirty="0">
              <a:solidFill>
                <a:srgbClr val="001D35"/>
              </a:solidFill>
              <a:effectLst/>
              <a:latin typeface="Arial" panose="020B0604020202020204" pitchFamily="34" charset="0"/>
            </a:endParaRPr>
          </a:p>
          <a:p>
            <a:pPr algn="r" rtl="1" fontAlgn="ctr">
              <a:lnSpc>
                <a:spcPts val="1650"/>
              </a:lnSpc>
              <a:spcBef>
                <a:spcPts val="750"/>
              </a:spcBef>
              <a:spcAft>
                <a:spcPts val="600"/>
              </a:spcAft>
              <a:buFont typeface="Arial" panose="020B0604020202020204" pitchFamily="34" charset="0"/>
              <a:buChar char="•"/>
            </a:pPr>
            <a:r>
              <a:rPr lang="fa-IR" b="0" i="0" dirty="0">
                <a:solidFill>
                  <a:srgbClr val="545D7E"/>
                </a:solidFill>
                <a:effectLst/>
                <a:latin typeface="Arial" panose="020B0604020202020204" pitchFamily="34" charset="0"/>
              </a:rPr>
              <a:t>هرم سنی ایران در گذشته شبیه به یک هرم معمولی بود، با پایه پهن که نشان دهنده تعداد زیاد کودکان و جوانان بود. این به این معنا بود که جمعیت ایران در حال رشد بود و تعداد نیروی کار جوانان نیز زیاد بود. </a:t>
            </a:r>
            <a:endParaRPr lang="fa-IR" b="0" i="0" dirty="0">
              <a:solidFill>
                <a:srgbClr val="0B57D0"/>
              </a:solidFill>
              <a:effectLst/>
              <a:latin typeface="Arial" panose="020B0604020202020204" pitchFamily="34" charset="0"/>
            </a:endParaRPr>
          </a:p>
          <a:p>
            <a:pPr algn="r" rtl="1">
              <a:lnSpc>
                <a:spcPts val="1650"/>
              </a:lnSpc>
              <a:spcBef>
                <a:spcPts val="750"/>
              </a:spcBef>
              <a:spcAft>
                <a:spcPts val="600"/>
              </a:spcAft>
              <a:buFont typeface="Arial" panose="020B0604020202020204" pitchFamily="34" charset="0"/>
              <a:buChar char="•"/>
            </a:pPr>
            <a:r>
              <a:rPr lang="fa-IR" b="1" i="0" dirty="0">
                <a:solidFill>
                  <a:srgbClr val="001D35"/>
                </a:solidFill>
                <a:effectLst/>
                <a:latin typeface="Arial" panose="020B0604020202020204" pitchFamily="34" charset="0"/>
              </a:rPr>
              <a:t>حاضر:</a:t>
            </a:r>
            <a:endParaRPr lang="fa-IR" b="0" i="0" dirty="0">
              <a:solidFill>
                <a:srgbClr val="001D35"/>
              </a:solidFill>
              <a:effectLst/>
              <a:latin typeface="Arial" panose="020B0604020202020204" pitchFamily="34" charset="0"/>
            </a:endParaRPr>
          </a:p>
          <a:p>
            <a:pPr algn="r" rtl="1" fontAlgn="ctr">
              <a:lnSpc>
                <a:spcPts val="1650"/>
              </a:lnSpc>
              <a:spcBef>
                <a:spcPts val="750"/>
              </a:spcBef>
              <a:spcAft>
                <a:spcPts val="600"/>
              </a:spcAft>
              <a:buFont typeface="Arial" panose="020B0604020202020204" pitchFamily="34" charset="0"/>
              <a:buChar char="•"/>
            </a:pPr>
            <a:r>
              <a:rPr lang="fa-IR" b="0" i="0" dirty="0">
                <a:solidFill>
                  <a:srgbClr val="545D7E"/>
                </a:solidFill>
                <a:effectLst/>
                <a:latin typeface="Arial" panose="020B0604020202020204" pitchFamily="34" charset="0"/>
              </a:rPr>
              <a:t>با کاهش باروری و افزایش امید به زندگی، هرم سنی در حال تغییر است. پایه هرم باریک‌تر شده و سهم افراد مسن افزایش یافته است. این به معنای کاهش نیروی کار جوانان و افزایش نیاز به مراقبت از سالمندان است. </a:t>
            </a:r>
            <a:endParaRPr lang="fa-IR" b="0" i="0" dirty="0">
              <a:solidFill>
                <a:srgbClr val="0B57D0"/>
              </a:solidFill>
              <a:effectLst/>
              <a:latin typeface="Arial" panose="020B0604020202020204" pitchFamily="34" charset="0"/>
            </a:endParaRPr>
          </a:p>
          <a:p>
            <a:pPr algn="r" rtl="1">
              <a:lnSpc>
                <a:spcPts val="1650"/>
              </a:lnSpc>
              <a:spcBef>
                <a:spcPts val="750"/>
              </a:spcBef>
              <a:spcAft>
                <a:spcPts val="1500"/>
              </a:spcAft>
              <a:buFont typeface="Arial" panose="020B0604020202020204" pitchFamily="34" charset="0"/>
              <a:buChar char="•"/>
            </a:pPr>
            <a:r>
              <a:rPr lang="fa-IR" b="1" i="0" dirty="0">
                <a:solidFill>
                  <a:srgbClr val="001D35"/>
                </a:solidFill>
                <a:effectLst/>
                <a:latin typeface="Arial" panose="020B0604020202020204" pitchFamily="34" charset="0"/>
              </a:rPr>
              <a:t>آینده (100 سال آینده):</a:t>
            </a:r>
            <a:endParaRPr lang="fa-IR" b="0" i="0" dirty="0">
              <a:solidFill>
                <a:srgbClr val="001D35"/>
              </a:solidFill>
              <a:effectLst/>
              <a:latin typeface="Arial" panose="020B0604020202020204" pitchFamily="34" charset="0"/>
            </a:endParaRPr>
          </a:p>
          <a:p>
            <a:pPr algn="r" rtl="1" fontAlgn="ctr">
              <a:lnSpc>
                <a:spcPts val="1650"/>
              </a:lnSpc>
              <a:spcBef>
                <a:spcPts val="750"/>
              </a:spcBef>
              <a:spcAft>
                <a:spcPts val="1500"/>
              </a:spcAft>
              <a:buFont typeface="Arial" panose="020B0604020202020204" pitchFamily="34" charset="0"/>
              <a:buChar char="•"/>
            </a:pPr>
            <a:r>
              <a:rPr lang="fa-IR" b="0" i="0" dirty="0">
                <a:solidFill>
                  <a:srgbClr val="545D7E"/>
                </a:solidFill>
                <a:effectLst/>
                <a:latin typeface="Arial" panose="020B0604020202020204" pitchFamily="34" charset="0"/>
              </a:rPr>
              <a:t>انتظار می‌رود که روند سالخوردگی جمعیت در ایران تا صد سال آینده ادامه یابد. سهم افراد مسن در جمعیت ایران به طور قابل توجهی افزایش خواهد یافت و ساختار سنی جامعه به طور فزاینده‌ای سالخورده خواهد شد. این موضوع به چالش‌هایی در بخش‌های مختلف جامعه از جمله اقتصاد، نظام خدمات بهداشتی، نظام تامین اجتماعی و نظام آموزشی خواهد انجامید. </a:t>
            </a:r>
            <a:endParaRPr lang="fa-IR" b="0" i="0" dirty="0">
              <a:solidFill>
                <a:srgbClr val="0B57D0"/>
              </a:solidFill>
              <a:effectLst/>
              <a:latin typeface="Arial" panose="020B0604020202020204" pitchFamily="34" charset="0"/>
            </a:endParaRPr>
          </a:p>
          <a:p>
            <a:pPr algn="r" rtl="1">
              <a:lnSpc>
                <a:spcPts val="1950"/>
              </a:lnSpc>
              <a:spcBef>
                <a:spcPts val="1500"/>
              </a:spcBef>
              <a:spcAft>
                <a:spcPts val="750"/>
              </a:spcAft>
              <a:buNone/>
            </a:pPr>
            <a:r>
              <a:rPr lang="fa-IR" b="0" i="0" dirty="0">
                <a:solidFill>
                  <a:srgbClr val="001D35"/>
                </a:solidFill>
                <a:effectLst/>
                <a:latin typeface="Arial" panose="020B0604020202020204" pitchFamily="34" charset="0"/>
              </a:rPr>
              <a:t>تأثیرات بر جامعه:</a:t>
            </a:r>
          </a:p>
          <a:p>
            <a:pPr algn="r" rtl="1">
              <a:lnSpc>
                <a:spcPts val="1650"/>
              </a:lnSpc>
              <a:spcBef>
                <a:spcPts val="750"/>
              </a:spcBef>
              <a:spcAft>
                <a:spcPts val="600"/>
              </a:spcAft>
              <a:buFont typeface="Arial" panose="020B0604020202020204" pitchFamily="34" charset="0"/>
              <a:buChar char="•"/>
            </a:pPr>
            <a:r>
              <a:rPr lang="fa-IR" b="1" i="0" dirty="0">
                <a:solidFill>
                  <a:srgbClr val="001D35"/>
                </a:solidFill>
                <a:effectLst/>
                <a:latin typeface="Arial" panose="020B0604020202020204" pitchFamily="34" charset="0"/>
              </a:rPr>
              <a:t>اقتصاد:</a:t>
            </a:r>
            <a:endParaRPr lang="fa-IR" b="0" i="0" dirty="0">
              <a:solidFill>
                <a:srgbClr val="001D35"/>
              </a:solidFill>
              <a:effectLst/>
              <a:latin typeface="Arial" panose="020B0604020202020204" pitchFamily="34" charset="0"/>
            </a:endParaRPr>
          </a:p>
          <a:p>
            <a:pPr algn="r" rtl="1">
              <a:lnSpc>
                <a:spcPts val="1650"/>
              </a:lnSpc>
              <a:spcBef>
                <a:spcPts val="750"/>
              </a:spcBef>
              <a:spcAft>
                <a:spcPts val="600"/>
              </a:spcAft>
              <a:buFont typeface="Arial" panose="020B0604020202020204" pitchFamily="34" charset="0"/>
              <a:buChar char="•"/>
            </a:pPr>
            <a:r>
              <a:rPr lang="fa-IR" b="0" i="0" dirty="0">
                <a:solidFill>
                  <a:srgbClr val="545D7E"/>
                </a:solidFill>
                <a:effectLst/>
                <a:latin typeface="Arial" panose="020B0604020202020204" pitchFamily="34" charset="0"/>
              </a:rPr>
              <a:t>با توجه به اینکه نیروی کار جوانان کاهش می‌یابد و سهم افراد مسن افزایش می‌یابد، اقتصاد ایران با چالش‌هایی از جمله کاهش نرخ رشد اقتصادی و افزایش هزینه‌های تامین اجتماعی مواجه خواهد شد.</a:t>
            </a:r>
          </a:p>
          <a:p>
            <a:pPr algn="r" rtl="1">
              <a:lnSpc>
                <a:spcPts val="1650"/>
              </a:lnSpc>
              <a:spcBef>
                <a:spcPts val="750"/>
              </a:spcBef>
              <a:spcAft>
                <a:spcPts val="600"/>
              </a:spcAft>
              <a:buFont typeface="Arial" panose="020B0604020202020204" pitchFamily="34" charset="0"/>
              <a:buChar char="•"/>
            </a:pPr>
            <a:r>
              <a:rPr lang="fa-IR" b="1" i="0" dirty="0">
                <a:solidFill>
                  <a:srgbClr val="001D35"/>
                </a:solidFill>
                <a:effectLst/>
                <a:latin typeface="Arial" panose="020B0604020202020204" pitchFamily="34" charset="0"/>
              </a:rPr>
              <a:t>خدمات اجتماعی:</a:t>
            </a:r>
            <a:endParaRPr lang="fa-IR" b="0" i="0" dirty="0">
              <a:solidFill>
                <a:srgbClr val="001D35"/>
              </a:solidFill>
              <a:effectLst/>
              <a:latin typeface="Arial" panose="020B0604020202020204" pitchFamily="34" charset="0"/>
            </a:endParaRPr>
          </a:p>
          <a:p>
            <a:pPr algn="r" rtl="1">
              <a:lnSpc>
                <a:spcPts val="1650"/>
              </a:lnSpc>
              <a:spcBef>
                <a:spcPts val="750"/>
              </a:spcBef>
              <a:spcAft>
                <a:spcPts val="600"/>
              </a:spcAft>
              <a:buFont typeface="Arial" panose="020B0604020202020204" pitchFamily="34" charset="0"/>
              <a:buChar char="•"/>
            </a:pPr>
            <a:r>
              <a:rPr lang="fa-IR" b="0" i="0" dirty="0">
                <a:solidFill>
                  <a:srgbClr val="545D7E"/>
                </a:solidFill>
                <a:effectLst/>
                <a:latin typeface="Arial" panose="020B0604020202020204" pitchFamily="34" charset="0"/>
              </a:rPr>
              <a:t>افزایش نیاز به مراقبت از سالمندان و ارائه خدمات بهداشتی و حمایتی به آنها، بر نظام خدمات اجتماعی و بهداشتی فشار زیادی وارد خواهد کرد.</a:t>
            </a:r>
          </a:p>
          <a:p>
            <a:pPr algn="r" rtl="1">
              <a:lnSpc>
                <a:spcPts val="1650"/>
              </a:lnSpc>
              <a:spcBef>
                <a:spcPts val="750"/>
              </a:spcBef>
              <a:spcAft>
                <a:spcPts val="1500"/>
              </a:spcAft>
              <a:buFont typeface="Arial" panose="020B0604020202020204" pitchFamily="34" charset="0"/>
              <a:buChar char="•"/>
            </a:pPr>
            <a:r>
              <a:rPr lang="fa-IR" b="1" i="0" dirty="0">
                <a:solidFill>
                  <a:srgbClr val="001D35"/>
                </a:solidFill>
                <a:effectLst/>
                <a:latin typeface="Arial" panose="020B0604020202020204" pitchFamily="34" charset="0"/>
              </a:rPr>
              <a:t>نظام آموزشی:</a:t>
            </a:r>
            <a:endParaRPr lang="fa-IR" b="0" i="0" dirty="0">
              <a:solidFill>
                <a:srgbClr val="001D35"/>
              </a:solidFill>
              <a:effectLst/>
              <a:latin typeface="Arial" panose="020B0604020202020204" pitchFamily="34" charset="0"/>
            </a:endParaRPr>
          </a:p>
          <a:p>
            <a:pPr algn="r" rtl="1" fontAlgn="ctr">
              <a:lnSpc>
                <a:spcPts val="1650"/>
              </a:lnSpc>
              <a:spcBef>
                <a:spcPts val="750"/>
              </a:spcBef>
              <a:spcAft>
                <a:spcPts val="1500"/>
              </a:spcAft>
              <a:buFont typeface="Arial" panose="020B0604020202020204" pitchFamily="34" charset="0"/>
              <a:buChar char="•"/>
            </a:pPr>
            <a:r>
              <a:rPr lang="fa-IR" b="0" i="0" dirty="0">
                <a:solidFill>
                  <a:srgbClr val="545D7E"/>
                </a:solidFill>
                <a:effectLst/>
                <a:latin typeface="Arial" panose="020B0604020202020204" pitchFamily="34" charset="0"/>
              </a:rPr>
              <a:t>با کاهش تعداد دانش‌آموزان و دانشجویان، نظام آموزشی نیز با چالش‌هایی مواجه خواهد شد، از جمله کاهش هزینه‌های آموزشی و نیاز به بازآوری نظام آموزشی. </a:t>
            </a:r>
            <a:endParaRPr lang="fa-IR" b="0" i="0" dirty="0">
              <a:solidFill>
                <a:srgbClr val="0B57D0"/>
              </a:solidFill>
              <a:effectLst/>
              <a:latin typeface="Arial" panose="020B0604020202020204" pitchFamily="34" charset="0"/>
            </a:endParaRPr>
          </a:p>
          <a:p>
            <a:pPr algn="r" rtl="1" fontAlgn="ctr">
              <a:lnSpc>
                <a:spcPts val="1950"/>
              </a:lnSpc>
              <a:spcBef>
                <a:spcPts val="1500"/>
              </a:spcBef>
              <a:spcAft>
                <a:spcPts val="750"/>
              </a:spcAft>
              <a:buNone/>
            </a:pPr>
            <a:r>
              <a:rPr lang="fa-IR" b="0" i="0" dirty="0">
                <a:solidFill>
                  <a:srgbClr val="001D35"/>
                </a:solidFill>
                <a:effectLst/>
                <a:latin typeface="Arial" panose="020B0604020202020204" pitchFamily="34" charset="0"/>
              </a:rPr>
              <a:t>نتیجه‌گیری:</a:t>
            </a:r>
            <a:endParaRPr lang="fa-IR" b="0" i="0" dirty="0">
              <a:solidFill>
                <a:srgbClr val="0B57D0"/>
              </a:solidFill>
              <a:effectLst/>
              <a:latin typeface="Arial" panose="020B0604020202020204" pitchFamily="34" charset="0"/>
            </a:endParaRPr>
          </a:p>
          <a:p>
            <a:pPr algn="r" rtl="1">
              <a:spcBef>
                <a:spcPts val="750"/>
              </a:spcBef>
              <a:spcAft>
                <a:spcPts val="1500"/>
              </a:spcAft>
            </a:pPr>
            <a:r>
              <a:rPr lang="fa-IR" b="0" i="0" dirty="0">
                <a:solidFill>
                  <a:srgbClr val="001D35"/>
                </a:solidFill>
                <a:effectLst/>
                <a:latin typeface="Arial" panose="020B0604020202020204" pitchFamily="34" charset="0"/>
              </a:rPr>
              <a:t>تغییرات ساختاری جمعیت در ایران، به ویژه روند سالخوردگی، یک واقعیت مهم است که نیاز به توجه و برنامه‌ریزی‌های دقیق دارد. برای مقابله با چالش‌های ناشی از این تغییرات، لازم است که دولت و سایر نهادها تدابیر مناسبی را در بخش‌های مختلف اقتصاد، خدمات اجتماعی، آموزش و بهداشت اتخاذ کنند تا بتوانند با این تحولات ساختاری مقابله کرده و رفاه و ثبات جامعه را تضمین کنند </a:t>
            </a:r>
          </a:p>
          <a:p>
            <a:pPr algn="r" rtl="1"/>
            <a:endParaRPr lang="en-US" dirty="0"/>
          </a:p>
        </p:txBody>
      </p:sp>
      <p:sp>
        <p:nvSpPr>
          <p:cNvPr id="4" name="Slide Number Placeholder 3"/>
          <p:cNvSpPr>
            <a:spLocks noGrp="1"/>
          </p:cNvSpPr>
          <p:nvPr>
            <p:ph type="sldNum" sz="quarter" idx="5"/>
          </p:nvPr>
        </p:nvSpPr>
        <p:spPr/>
        <p:txBody>
          <a:bodyPr/>
          <a:lstStyle/>
          <a:p>
            <a:fld id="{1E0C2FCD-8716-40BE-8875-42FD55632A4E}" type="slidenum">
              <a:rPr lang="en-US" smtClean="0"/>
              <a:t>7</a:t>
            </a:fld>
            <a:endParaRPr lang="en-US"/>
          </a:p>
        </p:txBody>
      </p:sp>
    </p:spTree>
    <p:extLst>
      <p:ext uri="{BB962C8B-B14F-4D97-AF65-F5344CB8AC3E}">
        <p14:creationId xmlns:p14="http://schemas.microsoft.com/office/powerpoint/2010/main" val="106791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fontAlgn="ctr">
              <a:spcAft>
                <a:spcPts val="1500"/>
              </a:spcAft>
              <a:buNone/>
            </a:pPr>
            <a:r>
              <a:rPr lang="fa-IR" b="0" i="0" dirty="0">
                <a:solidFill>
                  <a:srgbClr val="001D35"/>
                </a:solidFill>
                <a:effectLst/>
                <a:latin typeface="Arial" panose="020B0604020202020204" pitchFamily="34" charset="0"/>
              </a:rPr>
              <a:t>فاز پنجره جمعیتی در ایران به دوره‌ای از زمان گفته می‌شود که در آن جمعیت کشور در سنین فعالیت (15 تا 64 سال) نسبت به جمعیت کل، سهم بیشتری دارد. این فاز به عنوان یک فرصت طلایی برای رشد اقتصادی و اجتماعی کشور شناخته می‌شود. </a:t>
            </a:r>
            <a:endParaRPr lang="fa-IR" b="0" i="0" dirty="0">
              <a:solidFill>
                <a:srgbClr val="0B57D0"/>
              </a:solidFill>
              <a:effectLst/>
              <a:latin typeface="Arial" panose="020B0604020202020204" pitchFamily="34" charset="0"/>
            </a:endParaRPr>
          </a:p>
          <a:p>
            <a:pPr algn="r" rtl="1">
              <a:lnSpc>
                <a:spcPts val="1950"/>
              </a:lnSpc>
              <a:spcBef>
                <a:spcPts val="1500"/>
              </a:spcBef>
              <a:spcAft>
                <a:spcPts val="750"/>
              </a:spcAft>
              <a:buNone/>
            </a:pPr>
            <a:r>
              <a:rPr lang="fa-IR" b="0" i="0" dirty="0">
                <a:solidFill>
                  <a:srgbClr val="001D35"/>
                </a:solidFill>
                <a:effectLst/>
                <a:latin typeface="Arial" panose="020B0604020202020204" pitchFamily="34" charset="0"/>
              </a:rPr>
              <a:t>توضیحات بیشتر:</a:t>
            </a:r>
          </a:p>
          <a:p>
            <a:pPr algn="r" rtl="1">
              <a:lnSpc>
                <a:spcPts val="1650"/>
              </a:lnSpc>
              <a:spcBef>
                <a:spcPts val="750"/>
              </a:spcBef>
              <a:spcAft>
                <a:spcPts val="600"/>
              </a:spcAft>
              <a:buFont typeface="Arial" panose="020B0604020202020204" pitchFamily="34" charset="0"/>
              <a:buChar char="•"/>
            </a:pPr>
            <a:r>
              <a:rPr lang="fa-IR" b="1" i="0" dirty="0">
                <a:solidFill>
                  <a:srgbClr val="001D35"/>
                </a:solidFill>
                <a:effectLst/>
                <a:latin typeface="Arial" panose="020B0604020202020204" pitchFamily="34" charset="0"/>
              </a:rPr>
              <a:t>آغاز و پایان فاز:</a:t>
            </a:r>
            <a:endParaRPr lang="fa-IR" b="0" i="0" dirty="0">
              <a:solidFill>
                <a:srgbClr val="001D35"/>
              </a:solidFill>
              <a:effectLst/>
              <a:latin typeface="Arial" panose="020B0604020202020204" pitchFamily="34" charset="0"/>
            </a:endParaRPr>
          </a:p>
          <a:p>
            <a:pPr algn="r" rtl="1" fontAlgn="ctr">
              <a:lnSpc>
                <a:spcPts val="1650"/>
              </a:lnSpc>
              <a:spcBef>
                <a:spcPts val="750"/>
              </a:spcBef>
              <a:spcAft>
                <a:spcPts val="600"/>
              </a:spcAft>
              <a:buFont typeface="Arial" panose="020B0604020202020204" pitchFamily="34" charset="0"/>
              <a:buChar char="•"/>
            </a:pPr>
            <a:r>
              <a:rPr lang="fa-IR" b="0" i="0" dirty="0">
                <a:solidFill>
                  <a:srgbClr val="545D7E"/>
                </a:solidFill>
                <a:effectLst/>
                <a:latin typeface="Arial" panose="020B0604020202020204" pitchFamily="34" charset="0"/>
              </a:rPr>
              <a:t>طبق بررسی‌های صورت گرفته، فاز پنجره جمعیتی در ایران حدوداً از دهه 1380 آغاز شده و تا حدود دهه 1430 ادامه خواهد یافت. </a:t>
            </a:r>
            <a:endParaRPr lang="fa-IR" b="0" i="0" dirty="0">
              <a:solidFill>
                <a:srgbClr val="0B57D0"/>
              </a:solidFill>
              <a:effectLst/>
              <a:latin typeface="Arial" panose="020B0604020202020204" pitchFamily="34" charset="0"/>
            </a:endParaRPr>
          </a:p>
          <a:p>
            <a:pPr algn="r" rtl="1">
              <a:lnSpc>
                <a:spcPts val="1650"/>
              </a:lnSpc>
              <a:spcBef>
                <a:spcPts val="750"/>
              </a:spcBef>
              <a:spcAft>
                <a:spcPts val="600"/>
              </a:spcAft>
              <a:buFont typeface="Arial" panose="020B0604020202020204" pitchFamily="34" charset="0"/>
              <a:buChar char="•"/>
            </a:pPr>
            <a:r>
              <a:rPr lang="fa-IR" b="1" i="0" dirty="0">
                <a:solidFill>
                  <a:srgbClr val="001D35"/>
                </a:solidFill>
                <a:effectLst/>
                <a:latin typeface="Arial" panose="020B0604020202020204" pitchFamily="34" charset="0"/>
              </a:rPr>
              <a:t>سهم جمعیت فعال:</a:t>
            </a:r>
            <a:endParaRPr lang="fa-IR" b="0" i="0" dirty="0">
              <a:solidFill>
                <a:srgbClr val="001D35"/>
              </a:solidFill>
              <a:effectLst/>
              <a:latin typeface="Arial" panose="020B0604020202020204" pitchFamily="34" charset="0"/>
            </a:endParaRPr>
          </a:p>
          <a:p>
            <a:pPr algn="r" rtl="1" fontAlgn="ctr">
              <a:lnSpc>
                <a:spcPts val="1650"/>
              </a:lnSpc>
              <a:spcBef>
                <a:spcPts val="750"/>
              </a:spcBef>
              <a:spcAft>
                <a:spcPts val="600"/>
              </a:spcAft>
              <a:buFont typeface="Arial" panose="020B0604020202020204" pitchFamily="34" charset="0"/>
              <a:buChar char="•"/>
            </a:pPr>
            <a:r>
              <a:rPr lang="fa-IR" b="0" i="0" dirty="0">
                <a:solidFill>
                  <a:srgbClr val="545D7E"/>
                </a:solidFill>
                <a:effectLst/>
                <a:latin typeface="Arial" panose="020B0604020202020204" pitchFamily="34" charset="0"/>
              </a:rPr>
              <a:t>در این فاز، جمعیت در سنین فعالیت (15 تا 64 سال) سهم بیشتری از جمعیت کل را تشکیل می‌دهد. </a:t>
            </a:r>
            <a:endParaRPr lang="fa-IR" b="0" i="0" dirty="0">
              <a:solidFill>
                <a:srgbClr val="0B57D0"/>
              </a:solidFill>
              <a:effectLst/>
              <a:latin typeface="Arial" panose="020B0604020202020204" pitchFamily="34" charset="0"/>
            </a:endParaRPr>
          </a:p>
          <a:p>
            <a:pPr algn="r" rtl="1">
              <a:lnSpc>
                <a:spcPts val="1650"/>
              </a:lnSpc>
              <a:spcBef>
                <a:spcPts val="750"/>
              </a:spcBef>
              <a:spcAft>
                <a:spcPts val="600"/>
              </a:spcAft>
              <a:buFont typeface="Arial" panose="020B0604020202020204" pitchFamily="34" charset="0"/>
              <a:buChar char="•"/>
            </a:pPr>
            <a:r>
              <a:rPr lang="fa-IR" b="1" i="0" dirty="0">
                <a:solidFill>
                  <a:srgbClr val="001D35"/>
                </a:solidFill>
                <a:effectLst/>
                <a:latin typeface="Arial" panose="020B0604020202020204" pitchFamily="34" charset="0"/>
              </a:rPr>
              <a:t>فرصت اقتصادی:</a:t>
            </a:r>
            <a:endParaRPr lang="fa-IR" b="0" i="0" dirty="0">
              <a:solidFill>
                <a:srgbClr val="001D35"/>
              </a:solidFill>
              <a:effectLst/>
              <a:latin typeface="Arial" panose="020B0604020202020204" pitchFamily="34" charset="0"/>
            </a:endParaRPr>
          </a:p>
          <a:p>
            <a:pPr algn="r" rtl="1" fontAlgn="ctr">
              <a:lnSpc>
                <a:spcPts val="1650"/>
              </a:lnSpc>
              <a:spcBef>
                <a:spcPts val="750"/>
              </a:spcBef>
              <a:spcAft>
                <a:spcPts val="600"/>
              </a:spcAft>
              <a:buFont typeface="Arial" panose="020B0604020202020204" pitchFamily="34" charset="0"/>
              <a:buChar char="•"/>
            </a:pPr>
            <a:r>
              <a:rPr lang="fa-IR" b="0" i="0" dirty="0">
                <a:solidFill>
                  <a:srgbClr val="545D7E"/>
                </a:solidFill>
                <a:effectLst/>
                <a:latin typeface="Arial" panose="020B0604020202020204" pitchFamily="34" charset="0"/>
              </a:rPr>
              <a:t>این فاز به عنوان یک فرصت طلایی برای رشد اقتصادی و اجتماعی کشور شناخته می‌شود، زیرا جمعیت فعال می‌تواند به تولید و فعالیت اقتصادی کمک کند. </a:t>
            </a:r>
            <a:endParaRPr lang="fa-IR" b="0" i="0" dirty="0">
              <a:solidFill>
                <a:srgbClr val="0B57D0"/>
              </a:solidFill>
              <a:effectLst/>
              <a:latin typeface="Arial" panose="020B0604020202020204" pitchFamily="34" charset="0"/>
            </a:endParaRPr>
          </a:p>
          <a:p>
            <a:pPr algn="r" rtl="1">
              <a:lnSpc>
                <a:spcPts val="1650"/>
              </a:lnSpc>
              <a:spcBef>
                <a:spcPts val="750"/>
              </a:spcBef>
              <a:spcAft>
                <a:spcPts val="600"/>
              </a:spcAft>
              <a:buFont typeface="Arial" panose="020B0604020202020204" pitchFamily="34" charset="0"/>
              <a:buChar char="•"/>
            </a:pPr>
            <a:r>
              <a:rPr lang="fa-IR" b="1" i="0" dirty="0">
                <a:solidFill>
                  <a:srgbClr val="001D35"/>
                </a:solidFill>
                <a:effectLst/>
                <a:latin typeface="Arial" panose="020B0604020202020204" pitchFamily="34" charset="0"/>
              </a:rPr>
              <a:t>ضرورت برنامه‌ریزی:</a:t>
            </a:r>
            <a:endParaRPr lang="fa-IR" b="0" i="0" dirty="0">
              <a:solidFill>
                <a:srgbClr val="001D35"/>
              </a:solidFill>
              <a:effectLst/>
              <a:latin typeface="Arial" panose="020B0604020202020204" pitchFamily="34" charset="0"/>
            </a:endParaRPr>
          </a:p>
          <a:p>
            <a:pPr algn="r" rtl="1" fontAlgn="ctr">
              <a:lnSpc>
                <a:spcPts val="1650"/>
              </a:lnSpc>
              <a:spcBef>
                <a:spcPts val="750"/>
              </a:spcBef>
              <a:spcAft>
                <a:spcPts val="600"/>
              </a:spcAft>
              <a:buFont typeface="Arial" panose="020B0604020202020204" pitchFamily="34" charset="0"/>
              <a:buChar char="•"/>
            </a:pPr>
            <a:r>
              <a:rPr lang="fa-IR" b="0" i="0" dirty="0">
                <a:solidFill>
                  <a:srgbClr val="545D7E"/>
                </a:solidFill>
                <a:effectLst/>
                <a:latin typeface="Arial" panose="020B0604020202020204" pitchFamily="34" charset="0"/>
              </a:rPr>
              <a:t>برای بهره‌برداری از این فرصت، برنامه‌ریزی‌های دقیق و راهبردی در زمینه‌های مختلف از جمله آموزش، اشتغال، و توسعه زیرساخت‌ها ضروری است. </a:t>
            </a:r>
            <a:endParaRPr lang="fa-IR" b="0" i="0" dirty="0">
              <a:solidFill>
                <a:srgbClr val="0B57D0"/>
              </a:solidFill>
              <a:effectLst/>
              <a:latin typeface="Arial" panose="020B0604020202020204" pitchFamily="34" charset="0"/>
            </a:endParaRPr>
          </a:p>
          <a:p>
            <a:pPr algn="r" rtl="1">
              <a:lnSpc>
                <a:spcPts val="1650"/>
              </a:lnSpc>
              <a:spcBef>
                <a:spcPts val="750"/>
              </a:spcBef>
              <a:spcAft>
                <a:spcPts val="1500"/>
              </a:spcAft>
              <a:buFont typeface="Arial" panose="020B0604020202020204" pitchFamily="34" charset="0"/>
              <a:buChar char="•"/>
            </a:pPr>
            <a:r>
              <a:rPr lang="fa-IR" b="1" i="0" dirty="0">
                <a:solidFill>
                  <a:srgbClr val="001D35"/>
                </a:solidFill>
                <a:effectLst/>
                <a:latin typeface="Arial" panose="020B0604020202020204" pitchFamily="34" charset="0"/>
              </a:rPr>
              <a:t>تاثیرات اقتصادی:</a:t>
            </a:r>
            <a:endParaRPr lang="fa-IR" b="0" i="0" dirty="0">
              <a:solidFill>
                <a:srgbClr val="001D35"/>
              </a:solidFill>
              <a:effectLst/>
              <a:latin typeface="Arial" panose="020B0604020202020204" pitchFamily="34" charset="0"/>
            </a:endParaRPr>
          </a:p>
          <a:p>
            <a:pPr algn="r" rtl="1" fontAlgn="ctr">
              <a:lnSpc>
                <a:spcPts val="1650"/>
              </a:lnSpc>
              <a:spcBef>
                <a:spcPts val="750"/>
              </a:spcBef>
              <a:spcAft>
                <a:spcPts val="1500"/>
              </a:spcAft>
              <a:buFont typeface="Arial" panose="020B0604020202020204" pitchFamily="34" charset="0"/>
              <a:buChar char="•"/>
            </a:pPr>
            <a:r>
              <a:rPr lang="fa-IR" b="0" i="0" dirty="0">
                <a:solidFill>
                  <a:srgbClr val="545D7E"/>
                </a:solidFill>
                <a:effectLst/>
                <a:latin typeface="Arial" panose="020B0604020202020204" pitchFamily="34" charset="0"/>
              </a:rPr>
              <a:t>برخی بر این باورند که در مقاطع میانی دوره پنجره جمعیتی، تا بیشینه‌ای در حدود 2.3 درصد از رقم مربوط به رشد اقتصادی ایران به سود جمعیتی اختصاص داشته است. </a:t>
            </a:r>
            <a:endParaRPr lang="fa-IR" b="0" i="0" dirty="0">
              <a:solidFill>
                <a:srgbClr val="0B57D0"/>
              </a:solidFill>
              <a:effectLst/>
              <a:latin typeface="Arial" panose="020B0604020202020204" pitchFamily="34" charset="0"/>
            </a:endParaRPr>
          </a:p>
          <a:p>
            <a:pPr algn="r" rtl="1">
              <a:lnSpc>
                <a:spcPts val="1950"/>
              </a:lnSpc>
              <a:spcBef>
                <a:spcPts val="1500"/>
              </a:spcBef>
              <a:spcAft>
                <a:spcPts val="750"/>
              </a:spcAft>
              <a:buNone/>
            </a:pPr>
            <a:r>
              <a:rPr lang="fa-IR" b="0" i="0" dirty="0">
                <a:solidFill>
                  <a:srgbClr val="001D35"/>
                </a:solidFill>
                <a:effectLst/>
                <a:latin typeface="Arial" panose="020B0604020202020204" pitchFamily="34" charset="0"/>
              </a:rPr>
              <a:t>بسته شدن پنجره:</a:t>
            </a:r>
          </a:p>
          <a:p>
            <a:pPr algn="r" rtl="1">
              <a:lnSpc>
                <a:spcPts val="1650"/>
              </a:lnSpc>
              <a:spcBef>
                <a:spcPts val="750"/>
              </a:spcBef>
              <a:spcAft>
                <a:spcPts val="600"/>
              </a:spcAft>
              <a:buFont typeface="Arial" panose="020B0604020202020204" pitchFamily="34" charset="0"/>
              <a:buChar char="•"/>
            </a:pPr>
            <a:r>
              <a:rPr lang="fa-IR" b="0" i="0" dirty="0">
                <a:solidFill>
                  <a:srgbClr val="001D35"/>
                </a:solidFill>
                <a:effectLst/>
                <a:latin typeface="Arial" panose="020B0604020202020204" pitchFamily="34" charset="0"/>
              </a:rPr>
              <a:t>با افزایش جمعیت سالمند و کاهش باروری، پنجره جمعیتی به تدریج بسته خواهد شد.</a:t>
            </a:r>
          </a:p>
          <a:p>
            <a:pPr algn="r" rtl="1">
              <a:lnSpc>
                <a:spcPts val="1650"/>
              </a:lnSpc>
              <a:spcBef>
                <a:spcPts val="750"/>
              </a:spcBef>
              <a:spcAft>
                <a:spcPts val="600"/>
              </a:spcAft>
              <a:buFont typeface="Arial" panose="020B0604020202020204" pitchFamily="34" charset="0"/>
              <a:buChar char="•"/>
            </a:pPr>
            <a:r>
              <a:rPr lang="fa-IR" b="0" i="0" dirty="0">
                <a:solidFill>
                  <a:srgbClr val="001D35"/>
                </a:solidFill>
                <a:effectLst/>
                <a:latin typeface="Arial" panose="020B0604020202020204" pitchFamily="34" charset="0"/>
              </a:rPr>
              <a:t>بر اساس برخی از مقالات, از سال های 1425-30 به بعد با آغاز فاز سالخوردگی جمعیت، این پنجره به تدریج بسته خواهد شد.</a:t>
            </a:r>
          </a:p>
          <a:p>
            <a:pPr algn="r" rtl="1">
              <a:lnSpc>
                <a:spcPts val="1650"/>
              </a:lnSpc>
              <a:spcBef>
                <a:spcPts val="750"/>
              </a:spcBef>
              <a:spcAft>
                <a:spcPts val="1500"/>
              </a:spcAft>
              <a:buFont typeface="Arial" panose="020B0604020202020204" pitchFamily="34" charset="0"/>
              <a:buChar char="•"/>
            </a:pPr>
            <a:r>
              <a:rPr lang="fa-IR" b="0" i="0" dirty="0">
                <a:solidFill>
                  <a:srgbClr val="001D35"/>
                </a:solidFill>
                <a:effectLst/>
                <a:latin typeface="Arial" panose="020B0604020202020204" pitchFamily="34" charset="0"/>
              </a:rPr>
              <a:t>بسته شدن پنجره جمعیتی می‌تواند چالش‌هایی را برای اقتصاد و جامعه به همراه داشته باشد، از جمله افزایش هزینه‌های رفاهی، کمبود نیروی کار، و افزایش فشار بر نظام‌های خدمات اجتماعی. </a:t>
            </a:r>
          </a:p>
          <a:p>
            <a:pPr algn="r" rtl="1"/>
            <a:endParaRPr lang="en-US" dirty="0"/>
          </a:p>
        </p:txBody>
      </p:sp>
      <p:sp>
        <p:nvSpPr>
          <p:cNvPr id="4" name="Slide Number Placeholder 3"/>
          <p:cNvSpPr>
            <a:spLocks noGrp="1"/>
          </p:cNvSpPr>
          <p:nvPr>
            <p:ph type="sldNum" sz="quarter" idx="5"/>
          </p:nvPr>
        </p:nvSpPr>
        <p:spPr/>
        <p:txBody>
          <a:bodyPr/>
          <a:lstStyle/>
          <a:p>
            <a:fld id="{1E0C2FCD-8716-40BE-8875-42FD55632A4E}" type="slidenum">
              <a:rPr lang="en-US" smtClean="0"/>
              <a:t>11</a:t>
            </a:fld>
            <a:endParaRPr lang="en-US"/>
          </a:p>
        </p:txBody>
      </p:sp>
    </p:spTree>
    <p:extLst>
      <p:ext uri="{BB962C8B-B14F-4D97-AF65-F5344CB8AC3E}">
        <p14:creationId xmlns:p14="http://schemas.microsoft.com/office/powerpoint/2010/main" val="423278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6F996BA-C24C-25CB-0E75-BE6BECD7C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0B45B6FC-53F7-1A13-4176-9E7B4542D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1377788-A272-6BB4-6C82-D1526C53F5C5}"/>
              </a:ext>
            </a:extLst>
          </p:cNvPr>
          <p:cNvSpPr>
            <a:spLocks noGrp="1"/>
          </p:cNvSpPr>
          <p:nvPr>
            <p:ph type="body" idx="1"/>
          </p:nvPr>
        </p:nvSpPr>
        <p:spPr/>
        <p:txBody>
          <a:bodyPr/>
          <a:lstStyle/>
          <a:p>
            <a:pPr algn="r" rtl="1"/>
            <a:r>
              <a:rPr lang="fa-IR" b="1" dirty="0"/>
              <a:t>نسبت بار تکفل</a:t>
            </a:r>
            <a:r>
              <a:rPr lang="fa-IR" dirty="0"/>
              <a:t> یعنی نسبت جمعیت غیر فعال (وابسته) به جمعیت فعال (مولد).</a:t>
            </a:r>
          </a:p>
          <a:p>
            <a:pPr algn="r" rtl="1"/>
            <a:r>
              <a:rPr lang="fa-IR" b="1" dirty="0"/>
              <a:t>فرمول کلی:</a:t>
            </a:r>
            <a:endParaRPr lang="fa-IR" dirty="0"/>
          </a:p>
          <a:p>
            <a:pPr algn="r" rtl="1"/>
            <a:r>
              <a:rPr lang="fa-IR" dirty="0"/>
              <a:t>نسبت بار تکفل=جمعیت زیر ۱۵ سال + بالای ۶۵ سالجمعیت ۱۵ تا ۶۴ سال×۱۰۰\</a:t>
            </a:r>
            <a:r>
              <a:rPr lang="en-US" dirty="0"/>
              <a:t>text{</a:t>
            </a:r>
            <a:r>
              <a:rPr lang="fa-IR" dirty="0"/>
              <a:t>نسبت بار تکفل} = \</a:t>
            </a:r>
            <a:r>
              <a:rPr lang="en-US" dirty="0"/>
              <a:t>frac{\text{</a:t>
            </a:r>
            <a:r>
              <a:rPr lang="fa-IR" dirty="0"/>
              <a:t>جمعیت زیر ۱۵ سال + بالای ۶۵ سال}}{\</a:t>
            </a:r>
            <a:r>
              <a:rPr lang="en-US" dirty="0"/>
              <a:t>text{</a:t>
            </a:r>
            <a:r>
              <a:rPr lang="fa-IR" dirty="0"/>
              <a:t>جمعیت ۱۵ تا ۶۴ سال}} \</a:t>
            </a:r>
            <a:r>
              <a:rPr lang="en-US" dirty="0"/>
              <a:t>times </a:t>
            </a:r>
            <a:r>
              <a:rPr lang="fa-IR" dirty="0"/>
              <a:t>۱۰۰نسبت بار تکفل=جمعیت ۱۵ تا ۶۴ سالجمعیت زیر ۱۵ سال + بالای ۶۵ سال​×۱۰۰ به‌طور ساده:</a:t>
            </a:r>
            <a:br>
              <a:rPr lang="fa-IR" dirty="0"/>
            </a:br>
            <a:r>
              <a:rPr lang="en-US" dirty="0"/>
              <a:t>🔹 </a:t>
            </a:r>
            <a:r>
              <a:rPr lang="fa-IR" b="1" dirty="0"/>
              <a:t>بار تکفل ۵۰٪</a:t>
            </a:r>
            <a:r>
              <a:rPr lang="fa-IR" dirty="0"/>
              <a:t> یعنی هر ۲ نفر شاغل باید هزینه ۱ نفر وابسته را تأمین کنند.</a:t>
            </a:r>
          </a:p>
          <a:p>
            <a:pPr algn="r" rtl="1"/>
            <a:r>
              <a:rPr lang="en-US" b="1" dirty="0"/>
              <a:t>🎯 </a:t>
            </a:r>
            <a:r>
              <a:rPr lang="fa-IR" b="1" dirty="0"/>
              <a:t>اهمیت نسبت بار تکفل</a:t>
            </a:r>
          </a:p>
          <a:p>
            <a:pPr algn="r" rtl="1"/>
            <a:r>
              <a:rPr lang="fa-IR" b="1" dirty="0"/>
              <a:t>1. شاخصی برای پایداری اقتصادی</a:t>
            </a:r>
          </a:p>
          <a:p>
            <a:pPr algn="r" rtl="1"/>
            <a:r>
              <a:rPr lang="fa-IR" dirty="0"/>
              <a:t>هر چه بار تکفل </a:t>
            </a:r>
            <a:r>
              <a:rPr lang="fa-IR" b="1" dirty="0"/>
              <a:t>کم‌تر</a:t>
            </a:r>
            <a:r>
              <a:rPr lang="fa-IR" dirty="0"/>
              <a:t> باشد، نیروی کار بیشتری در دسترس است و فشار اقتصادی بر نیروی مولد کمتر است.</a:t>
            </a:r>
          </a:p>
          <a:p>
            <a:pPr algn="r" rtl="1"/>
            <a:r>
              <a:rPr lang="fa-IR" dirty="0"/>
              <a:t>هر چه بار تکفل </a:t>
            </a:r>
            <a:r>
              <a:rPr lang="fa-IR" b="1" dirty="0"/>
              <a:t>بیش‌تر</a:t>
            </a:r>
            <a:r>
              <a:rPr lang="fa-IR" dirty="0"/>
              <a:t> شود (مثلاً به دلیل سالمندی یا تولد کمتر)، فشار بیشتری به شاغلان وارد می‌شود.</a:t>
            </a:r>
          </a:p>
          <a:p>
            <a:pPr algn="r" rtl="1"/>
            <a:r>
              <a:rPr lang="fa-IR" b="1" dirty="0"/>
              <a:t>2. نشان‌دهنده فرصت یا تهدید جمعیتی</a:t>
            </a:r>
          </a:p>
          <a:p>
            <a:pPr algn="r" rtl="1"/>
            <a:r>
              <a:rPr lang="fa-IR" dirty="0"/>
              <a:t>نسبت پایین بار تکفل (مثلاً در ایران در دهه ۸۰ و ۹۰) فرصت طلایی برای توسعه اقتصادی است که به آن </a:t>
            </a:r>
            <a:r>
              <a:rPr lang="fa-IR" b="1" dirty="0"/>
              <a:t>پنجره جمعیتی</a:t>
            </a:r>
            <a:r>
              <a:rPr lang="fa-IR" dirty="0"/>
              <a:t> می‌گویند.</a:t>
            </a:r>
          </a:p>
          <a:p>
            <a:pPr algn="r" rtl="1"/>
            <a:r>
              <a:rPr lang="fa-IR" dirty="0"/>
              <a:t>در دوره‌هایی که بار تکفل بالا رود (مثلاً با افزایش سالمندان)، کشور وارد مرحله </a:t>
            </a:r>
            <a:r>
              <a:rPr lang="fa-IR" b="1" dirty="0"/>
              <a:t>بحران سالمندی</a:t>
            </a:r>
            <a:r>
              <a:rPr lang="fa-IR" dirty="0"/>
              <a:t> می‌شود.</a:t>
            </a:r>
          </a:p>
          <a:p>
            <a:pPr algn="r" rtl="1"/>
            <a:r>
              <a:rPr lang="fa-IR" b="1" dirty="0"/>
              <a:t>3. اثرات بر خدمات عمومی</a:t>
            </a:r>
          </a:p>
          <a:p>
            <a:pPr algn="r" rtl="1"/>
            <a:r>
              <a:rPr lang="fa-IR" dirty="0"/>
              <a:t>در بار تکفل بالا، دولت باید </a:t>
            </a:r>
            <a:r>
              <a:rPr lang="fa-IR" b="1" dirty="0"/>
              <a:t>هزینه بیشتری برای آموزش، سلامت، و بازنشستگی</a:t>
            </a:r>
            <a:r>
              <a:rPr lang="fa-IR" dirty="0"/>
              <a:t> بپردازد.</a:t>
            </a:r>
          </a:p>
          <a:p>
            <a:pPr algn="r" rtl="1"/>
            <a:r>
              <a:rPr lang="fa-IR" dirty="0"/>
              <a:t>باعث </a:t>
            </a:r>
            <a:r>
              <a:rPr lang="fa-IR" b="1" dirty="0"/>
              <a:t>افزایش فشار مالی</a:t>
            </a:r>
            <a:r>
              <a:rPr lang="fa-IR" dirty="0"/>
              <a:t> بر نظام‌های بیمه‌ای و بازنشستگی می‌شود.</a:t>
            </a:r>
          </a:p>
          <a:p>
            <a:pPr algn="r" rtl="1"/>
            <a:r>
              <a:rPr lang="fa-IR" b="1" dirty="0"/>
              <a:t>4. اثر بر پس‌انداز ملی و سرمایه‌گذاری</a:t>
            </a:r>
          </a:p>
          <a:p>
            <a:pPr algn="r" rtl="1"/>
            <a:r>
              <a:rPr lang="fa-IR" dirty="0"/>
              <a:t>زمانی که جمعیت مولد بیشتر باشد، پس‌انداز و سرمایه‌گذاری در کشور رشد می‌کند.</a:t>
            </a:r>
          </a:p>
          <a:p>
            <a:pPr algn="r" rtl="1"/>
            <a:r>
              <a:rPr lang="fa-IR" dirty="0"/>
              <a:t>زمانی که افراد وابسته زیاد شوند، درآمد صرف مصرف می‌شود نه سرمایه‌گذاری.</a:t>
            </a:r>
          </a:p>
          <a:p>
            <a:pPr algn="r" rtl="1"/>
            <a:r>
              <a:rPr lang="en-US" b="1" dirty="0"/>
              <a:t>🧮 </a:t>
            </a:r>
            <a:r>
              <a:rPr lang="fa-IR" b="1" dirty="0"/>
              <a:t>وضعیت ایران از نظر بار تکفل</a:t>
            </a:r>
          </a:p>
          <a:p>
            <a:pPr algn="r" rtl="1"/>
            <a:r>
              <a:rPr lang="fa-IR" dirty="0"/>
              <a:t>در حال حاضر (۱۴۰۳):</a:t>
            </a:r>
            <a:br>
              <a:rPr lang="fa-IR" dirty="0"/>
            </a:br>
            <a:r>
              <a:rPr lang="fa-IR" dirty="0"/>
              <a:t>نسبت بار تکفل ایران حدود </a:t>
            </a:r>
            <a:r>
              <a:rPr lang="fa-IR" b="1" dirty="0"/>
              <a:t>۴۵ تا ۵۰ درصد</a:t>
            </a:r>
            <a:r>
              <a:rPr lang="fa-IR" dirty="0"/>
              <a:t> است.</a:t>
            </a:r>
          </a:p>
          <a:p>
            <a:pPr algn="r" rtl="1"/>
            <a:r>
              <a:rPr lang="fa-IR" dirty="0"/>
              <a:t>پیش‌بینی:</a:t>
            </a:r>
            <a:br>
              <a:rPr lang="fa-IR" dirty="0"/>
            </a:br>
            <a:r>
              <a:rPr lang="fa-IR" dirty="0"/>
              <a:t>تا سال ۱۴۳۰، به دلیل </a:t>
            </a:r>
            <a:r>
              <a:rPr lang="fa-IR" b="1" dirty="0"/>
              <a:t>افزایش جمعیت سالمند</a:t>
            </a:r>
            <a:r>
              <a:rPr lang="fa-IR" dirty="0"/>
              <a:t>، این نسبت به </a:t>
            </a:r>
            <a:r>
              <a:rPr lang="fa-IR" b="1" dirty="0"/>
              <a:t>۶۰ درصد یا بیشتر</a:t>
            </a:r>
            <a:r>
              <a:rPr lang="fa-IR" dirty="0"/>
              <a:t> خواهد رسید.</a:t>
            </a:r>
          </a:p>
          <a:p>
            <a:pPr algn="r" rtl="1"/>
            <a:r>
              <a:rPr lang="fa-IR" b="1" dirty="0"/>
              <a:t>⚠️ پیامدهای افزایش بار تکفل</a:t>
            </a:r>
          </a:p>
          <a:p>
            <a:pPr algn="r" rtl="1"/>
            <a:r>
              <a:rPr lang="fa-IR" b="1" dirty="0"/>
              <a:t>افزایش فشار مالی بر شاغلان</a:t>
            </a:r>
            <a:endParaRPr lang="fa-IR" dirty="0"/>
          </a:p>
          <a:p>
            <a:pPr algn="r" rtl="1"/>
            <a:r>
              <a:rPr lang="fa-IR" b="1" dirty="0"/>
              <a:t>افزایش مالیات و هزینه‌های دولت</a:t>
            </a:r>
            <a:endParaRPr lang="fa-IR" dirty="0"/>
          </a:p>
          <a:p>
            <a:pPr algn="r" rtl="1"/>
            <a:r>
              <a:rPr lang="fa-IR" b="1" dirty="0"/>
              <a:t>افزایش نابرابری اقتصادی</a:t>
            </a:r>
            <a:endParaRPr lang="fa-IR" dirty="0"/>
          </a:p>
          <a:p>
            <a:pPr algn="r" rtl="1"/>
            <a:r>
              <a:rPr lang="fa-IR" b="1" dirty="0"/>
              <a:t>کاهش رشد اقتصادی بلندمدت</a:t>
            </a:r>
            <a:endParaRPr lang="fa-IR" dirty="0"/>
          </a:p>
          <a:p>
            <a:pPr algn="r" rtl="1"/>
            <a:r>
              <a:rPr lang="fa-IR" b="1" dirty="0"/>
              <a:t>تضعیف صندوق‌های بازنشستگی و بیمه</a:t>
            </a:r>
            <a:endParaRPr lang="fa-IR" dirty="0"/>
          </a:p>
        </p:txBody>
      </p:sp>
      <p:sp>
        <p:nvSpPr>
          <p:cNvPr id="4" name="Slide Number Placeholder 3">
            <a:extLst>
              <a:ext uri="{FF2B5EF4-FFF2-40B4-BE49-F238E27FC236}">
                <a16:creationId xmlns:a16="http://schemas.microsoft.com/office/drawing/2014/main" xmlns="" id="{1045DE6D-5844-DBA6-AEE1-F5FBAC414A05}"/>
              </a:ext>
            </a:extLst>
          </p:cNvPr>
          <p:cNvSpPr>
            <a:spLocks noGrp="1"/>
          </p:cNvSpPr>
          <p:nvPr>
            <p:ph type="sldNum" sz="quarter" idx="5"/>
          </p:nvPr>
        </p:nvSpPr>
        <p:spPr/>
        <p:txBody>
          <a:bodyPr/>
          <a:lstStyle/>
          <a:p>
            <a:fld id="{1E0C2FCD-8716-40BE-8875-42FD55632A4E}" type="slidenum">
              <a:rPr lang="en-US" smtClean="0"/>
              <a:t>12</a:t>
            </a:fld>
            <a:endParaRPr lang="en-US"/>
          </a:p>
        </p:txBody>
      </p:sp>
    </p:spTree>
    <p:extLst>
      <p:ext uri="{BB962C8B-B14F-4D97-AF65-F5344CB8AC3E}">
        <p14:creationId xmlns:p14="http://schemas.microsoft.com/office/powerpoint/2010/main" val="520949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197FFA-2608-28D4-491C-25B22CE34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24B974D-173E-74E9-AE2D-C486FCEC97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10E6151-48E5-B384-126B-6B1AE46383F4}"/>
              </a:ext>
            </a:extLst>
          </p:cNvPr>
          <p:cNvSpPr>
            <a:spLocks noGrp="1"/>
          </p:cNvSpPr>
          <p:nvPr>
            <p:ph type="body" idx="1"/>
          </p:nvPr>
        </p:nvSpPr>
        <p:spPr/>
        <p:txBody>
          <a:bodyPr/>
          <a:lstStyle/>
          <a:p>
            <a:pPr algn="r" rtl="1"/>
            <a:r>
              <a:rPr lang="fa-IR" b="1" dirty="0"/>
              <a:t>نسبت بار تکفل</a:t>
            </a:r>
            <a:r>
              <a:rPr lang="fa-IR" dirty="0"/>
              <a:t> یعنی نسبت جمعیت غیر فعال (وابسته) به جمعیت فعال (مولد).</a:t>
            </a:r>
          </a:p>
          <a:p>
            <a:pPr algn="r" rtl="1"/>
            <a:r>
              <a:rPr lang="fa-IR" b="1" dirty="0"/>
              <a:t>فرمول کلی:</a:t>
            </a:r>
            <a:endParaRPr lang="fa-IR" dirty="0"/>
          </a:p>
          <a:p>
            <a:pPr algn="r" rtl="1"/>
            <a:r>
              <a:rPr lang="fa-IR" dirty="0"/>
              <a:t>نسبت بار تکفل=جمعیت زیر ۱۵ سال + بالای ۶۵ سالجمعیت ۱۵ تا ۶۴ سال×۱۰۰\</a:t>
            </a:r>
            <a:r>
              <a:rPr lang="en-US" dirty="0"/>
              <a:t>text{</a:t>
            </a:r>
            <a:r>
              <a:rPr lang="fa-IR" dirty="0"/>
              <a:t>نسبت بار تکفل} = \</a:t>
            </a:r>
            <a:r>
              <a:rPr lang="en-US" dirty="0"/>
              <a:t>frac{\text{</a:t>
            </a:r>
            <a:r>
              <a:rPr lang="fa-IR" dirty="0"/>
              <a:t>جمعیت زیر ۱۵ سال + بالای ۶۵ سال}}{\</a:t>
            </a:r>
            <a:r>
              <a:rPr lang="en-US" dirty="0"/>
              <a:t>text{</a:t>
            </a:r>
            <a:r>
              <a:rPr lang="fa-IR" dirty="0"/>
              <a:t>جمعیت ۱۵ تا ۶۴ سال}} \</a:t>
            </a:r>
            <a:r>
              <a:rPr lang="en-US" dirty="0"/>
              <a:t>times </a:t>
            </a:r>
            <a:r>
              <a:rPr lang="fa-IR" dirty="0"/>
              <a:t>۱۰۰نسبت بار تکفل=جمعیت ۱۵ تا ۶۴ سالجمعیت زیر ۱۵ سال + بالای ۶۵ سال​×۱۰۰ به‌طور ساده:</a:t>
            </a:r>
            <a:br>
              <a:rPr lang="fa-IR" dirty="0"/>
            </a:br>
            <a:r>
              <a:rPr lang="en-US" dirty="0"/>
              <a:t>🔹 </a:t>
            </a:r>
            <a:r>
              <a:rPr lang="fa-IR" b="1" dirty="0"/>
              <a:t>بار تکفل ۵۰٪</a:t>
            </a:r>
            <a:r>
              <a:rPr lang="fa-IR" dirty="0"/>
              <a:t> یعنی هر ۲ نفر شاغل باید هزینه ۱ نفر وابسته را تأمین کنند.</a:t>
            </a:r>
          </a:p>
          <a:p>
            <a:pPr algn="r" rtl="1"/>
            <a:r>
              <a:rPr lang="en-US" b="1" dirty="0"/>
              <a:t>🎯 </a:t>
            </a:r>
            <a:r>
              <a:rPr lang="fa-IR" b="1" dirty="0"/>
              <a:t>اهمیت نسبت بار تکفل</a:t>
            </a:r>
          </a:p>
          <a:p>
            <a:pPr algn="r" rtl="1"/>
            <a:r>
              <a:rPr lang="fa-IR" b="1" dirty="0"/>
              <a:t>1. شاخصی برای پایداری اقتصادی</a:t>
            </a:r>
          </a:p>
          <a:p>
            <a:pPr algn="r" rtl="1"/>
            <a:r>
              <a:rPr lang="fa-IR" dirty="0"/>
              <a:t>هر چه بار تکفل </a:t>
            </a:r>
            <a:r>
              <a:rPr lang="fa-IR" b="1" dirty="0"/>
              <a:t>کم‌تر</a:t>
            </a:r>
            <a:r>
              <a:rPr lang="fa-IR" dirty="0"/>
              <a:t> باشد، نیروی کار بیشتری در دسترس است و فشار اقتصادی بر نیروی مولد کمتر است.</a:t>
            </a:r>
          </a:p>
          <a:p>
            <a:pPr algn="r" rtl="1"/>
            <a:r>
              <a:rPr lang="fa-IR" dirty="0"/>
              <a:t>هر چه بار تکفل </a:t>
            </a:r>
            <a:r>
              <a:rPr lang="fa-IR" b="1" dirty="0"/>
              <a:t>بیش‌تر</a:t>
            </a:r>
            <a:r>
              <a:rPr lang="fa-IR" dirty="0"/>
              <a:t> شود (مثلاً به دلیل سالمندی یا تولد کمتر)، فشار بیشتری به شاغلان وارد می‌شود.</a:t>
            </a:r>
          </a:p>
          <a:p>
            <a:pPr algn="r" rtl="1"/>
            <a:r>
              <a:rPr lang="fa-IR" b="1" dirty="0"/>
              <a:t>2. نشان‌دهنده فرصت یا تهدید جمعیتی</a:t>
            </a:r>
          </a:p>
          <a:p>
            <a:pPr algn="r" rtl="1"/>
            <a:r>
              <a:rPr lang="fa-IR" dirty="0"/>
              <a:t>نسبت پایین بار تکفل (مثلاً در ایران در دهه ۸۰ و ۹۰) فرصت طلایی برای توسعه اقتصادی است که به آن </a:t>
            </a:r>
            <a:r>
              <a:rPr lang="fa-IR" b="1" dirty="0"/>
              <a:t>پنجره جمعیتی</a:t>
            </a:r>
            <a:r>
              <a:rPr lang="fa-IR" dirty="0"/>
              <a:t> می‌گویند.</a:t>
            </a:r>
          </a:p>
          <a:p>
            <a:pPr algn="r" rtl="1"/>
            <a:r>
              <a:rPr lang="fa-IR" dirty="0"/>
              <a:t>در دوره‌هایی که بار تکفل بالا رود (مثلاً با افزایش سالمندان)، کشور وارد مرحله </a:t>
            </a:r>
            <a:r>
              <a:rPr lang="fa-IR" b="1" dirty="0"/>
              <a:t>بحران سالمندی</a:t>
            </a:r>
            <a:r>
              <a:rPr lang="fa-IR" dirty="0"/>
              <a:t> می‌شود.</a:t>
            </a:r>
          </a:p>
          <a:p>
            <a:pPr algn="r" rtl="1"/>
            <a:r>
              <a:rPr lang="fa-IR" b="1" dirty="0"/>
              <a:t>3. اثرات بر خدمات عمومی</a:t>
            </a:r>
          </a:p>
          <a:p>
            <a:pPr algn="r" rtl="1"/>
            <a:r>
              <a:rPr lang="fa-IR" dirty="0"/>
              <a:t>در بار تکفل بالا، دولت باید </a:t>
            </a:r>
            <a:r>
              <a:rPr lang="fa-IR" b="1" dirty="0"/>
              <a:t>هزینه بیشتری برای آموزش، سلامت، و بازنشستگی</a:t>
            </a:r>
            <a:r>
              <a:rPr lang="fa-IR" dirty="0"/>
              <a:t> بپردازد.</a:t>
            </a:r>
          </a:p>
          <a:p>
            <a:pPr algn="r" rtl="1"/>
            <a:r>
              <a:rPr lang="fa-IR" dirty="0"/>
              <a:t>باعث </a:t>
            </a:r>
            <a:r>
              <a:rPr lang="fa-IR" b="1" dirty="0"/>
              <a:t>افزایش فشار مالی</a:t>
            </a:r>
            <a:r>
              <a:rPr lang="fa-IR" dirty="0"/>
              <a:t> بر نظام‌های بیمه‌ای و بازنشستگی می‌شود.</a:t>
            </a:r>
          </a:p>
          <a:p>
            <a:pPr algn="r" rtl="1"/>
            <a:r>
              <a:rPr lang="fa-IR" b="1" dirty="0"/>
              <a:t>4. اثر بر پس‌انداز ملی و سرمایه‌گذاری</a:t>
            </a:r>
          </a:p>
          <a:p>
            <a:pPr algn="r" rtl="1"/>
            <a:r>
              <a:rPr lang="fa-IR" dirty="0"/>
              <a:t>زمانی که جمعیت مولد بیشتر باشد، پس‌انداز و سرمایه‌گذاری در کشور رشد می‌کند.</a:t>
            </a:r>
          </a:p>
          <a:p>
            <a:pPr algn="r" rtl="1"/>
            <a:r>
              <a:rPr lang="fa-IR" dirty="0"/>
              <a:t>زمانی که افراد وابسته زیاد شوند، درآمد صرف مصرف می‌شود نه سرمایه‌گذاری.</a:t>
            </a:r>
          </a:p>
          <a:p>
            <a:pPr algn="r" rtl="1"/>
            <a:r>
              <a:rPr lang="en-US" b="1" dirty="0"/>
              <a:t>🧮 </a:t>
            </a:r>
            <a:r>
              <a:rPr lang="fa-IR" b="1" dirty="0"/>
              <a:t>وضعیت ایران از نظر بار تکفل</a:t>
            </a:r>
          </a:p>
          <a:p>
            <a:pPr algn="r" rtl="1"/>
            <a:r>
              <a:rPr lang="fa-IR" dirty="0"/>
              <a:t>در حال حاضر (۱۴۰۳):</a:t>
            </a:r>
            <a:br>
              <a:rPr lang="fa-IR" dirty="0"/>
            </a:br>
            <a:r>
              <a:rPr lang="fa-IR" dirty="0"/>
              <a:t>نسبت بار تکفل ایران حدود </a:t>
            </a:r>
            <a:r>
              <a:rPr lang="fa-IR" b="1" dirty="0"/>
              <a:t>۴۵ تا ۵۰ درصد</a:t>
            </a:r>
            <a:r>
              <a:rPr lang="fa-IR" dirty="0"/>
              <a:t> است.</a:t>
            </a:r>
          </a:p>
          <a:p>
            <a:pPr algn="r" rtl="1"/>
            <a:r>
              <a:rPr lang="fa-IR" dirty="0"/>
              <a:t>پیش‌بینی:</a:t>
            </a:r>
            <a:br>
              <a:rPr lang="fa-IR" dirty="0"/>
            </a:br>
            <a:r>
              <a:rPr lang="fa-IR" dirty="0"/>
              <a:t>تا سال ۱۴۳۰، به دلیل </a:t>
            </a:r>
            <a:r>
              <a:rPr lang="fa-IR" b="1" dirty="0"/>
              <a:t>افزایش جمعیت سالمند</a:t>
            </a:r>
            <a:r>
              <a:rPr lang="fa-IR" dirty="0"/>
              <a:t>، این نسبت به </a:t>
            </a:r>
            <a:r>
              <a:rPr lang="fa-IR" b="1" dirty="0"/>
              <a:t>۶۰ درصد یا بیشتر</a:t>
            </a:r>
            <a:r>
              <a:rPr lang="fa-IR" dirty="0"/>
              <a:t> خواهد رسید.</a:t>
            </a:r>
          </a:p>
          <a:p>
            <a:pPr algn="r" rtl="1"/>
            <a:r>
              <a:rPr lang="fa-IR" b="1" dirty="0"/>
              <a:t>⚠️ پیامدهای افزایش بار تکفل</a:t>
            </a:r>
          </a:p>
          <a:p>
            <a:pPr algn="r" rtl="1"/>
            <a:r>
              <a:rPr lang="fa-IR" b="1" dirty="0"/>
              <a:t>افزایش فشار مالی بر شاغلان</a:t>
            </a:r>
            <a:endParaRPr lang="fa-IR" dirty="0"/>
          </a:p>
          <a:p>
            <a:pPr algn="r" rtl="1"/>
            <a:r>
              <a:rPr lang="fa-IR" b="1" dirty="0"/>
              <a:t>افزایش مالیات و هزینه‌های دولت</a:t>
            </a:r>
            <a:endParaRPr lang="fa-IR" dirty="0"/>
          </a:p>
          <a:p>
            <a:pPr algn="r" rtl="1"/>
            <a:r>
              <a:rPr lang="fa-IR" b="1" dirty="0"/>
              <a:t>افزایش نابرابری اقتصادی</a:t>
            </a:r>
            <a:endParaRPr lang="fa-IR" dirty="0"/>
          </a:p>
          <a:p>
            <a:pPr algn="r" rtl="1"/>
            <a:r>
              <a:rPr lang="fa-IR" b="1" dirty="0"/>
              <a:t>کاهش رشد اقتصادی بلندمدت</a:t>
            </a:r>
            <a:endParaRPr lang="fa-IR" dirty="0"/>
          </a:p>
          <a:p>
            <a:pPr algn="r" rtl="1"/>
            <a:r>
              <a:rPr lang="fa-IR" b="1" dirty="0"/>
              <a:t>تضعیف صندوق‌های بازنشستگی و بیمه</a:t>
            </a:r>
            <a:endParaRPr lang="fa-IR" dirty="0"/>
          </a:p>
        </p:txBody>
      </p:sp>
      <p:sp>
        <p:nvSpPr>
          <p:cNvPr id="4" name="Slide Number Placeholder 3">
            <a:extLst>
              <a:ext uri="{FF2B5EF4-FFF2-40B4-BE49-F238E27FC236}">
                <a16:creationId xmlns:a16="http://schemas.microsoft.com/office/drawing/2014/main" xmlns="" id="{19A873BA-CE4C-EF82-1CD9-D6230FE8D87F}"/>
              </a:ext>
            </a:extLst>
          </p:cNvPr>
          <p:cNvSpPr>
            <a:spLocks noGrp="1"/>
          </p:cNvSpPr>
          <p:nvPr>
            <p:ph type="sldNum" sz="quarter" idx="5"/>
          </p:nvPr>
        </p:nvSpPr>
        <p:spPr/>
        <p:txBody>
          <a:bodyPr/>
          <a:lstStyle/>
          <a:p>
            <a:fld id="{1E0C2FCD-8716-40BE-8875-42FD55632A4E}" type="slidenum">
              <a:rPr lang="en-US" smtClean="0"/>
              <a:t>13</a:t>
            </a:fld>
            <a:endParaRPr lang="en-US"/>
          </a:p>
        </p:txBody>
      </p:sp>
    </p:spTree>
    <p:extLst>
      <p:ext uri="{BB962C8B-B14F-4D97-AF65-F5344CB8AC3E}">
        <p14:creationId xmlns:p14="http://schemas.microsoft.com/office/powerpoint/2010/main" val="869612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4F34939-B191-0AAF-E5DC-EAD327F30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3791048-883E-5AB3-097F-50E995EFC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7D32864-250E-CC01-67A7-55414516EA31}"/>
              </a:ext>
            </a:extLst>
          </p:cNvPr>
          <p:cNvSpPr>
            <a:spLocks noGrp="1"/>
          </p:cNvSpPr>
          <p:nvPr>
            <p:ph type="body" idx="1"/>
          </p:nvPr>
        </p:nvSpPr>
        <p:spPr/>
        <p:txBody>
          <a:bodyPr/>
          <a:lstStyle/>
          <a:p>
            <a:r>
              <a:rPr lang="fa-IR" sz="1400" b="1" dirty="0"/>
              <a:t>1. حمایت مالی مستقیم از فرزندآوری</a:t>
            </a:r>
          </a:p>
          <a:p>
            <a:r>
              <a:rPr lang="fa-IR" sz="1400" dirty="0"/>
              <a:t>پرداخت </a:t>
            </a:r>
            <a:r>
              <a:rPr lang="fa-IR" sz="1400" b="1" dirty="0"/>
              <a:t>یارانه نقدی به ازای تولد فرزند</a:t>
            </a:r>
            <a:r>
              <a:rPr lang="fa-IR" sz="1400" dirty="0"/>
              <a:t> (مانند مدل فرانسه و مجارستان)</a:t>
            </a:r>
          </a:p>
          <a:p>
            <a:r>
              <a:rPr lang="fa-IR" sz="1400" dirty="0"/>
              <a:t>ارائه </a:t>
            </a:r>
            <a:r>
              <a:rPr lang="fa-IR" sz="1400" b="1" dirty="0"/>
              <a:t>وام‌های بدون بهره برای تولد فرزند دوم و سوم</a:t>
            </a:r>
            <a:endParaRPr lang="fa-IR" sz="1400" dirty="0"/>
          </a:p>
          <a:p>
            <a:r>
              <a:rPr lang="fa-IR" sz="1400" dirty="0"/>
              <a:t>افزایش مدت و مبلغ </a:t>
            </a:r>
            <a:r>
              <a:rPr lang="fa-IR" sz="1400" b="1" dirty="0"/>
              <a:t>مرخصی زایمان و پدری</a:t>
            </a:r>
            <a:r>
              <a:rPr lang="fa-IR" sz="1400" dirty="0"/>
              <a:t> با حمایت دولت یا کارفرما</a:t>
            </a:r>
          </a:p>
          <a:p>
            <a:r>
              <a:rPr lang="fa-IR" sz="1400" dirty="0"/>
              <a:t>معافیت‌های مالیاتی برای خانواده‌های دارای فرزند</a:t>
            </a:r>
          </a:p>
          <a:p>
            <a:r>
              <a:rPr lang="en-US" sz="1400" dirty="0"/>
              <a:t>📚 </a:t>
            </a:r>
            <a:r>
              <a:rPr lang="fa-IR" sz="1400" i="1" dirty="0"/>
              <a:t>منبع:</a:t>
            </a:r>
            <a:r>
              <a:rPr lang="fa-IR" sz="1400" dirty="0"/>
              <a:t> </a:t>
            </a:r>
            <a:r>
              <a:rPr lang="en-US" sz="1400" dirty="0"/>
              <a:t>OECD Family Database، </a:t>
            </a:r>
            <a:r>
              <a:rPr lang="fa-IR" sz="1400" dirty="0"/>
              <a:t>مطالعات مرکز تحقیقات جمعیت دانشگاه تهران</a:t>
            </a:r>
          </a:p>
          <a:p>
            <a:r>
              <a:rPr lang="fa-IR" sz="1400" b="1" dirty="0"/>
              <a:t>2. تسهیل ازدواج و تشکیل خانواده</a:t>
            </a:r>
          </a:p>
          <a:p>
            <a:r>
              <a:rPr lang="fa-IR" sz="1400" dirty="0"/>
              <a:t>اعطای </a:t>
            </a:r>
            <a:r>
              <a:rPr lang="fa-IR" sz="1400" b="1" dirty="0"/>
              <a:t>وام ازدواج با بازپرداخت بلندمدت</a:t>
            </a:r>
            <a:endParaRPr lang="fa-IR" sz="1400" dirty="0"/>
          </a:p>
          <a:p>
            <a:r>
              <a:rPr lang="fa-IR" sz="1400" dirty="0"/>
              <a:t>ارائه </a:t>
            </a:r>
            <a:r>
              <a:rPr lang="fa-IR" sz="1400" b="1" dirty="0"/>
              <a:t>مسکن ارزان یا رایگان</a:t>
            </a:r>
            <a:r>
              <a:rPr lang="fa-IR" sz="1400" dirty="0"/>
              <a:t> برای زوج‌های جوان</a:t>
            </a:r>
          </a:p>
          <a:p>
            <a:r>
              <a:rPr lang="fa-IR" sz="1400" dirty="0"/>
              <a:t>ایجاد </a:t>
            </a:r>
            <a:r>
              <a:rPr lang="fa-IR" sz="1400" b="1" dirty="0"/>
              <a:t>صندوق‌های حمایتی ازدواج جوانان</a:t>
            </a:r>
            <a:endParaRPr lang="fa-IR" sz="1400" dirty="0"/>
          </a:p>
          <a:p>
            <a:r>
              <a:rPr lang="fa-IR" sz="1400" dirty="0"/>
              <a:t>آموزش‌های پیش از ازدواج برای ارتقاء ثبات خانوادگی</a:t>
            </a:r>
          </a:p>
          <a:p>
            <a:r>
              <a:rPr lang="en-US" sz="1400" dirty="0"/>
              <a:t>📚 </a:t>
            </a:r>
            <a:r>
              <a:rPr lang="fa-IR" sz="1400" i="1" dirty="0"/>
              <a:t>منبع:</a:t>
            </a:r>
            <a:r>
              <a:rPr lang="fa-IR" sz="1400" dirty="0"/>
              <a:t> مطالعات پژوهشکده خانواده دانشگاه شهید بهشتی، تجربه کره جنوبی</a:t>
            </a:r>
          </a:p>
          <a:p>
            <a:r>
              <a:rPr lang="fa-IR" sz="1400" b="1" dirty="0"/>
              <a:t>3. سیاست‌های اشتغال‌زایی برای جوانان</a:t>
            </a:r>
          </a:p>
          <a:p>
            <a:r>
              <a:rPr lang="fa-IR" sz="1400" dirty="0"/>
              <a:t>توسعه کارآفرینی و مشاغل پایدار برای جوانان</a:t>
            </a:r>
          </a:p>
          <a:p>
            <a:r>
              <a:rPr lang="fa-IR" sz="1400" dirty="0"/>
              <a:t>حمایت از مادران شاغل از طریق ایجاد </a:t>
            </a:r>
            <a:r>
              <a:rPr lang="fa-IR" sz="1400" b="1" dirty="0"/>
              <a:t>مهدکودک‌های درون‌سازمانی</a:t>
            </a:r>
            <a:endParaRPr lang="fa-IR" sz="1400" dirty="0"/>
          </a:p>
          <a:p>
            <a:r>
              <a:rPr lang="fa-IR" sz="1400" dirty="0"/>
              <a:t>ایجاد تعادل بین </a:t>
            </a:r>
            <a:r>
              <a:rPr lang="fa-IR" sz="1400" b="1" dirty="0"/>
              <a:t>زندگی خانوادگی و شغلی</a:t>
            </a:r>
            <a:r>
              <a:rPr lang="fa-IR" sz="1400" dirty="0"/>
              <a:t> برای والدین</a:t>
            </a:r>
          </a:p>
          <a:p>
            <a:r>
              <a:rPr lang="en-US" sz="1400" dirty="0"/>
              <a:t>📚 </a:t>
            </a:r>
            <a:r>
              <a:rPr lang="fa-IR" sz="1400" i="1" dirty="0"/>
              <a:t>منبع:</a:t>
            </a:r>
            <a:r>
              <a:rPr lang="fa-IR" sz="1400" dirty="0"/>
              <a:t> </a:t>
            </a:r>
            <a:r>
              <a:rPr lang="en-US" sz="1400" dirty="0"/>
              <a:t>European Commission: Work-life Balance Measures</a:t>
            </a:r>
          </a:p>
          <a:p>
            <a:r>
              <a:rPr lang="en-US" sz="1400" b="1" dirty="0"/>
              <a:t>4. </a:t>
            </a:r>
            <a:r>
              <a:rPr lang="fa-IR" sz="1400" b="1" dirty="0"/>
              <a:t>کاهش هزینه‌های فرزندپروری</a:t>
            </a:r>
          </a:p>
          <a:p>
            <a:r>
              <a:rPr lang="fa-IR" sz="1400" dirty="0"/>
              <a:t>پوشش بیمه‌ای کامل برای </a:t>
            </a:r>
            <a:r>
              <a:rPr lang="fa-IR" sz="1400" b="1" dirty="0"/>
              <a:t>زایمان، واکسیناسیون، مراقبت‌های کودکان</a:t>
            </a:r>
            <a:endParaRPr lang="fa-IR" sz="1400" dirty="0"/>
          </a:p>
          <a:p>
            <a:r>
              <a:rPr lang="fa-IR" sz="1400" dirty="0"/>
              <a:t>ارائه </a:t>
            </a:r>
            <a:r>
              <a:rPr lang="fa-IR" sz="1400" b="1" dirty="0"/>
              <a:t>خدمات آموزشی رایگان یا ارزان (پیش‌دبستانی تا دانشگاه)</a:t>
            </a:r>
            <a:endParaRPr lang="fa-IR" sz="1400" dirty="0"/>
          </a:p>
          <a:p>
            <a:r>
              <a:rPr lang="fa-IR" sz="1400" dirty="0"/>
              <a:t>بسته‌های حمایتی برای </a:t>
            </a:r>
            <a:r>
              <a:rPr lang="fa-IR" sz="1400" b="1" dirty="0"/>
              <a:t>تغذیه و پوشاک کودکان</a:t>
            </a:r>
            <a:endParaRPr lang="fa-IR" sz="1400" dirty="0"/>
          </a:p>
          <a:p>
            <a:r>
              <a:rPr lang="en-US" sz="1400" dirty="0"/>
              <a:t>📚 </a:t>
            </a:r>
            <a:r>
              <a:rPr lang="fa-IR" sz="1400" i="1" dirty="0"/>
              <a:t>منبع:</a:t>
            </a:r>
            <a:r>
              <a:rPr lang="fa-IR" sz="1400" dirty="0"/>
              <a:t> </a:t>
            </a:r>
            <a:r>
              <a:rPr lang="en-US" sz="1400" dirty="0"/>
              <a:t>UNICEF: Cost of Raising Children Index</a:t>
            </a:r>
          </a:p>
          <a:p>
            <a:r>
              <a:rPr lang="en-US" sz="1400" b="1" dirty="0"/>
              <a:t>5. </a:t>
            </a:r>
            <a:r>
              <a:rPr lang="fa-IR" sz="1400" b="1" dirty="0"/>
              <a:t>ترویج فرهنگی فرزندآوری</a:t>
            </a:r>
          </a:p>
          <a:p>
            <a:r>
              <a:rPr lang="fa-IR" sz="1400" dirty="0"/>
              <a:t>اجرای کمپین‌های رسانه‌ای برای ارتقاء تصویر مثبت از خانواده پرجمعیت</a:t>
            </a:r>
          </a:p>
          <a:p>
            <a:r>
              <a:rPr lang="fa-IR" sz="1400" dirty="0"/>
              <a:t>آموزش سبک زندگی خانوادگی در مدارس و دانشگاه‌ها</a:t>
            </a:r>
          </a:p>
          <a:p>
            <a:r>
              <a:rPr lang="fa-IR" sz="1400" dirty="0"/>
              <a:t>الگوسازی از خانواده‌های موفق و چندفرزندی در رسانه‌ها</a:t>
            </a:r>
          </a:p>
          <a:p>
            <a:r>
              <a:rPr lang="en-US" sz="1400" dirty="0"/>
              <a:t>📚 </a:t>
            </a:r>
            <a:r>
              <a:rPr lang="fa-IR" sz="1400" i="1" dirty="0"/>
              <a:t>منبع:</a:t>
            </a:r>
            <a:r>
              <a:rPr lang="fa-IR" sz="1400" dirty="0"/>
              <a:t> مطالعات فرهنگی مؤسسه امام خمینی ره، مطالعات جمعیتی ژاپن</a:t>
            </a:r>
          </a:p>
          <a:p>
            <a:r>
              <a:rPr lang="fa-IR" sz="1400" b="1" dirty="0"/>
              <a:t>6. اصلاح نظام آموزشی و آگاهی‌رسانی</a:t>
            </a:r>
          </a:p>
          <a:p>
            <a:r>
              <a:rPr lang="fa-IR" sz="1400" dirty="0"/>
              <a:t>افزودن آموزش‌های جمعیت‌شناسی و خانواده به دروس مدارس</a:t>
            </a:r>
          </a:p>
          <a:p>
            <a:r>
              <a:rPr lang="fa-IR" sz="1400" dirty="0"/>
              <a:t>مشاوره رایگان در زمینه باروری و سلامت جنسی</a:t>
            </a:r>
          </a:p>
          <a:p>
            <a:r>
              <a:rPr lang="fa-IR" sz="1400" dirty="0"/>
              <a:t>آگاه‌سازی در مورد </a:t>
            </a:r>
            <a:r>
              <a:rPr lang="fa-IR" sz="1400" b="1" dirty="0"/>
              <a:t>عواقب تأخیر در فرزندآوری (کاهش قدرت باروری با سن)</a:t>
            </a:r>
            <a:endParaRPr lang="fa-IR" sz="1400" dirty="0"/>
          </a:p>
          <a:p>
            <a:r>
              <a:rPr lang="en-US" sz="1400" dirty="0"/>
              <a:t>📚 </a:t>
            </a:r>
            <a:r>
              <a:rPr lang="fa-IR" sz="1400" i="1" dirty="0"/>
              <a:t>منبع:</a:t>
            </a:r>
            <a:r>
              <a:rPr lang="fa-IR" sz="1400" dirty="0"/>
              <a:t> </a:t>
            </a:r>
            <a:r>
              <a:rPr lang="en-US" sz="1400" dirty="0"/>
              <a:t>WHO Reproductive Health Strategies</a:t>
            </a:r>
          </a:p>
          <a:p>
            <a:r>
              <a:rPr lang="en-US" sz="1400" b="1" dirty="0"/>
              <a:t>7. </a:t>
            </a:r>
            <a:r>
              <a:rPr lang="fa-IR" sz="1400" b="1" dirty="0"/>
              <a:t>سیاست‌های تشویقی چندسطحی</a:t>
            </a:r>
          </a:p>
          <a:p>
            <a:r>
              <a:rPr lang="fa-IR" sz="1400" dirty="0"/>
              <a:t>تدوین بسته‌های ترکیبی شامل حمایت‌های مالی، فرهنگی و اجتماعی</a:t>
            </a:r>
          </a:p>
          <a:p>
            <a:r>
              <a:rPr lang="fa-IR" sz="1400" dirty="0"/>
              <a:t>طراحی سیاست‌های منطقه‌ای: تمرکز بر مناطقی با نرخ باروری پایین‌تر</a:t>
            </a:r>
          </a:p>
          <a:p>
            <a:r>
              <a:rPr lang="fa-IR" sz="1400" dirty="0"/>
              <a:t>تمرکز بر </a:t>
            </a:r>
            <a:r>
              <a:rPr lang="fa-IR" sz="1400" b="1" dirty="0"/>
              <a:t>فرزند دوم و سوم</a:t>
            </a:r>
            <a:r>
              <a:rPr lang="fa-IR" sz="1400" dirty="0"/>
              <a:t> به‌عنوان نقطه بازگشت به سطح جایگزینی جمعیت</a:t>
            </a:r>
          </a:p>
          <a:p>
            <a:r>
              <a:rPr lang="en-US" sz="1400" dirty="0"/>
              <a:t>📚 </a:t>
            </a:r>
            <a:r>
              <a:rPr lang="fa-IR" sz="1400" i="1" dirty="0"/>
              <a:t>منبع:</a:t>
            </a:r>
            <a:r>
              <a:rPr lang="fa-IR" sz="1400" dirty="0"/>
              <a:t> مطالعات مرکز آمار فرانسه (</a:t>
            </a:r>
            <a:r>
              <a:rPr lang="en-US" sz="1400" dirty="0"/>
              <a:t>INSEE)، </a:t>
            </a:r>
            <a:r>
              <a:rPr lang="fa-IR" sz="1400" dirty="0"/>
              <a:t>برنامه جمعیتی کشور مجارستان</a:t>
            </a:r>
          </a:p>
          <a:p>
            <a:r>
              <a:rPr lang="en-US" sz="1400" b="1" dirty="0"/>
              <a:t>📌 </a:t>
            </a:r>
            <a:r>
              <a:rPr lang="fa-IR" sz="1400" b="1" dirty="0"/>
              <a:t>نتیجه‌گیری:</a:t>
            </a:r>
          </a:p>
          <a:p>
            <a:r>
              <a:rPr lang="fa-IR" sz="1400" dirty="0"/>
              <a:t>افزایش جمعیت، تنها با تشویق به فرزندآوری ممکن نیست. این موضوع نیازمند یک </a:t>
            </a:r>
            <a:r>
              <a:rPr lang="fa-IR" sz="1400" b="1" dirty="0"/>
              <a:t>برنامه جامع و میان‌مدت</a:t>
            </a:r>
            <a:r>
              <a:rPr lang="fa-IR" sz="1400" dirty="0"/>
              <a:t> است که جنبه‌های اقتصادی، اجتماعی، فرهنگی و بهداشتی را در بر بگیرد. </a:t>
            </a:r>
            <a:r>
              <a:rPr lang="fa-IR" sz="1400" b="1" dirty="0"/>
              <a:t>تجربه موفق کشورهای اروپایی (مانند فرانسه، نروژ و مجارستان)</a:t>
            </a:r>
            <a:r>
              <a:rPr lang="fa-IR" sz="1400" dirty="0"/>
              <a:t> نشان می‌دهد که تنها ترکیب چند سیاست منسجم و مداوم می‌تواند بر رفتار باروری تأثیرگذار باشد.</a:t>
            </a:r>
          </a:p>
        </p:txBody>
      </p:sp>
      <p:sp>
        <p:nvSpPr>
          <p:cNvPr id="4" name="Slide Number Placeholder 3">
            <a:extLst>
              <a:ext uri="{FF2B5EF4-FFF2-40B4-BE49-F238E27FC236}">
                <a16:creationId xmlns:a16="http://schemas.microsoft.com/office/drawing/2014/main" xmlns="" id="{33C661A4-B55F-1939-936E-90A9552EE7FA}"/>
              </a:ext>
            </a:extLst>
          </p:cNvPr>
          <p:cNvSpPr>
            <a:spLocks noGrp="1"/>
          </p:cNvSpPr>
          <p:nvPr>
            <p:ph type="sldNum" sz="quarter" idx="5"/>
          </p:nvPr>
        </p:nvSpPr>
        <p:spPr/>
        <p:txBody>
          <a:bodyPr/>
          <a:lstStyle/>
          <a:p>
            <a:fld id="{1E0C2FCD-8716-40BE-8875-42FD55632A4E}" type="slidenum">
              <a:rPr lang="en-US" smtClean="0"/>
              <a:t>26</a:t>
            </a:fld>
            <a:endParaRPr lang="en-US"/>
          </a:p>
        </p:txBody>
      </p:sp>
    </p:spTree>
    <p:extLst>
      <p:ext uri="{BB962C8B-B14F-4D97-AF65-F5344CB8AC3E}">
        <p14:creationId xmlns:p14="http://schemas.microsoft.com/office/powerpoint/2010/main" val="156829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7EF85B-67CC-8DFE-3104-E52008E759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D264ACD-ADEA-70C2-12F0-CC2B3C3858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3A781DF-611E-5B00-56DE-34B0B3EB77E8}"/>
              </a:ext>
            </a:extLst>
          </p:cNvPr>
          <p:cNvSpPr>
            <a:spLocks noGrp="1"/>
          </p:cNvSpPr>
          <p:nvPr>
            <p:ph type="dt" sz="half" idx="10"/>
          </p:nvPr>
        </p:nvSpPr>
        <p:spPr/>
        <p:txBody>
          <a:bodyPr/>
          <a:lstStyle/>
          <a:p>
            <a:fld id="{A23EE1D1-DFE0-4DFE-AFDD-8E934C5F6E1D}" type="datetime1">
              <a:rPr lang="en-US" smtClean="0"/>
              <a:t>8/10/2025</a:t>
            </a:fld>
            <a:endParaRPr lang="en-US"/>
          </a:p>
        </p:txBody>
      </p:sp>
      <p:sp>
        <p:nvSpPr>
          <p:cNvPr id="5" name="Footer Placeholder 4">
            <a:extLst>
              <a:ext uri="{FF2B5EF4-FFF2-40B4-BE49-F238E27FC236}">
                <a16:creationId xmlns:a16="http://schemas.microsoft.com/office/drawing/2014/main" xmlns="" id="{5B83C784-17E6-F0F8-CAE5-3BED1A967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D59AB8-B9F7-154D-7230-0278E4448CB2}"/>
              </a:ext>
            </a:extLst>
          </p:cNvPr>
          <p:cNvSpPr>
            <a:spLocks noGrp="1"/>
          </p:cNvSpPr>
          <p:nvPr>
            <p:ph type="sldNum" sz="quarter" idx="12"/>
          </p:nvPr>
        </p:nvSpPr>
        <p:spPr/>
        <p:txBody>
          <a:bodyPr/>
          <a:lstStyle/>
          <a:p>
            <a:fld id="{02C0B4A7-8BD0-41C2-BFCA-F4E64E454CD5}" type="slidenum">
              <a:rPr lang="en-US" smtClean="0"/>
              <a:t>‹#›</a:t>
            </a:fld>
            <a:endParaRPr lang="en-US"/>
          </a:p>
        </p:txBody>
      </p:sp>
    </p:spTree>
    <p:extLst>
      <p:ext uri="{BB962C8B-B14F-4D97-AF65-F5344CB8AC3E}">
        <p14:creationId xmlns:p14="http://schemas.microsoft.com/office/powerpoint/2010/main" val="1058887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92BF7-61BA-3BB5-C142-77FC5E4AA0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3F776B8-3488-EDC7-9FD4-18BCAC3337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DB6703-1D64-55A4-965F-5DA56781BBD9}"/>
              </a:ext>
            </a:extLst>
          </p:cNvPr>
          <p:cNvSpPr>
            <a:spLocks noGrp="1"/>
          </p:cNvSpPr>
          <p:nvPr>
            <p:ph type="dt" sz="half" idx="10"/>
          </p:nvPr>
        </p:nvSpPr>
        <p:spPr/>
        <p:txBody>
          <a:bodyPr/>
          <a:lstStyle/>
          <a:p>
            <a:fld id="{52E127D1-F754-41CC-BAFE-BC8E445F37C0}" type="datetime1">
              <a:rPr lang="en-US" smtClean="0"/>
              <a:t>8/10/2025</a:t>
            </a:fld>
            <a:endParaRPr lang="en-US"/>
          </a:p>
        </p:txBody>
      </p:sp>
      <p:sp>
        <p:nvSpPr>
          <p:cNvPr id="5" name="Footer Placeholder 4">
            <a:extLst>
              <a:ext uri="{FF2B5EF4-FFF2-40B4-BE49-F238E27FC236}">
                <a16:creationId xmlns:a16="http://schemas.microsoft.com/office/drawing/2014/main" xmlns="" id="{D51850B6-86D2-0128-E4E2-CA87DEB0B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488004-9C65-77FF-B4F4-5087DEEA60F7}"/>
              </a:ext>
            </a:extLst>
          </p:cNvPr>
          <p:cNvSpPr>
            <a:spLocks noGrp="1"/>
          </p:cNvSpPr>
          <p:nvPr>
            <p:ph type="sldNum" sz="quarter" idx="12"/>
          </p:nvPr>
        </p:nvSpPr>
        <p:spPr/>
        <p:txBody>
          <a:bodyPr/>
          <a:lstStyle/>
          <a:p>
            <a:fld id="{02C0B4A7-8BD0-41C2-BFCA-F4E64E454CD5}" type="slidenum">
              <a:rPr lang="en-US" smtClean="0"/>
              <a:t>‹#›</a:t>
            </a:fld>
            <a:endParaRPr lang="en-US"/>
          </a:p>
        </p:txBody>
      </p:sp>
    </p:spTree>
    <p:extLst>
      <p:ext uri="{BB962C8B-B14F-4D97-AF65-F5344CB8AC3E}">
        <p14:creationId xmlns:p14="http://schemas.microsoft.com/office/powerpoint/2010/main" val="384232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D1ED3F8-7D86-5B57-716C-0781D0E5AA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FB052AB-EFA3-2B84-F95B-102FE04515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297BEA-2C74-5D49-6BE8-6469AF609B72}"/>
              </a:ext>
            </a:extLst>
          </p:cNvPr>
          <p:cNvSpPr>
            <a:spLocks noGrp="1"/>
          </p:cNvSpPr>
          <p:nvPr>
            <p:ph type="dt" sz="half" idx="10"/>
          </p:nvPr>
        </p:nvSpPr>
        <p:spPr/>
        <p:txBody>
          <a:bodyPr/>
          <a:lstStyle/>
          <a:p>
            <a:fld id="{7B5502D9-5F9F-43B2-B06F-6420F5EE1A1B}" type="datetime1">
              <a:rPr lang="en-US" smtClean="0"/>
              <a:t>8/10/2025</a:t>
            </a:fld>
            <a:endParaRPr lang="en-US"/>
          </a:p>
        </p:txBody>
      </p:sp>
      <p:sp>
        <p:nvSpPr>
          <p:cNvPr id="5" name="Footer Placeholder 4">
            <a:extLst>
              <a:ext uri="{FF2B5EF4-FFF2-40B4-BE49-F238E27FC236}">
                <a16:creationId xmlns:a16="http://schemas.microsoft.com/office/drawing/2014/main" xmlns="" id="{589ABF31-39D1-27D7-C412-01DFEF4B9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586C95-C8BE-C3C2-AEB4-CE076FC65FE6}"/>
              </a:ext>
            </a:extLst>
          </p:cNvPr>
          <p:cNvSpPr>
            <a:spLocks noGrp="1"/>
          </p:cNvSpPr>
          <p:nvPr>
            <p:ph type="sldNum" sz="quarter" idx="12"/>
          </p:nvPr>
        </p:nvSpPr>
        <p:spPr/>
        <p:txBody>
          <a:bodyPr/>
          <a:lstStyle/>
          <a:p>
            <a:fld id="{02C0B4A7-8BD0-41C2-BFCA-F4E64E454CD5}" type="slidenum">
              <a:rPr lang="en-US" smtClean="0"/>
              <a:t>‹#›</a:t>
            </a:fld>
            <a:endParaRPr lang="en-US"/>
          </a:p>
        </p:txBody>
      </p:sp>
    </p:spTree>
    <p:extLst>
      <p:ext uri="{BB962C8B-B14F-4D97-AF65-F5344CB8AC3E}">
        <p14:creationId xmlns:p14="http://schemas.microsoft.com/office/powerpoint/2010/main" val="403667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1AC80-08D0-9285-D3D3-3EA7E78FAC9F}"/>
              </a:ext>
            </a:extLst>
          </p:cNvPr>
          <p:cNvSpPr>
            <a:spLocks noGrp="1"/>
          </p:cNvSpPr>
          <p:nvPr>
            <p:ph type="title"/>
          </p:nvPr>
        </p:nvSpPr>
        <p:spPr>
          <a:xfrm>
            <a:off x="838200" y="365125"/>
            <a:ext cx="10306050" cy="1325563"/>
          </a:xfrm>
        </p:spPr>
        <p:txBody>
          <a:bodyPr>
            <a:normAutofit/>
          </a:bodyPr>
          <a:lstStyle>
            <a:lvl1pPr algn="r" rtl="1">
              <a:defRPr sz="3600">
                <a:solidFill>
                  <a:schemeClr val="accent1">
                    <a:lumMod val="75000"/>
                  </a:schemeClr>
                </a:solidFill>
                <a:cs typeface="B Titr" panose="00000700000000000000" pitchFamily="2" charset="-78"/>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FC62BD11-2091-083A-3C9F-AC279D591731}"/>
              </a:ext>
            </a:extLst>
          </p:cNvPr>
          <p:cNvSpPr>
            <a:spLocks noGrp="1"/>
          </p:cNvSpPr>
          <p:nvPr>
            <p:ph idx="1"/>
          </p:nvPr>
        </p:nvSpPr>
        <p:spPr>
          <a:xfrm>
            <a:off x="838200" y="1825625"/>
            <a:ext cx="10306050" cy="4351338"/>
          </a:xfrm>
        </p:spPr>
        <p:txBody>
          <a:bodyPr>
            <a:normAutofit/>
          </a:bodyPr>
          <a:lstStyle>
            <a:lvl1pPr algn="r" rtl="1">
              <a:lnSpc>
                <a:spcPct val="100000"/>
              </a:lnSpc>
              <a:defRPr sz="3200">
                <a:cs typeface="B Nazanin" panose="00000400000000000000" pitchFamily="2" charset="-78"/>
              </a:defRPr>
            </a:lvl1pPr>
            <a:lvl2pPr algn="r" rtl="1">
              <a:lnSpc>
                <a:spcPct val="100000"/>
              </a:lnSpc>
              <a:defRPr sz="2800">
                <a:cs typeface="B Nazanin" panose="00000400000000000000" pitchFamily="2" charset="-78"/>
              </a:defRPr>
            </a:lvl2pPr>
            <a:lvl3pPr algn="r" rtl="1">
              <a:lnSpc>
                <a:spcPct val="100000"/>
              </a:lnSpc>
              <a:defRPr sz="2400">
                <a:cs typeface="B Nazanin" panose="00000400000000000000" pitchFamily="2" charset="-78"/>
              </a:defRPr>
            </a:lvl3pPr>
            <a:lvl4pPr algn="r" rtl="1">
              <a:lnSpc>
                <a:spcPct val="100000"/>
              </a:lnSpc>
              <a:defRPr sz="2000">
                <a:cs typeface="B Nazanin" panose="00000400000000000000" pitchFamily="2" charset="-78"/>
              </a:defRPr>
            </a:lvl4pPr>
            <a:lvl5pPr algn="r" rtl="1">
              <a:lnSpc>
                <a:spcPct val="100000"/>
              </a:lnSpc>
              <a:defRPr sz="2000">
                <a:cs typeface="B Nazani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C2577A3-5F33-4D6F-E957-EF03BBD93D52}"/>
              </a:ext>
            </a:extLst>
          </p:cNvPr>
          <p:cNvSpPr>
            <a:spLocks noGrp="1"/>
          </p:cNvSpPr>
          <p:nvPr>
            <p:ph type="dt" sz="half" idx="10"/>
          </p:nvPr>
        </p:nvSpPr>
        <p:spPr/>
        <p:txBody>
          <a:bodyPr/>
          <a:lstStyle/>
          <a:p>
            <a:fld id="{7FD0247B-C21A-49A3-8DB7-EF07525FD4F8}" type="datetime1">
              <a:rPr lang="en-US" smtClean="0"/>
              <a:t>8/10/2025</a:t>
            </a:fld>
            <a:endParaRPr lang="en-US"/>
          </a:p>
        </p:txBody>
      </p:sp>
      <p:sp>
        <p:nvSpPr>
          <p:cNvPr id="5" name="Footer Placeholder 4">
            <a:extLst>
              <a:ext uri="{FF2B5EF4-FFF2-40B4-BE49-F238E27FC236}">
                <a16:creationId xmlns:a16="http://schemas.microsoft.com/office/drawing/2014/main" xmlns="" id="{7A0895F0-C849-5A3F-B69A-716D62B9E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711819-F10B-40B1-8C74-EF2935B732CC}"/>
              </a:ext>
            </a:extLst>
          </p:cNvPr>
          <p:cNvSpPr>
            <a:spLocks noGrp="1"/>
          </p:cNvSpPr>
          <p:nvPr>
            <p:ph type="sldNum" sz="quarter" idx="12"/>
          </p:nvPr>
        </p:nvSpPr>
        <p:spPr/>
        <p:txBody>
          <a:bodyPr/>
          <a:lstStyle>
            <a:lvl1pPr>
              <a:defRPr sz="1800"/>
            </a:lvl1pPr>
          </a:lstStyle>
          <a:p>
            <a:fld id="{02C0B4A7-8BD0-41C2-BFCA-F4E64E454CD5}" type="slidenum">
              <a:rPr lang="en-US" smtClean="0"/>
              <a:pPr/>
              <a:t>‹#›</a:t>
            </a:fld>
            <a:endParaRPr lang="en-US" dirty="0"/>
          </a:p>
        </p:txBody>
      </p:sp>
      <p:sp>
        <p:nvSpPr>
          <p:cNvPr id="7" name="TextBox 6">
            <a:extLst>
              <a:ext uri="{FF2B5EF4-FFF2-40B4-BE49-F238E27FC236}">
                <a16:creationId xmlns:a16="http://schemas.microsoft.com/office/drawing/2014/main" xmlns="" id="{F1E7D850-3CCA-73F0-BDBF-7F130E0B819B}"/>
              </a:ext>
            </a:extLst>
          </p:cNvPr>
          <p:cNvSpPr txBox="1"/>
          <p:nvPr userDrawn="1"/>
        </p:nvSpPr>
        <p:spPr>
          <a:xfrm>
            <a:off x="11212830" y="6352143"/>
            <a:ext cx="824089" cy="369332"/>
          </a:xfrm>
          <a:prstGeom prst="rect">
            <a:avLst/>
          </a:prstGeom>
          <a:noFill/>
        </p:spPr>
        <p:txBody>
          <a:bodyPr wrap="square" rtlCol="0">
            <a:spAutoFit/>
          </a:bodyPr>
          <a:lstStyle/>
          <a:p>
            <a:r>
              <a:rPr lang="en-US" dirty="0"/>
              <a:t>-</a:t>
            </a:r>
            <a:r>
              <a:rPr lang="fa-IR" dirty="0">
                <a:solidFill>
                  <a:schemeClr val="bg1">
                    <a:lumMod val="50000"/>
                  </a:schemeClr>
                </a:solidFill>
              </a:rPr>
              <a:t>26</a:t>
            </a:r>
            <a:endParaRPr lang="en-US" dirty="0">
              <a:solidFill>
                <a:schemeClr val="bg1">
                  <a:lumMod val="50000"/>
                </a:schemeClr>
              </a:solidFill>
            </a:endParaRPr>
          </a:p>
        </p:txBody>
      </p:sp>
    </p:spTree>
    <p:extLst>
      <p:ext uri="{BB962C8B-B14F-4D97-AF65-F5344CB8AC3E}">
        <p14:creationId xmlns:p14="http://schemas.microsoft.com/office/powerpoint/2010/main" val="18092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B1960-B682-6472-5BD2-7C1BB9114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7CF953B-E47F-A3BE-5BD2-01D23E3B8B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ACC5B6E-DEC5-DA1E-CB18-8547CDEAC51D}"/>
              </a:ext>
            </a:extLst>
          </p:cNvPr>
          <p:cNvSpPr>
            <a:spLocks noGrp="1"/>
          </p:cNvSpPr>
          <p:nvPr>
            <p:ph type="dt" sz="half" idx="10"/>
          </p:nvPr>
        </p:nvSpPr>
        <p:spPr/>
        <p:txBody>
          <a:bodyPr/>
          <a:lstStyle/>
          <a:p>
            <a:fld id="{0AC0F472-49CC-4656-BF46-4CEBAF475127}" type="datetime1">
              <a:rPr lang="en-US" smtClean="0"/>
              <a:t>8/10/2025</a:t>
            </a:fld>
            <a:endParaRPr lang="en-US"/>
          </a:p>
        </p:txBody>
      </p:sp>
      <p:sp>
        <p:nvSpPr>
          <p:cNvPr id="5" name="Footer Placeholder 4">
            <a:extLst>
              <a:ext uri="{FF2B5EF4-FFF2-40B4-BE49-F238E27FC236}">
                <a16:creationId xmlns:a16="http://schemas.microsoft.com/office/drawing/2014/main" xmlns="" id="{31B41081-82D7-04A7-BFB3-12F159D76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CBF45F3-5FFE-4A76-D86F-F847AFE2A4E6}"/>
              </a:ext>
            </a:extLst>
          </p:cNvPr>
          <p:cNvSpPr>
            <a:spLocks noGrp="1"/>
          </p:cNvSpPr>
          <p:nvPr>
            <p:ph type="sldNum" sz="quarter" idx="12"/>
          </p:nvPr>
        </p:nvSpPr>
        <p:spPr/>
        <p:txBody>
          <a:bodyPr/>
          <a:lstStyle/>
          <a:p>
            <a:fld id="{02C0B4A7-8BD0-41C2-BFCA-F4E64E454CD5}" type="slidenum">
              <a:rPr lang="en-US" smtClean="0"/>
              <a:t>‹#›</a:t>
            </a:fld>
            <a:endParaRPr lang="en-US"/>
          </a:p>
        </p:txBody>
      </p:sp>
    </p:spTree>
    <p:extLst>
      <p:ext uri="{BB962C8B-B14F-4D97-AF65-F5344CB8AC3E}">
        <p14:creationId xmlns:p14="http://schemas.microsoft.com/office/powerpoint/2010/main" val="297779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37011-33BA-FED9-3CC1-43B19276A7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59A5FB7-672F-DFB5-B1EC-0B039D18D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48C01D0-3834-68F3-52F6-ACB1B2DEDA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59CAD51-0F64-4D5C-4065-2078AC5934C0}"/>
              </a:ext>
            </a:extLst>
          </p:cNvPr>
          <p:cNvSpPr>
            <a:spLocks noGrp="1"/>
          </p:cNvSpPr>
          <p:nvPr>
            <p:ph type="dt" sz="half" idx="10"/>
          </p:nvPr>
        </p:nvSpPr>
        <p:spPr/>
        <p:txBody>
          <a:bodyPr/>
          <a:lstStyle/>
          <a:p>
            <a:fld id="{C99FBC5F-7BC8-49DE-9825-A4D7DCC8DEEB}" type="datetime1">
              <a:rPr lang="en-US" smtClean="0"/>
              <a:t>8/10/2025</a:t>
            </a:fld>
            <a:endParaRPr lang="en-US"/>
          </a:p>
        </p:txBody>
      </p:sp>
      <p:sp>
        <p:nvSpPr>
          <p:cNvPr id="6" name="Footer Placeholder 5">
            <a:extLst>
              <a:ext uri="{FF2B5EF4-FFF2-40B4-BE49-F238E27FC236}">
                <a16:creationId xmlns:a16="http://schemas.microsoft.com/office/drawing/2014/main" xmlns="" id="{70C80B24-8096-881E-1123-9C499E9D6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13A7D5F-2B51-1A83-A921-D767DE3FD37C}"/>
              </a:ext>
            </a:extLst>
          </p:cNvPr>
          <p:cNvSpPr>
            <a:spLocks noGrp="1"/>
          </p:cNvSpPr>
          <p:nvPr>
            <p:ph type="sldNum" sz="quarter" idx="12"/>
          </p:nvPr>
        </p:nvSpPr>
        <p:spPr/>
        <p:txBody>
          <a:bodyPr/>
          <a:lstStyle/>
          <a:p>
            <a:fld id="{02C0B4A7-8BD0-41C2-BFCA-F4E64E454CD5}" type="slidenum">
              <a:rPr lang="en-US" smtClean="0"/>
              <a:t>‹#›</a:t>
            </a:fld>
            <a:endParaRPr lang="en-US"/>
          </a:p>
        </p:txBody>
      </p:sp>
    </p:spTree>
    <p:extLst>
      <p:ext uri="{BB962C8B-B14F-4D97-AF65-F5344CB8AC3E}">
        <p14:creationId xmlns:p14="http://schemas.microsoft.com/office/powerpoint/2010/main" val="62206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85F77-FDA0-CAEF-8591-7B53F88C60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8373CB4-12E3-AB53-CC86-B8123B5898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A373DCE-1FA1-9887-D2C9-6BD8D9EB63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C11EF31-5423-E091-4C64-848251F98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0D46BCA-6D5D-EDD3-266E-63F663564B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4AE5FF8-2527-6250-FD44-B963ADB71461}"/>
              </a:ext>
            </a:extLst>
          </p:cNvPr>
          <p:cNvSpPr>
            <a:spLocks noGrp="1"/>
          </p:cNvSpPr>
          <p:nvPr>
            <p:ph type="dt" sz="half" idx="10"/>
          </p:nvPr>
        </p:nvSpPr>
        <p:spPr/>
        <p:txBody>
          <a:bodyPr/>
          <a:lstStyle/>
          <a:p>
            <a:fld id="{857A1E00-0B41-45BF-9FD1-CF9F06790FEF}" type="datetime1">
              <a:rPr lang="en-US" smtClean="0"/>
              <a:t>8/10/2025</a:t>
            </a:fld>
            <a:endParaRPr lang="en-US"/>
          </a:p>
        </p:txBody>
      </p:sp>
      <p:sp>
        <p:nvSpPr>
          <p:cNvPr id="8" name="Footer Placeholder 7">
            <a:extLst>
              <a:ext uri="{FF2B5EF4-FFF2-40B4-BE49-F238E27FC236}">
                <a16:creationId xmlns:a16="http://schemas.microsoft.com/office/drawing/2014/main" xmlns="" id="{E8771A07-4792-CFD1-B4C1-0BE4687D3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B284143-3A9C-C6C9-6AFD-7BB4A5504F80}"/>
              </a:ext>
            </a:extLst>
          </p:cNvPr>
          <p:cNvSpPr>
            <a:spLocks noGrp="1"/>
          </p:cNvSpPr>
          <p:nvPr>
            <p:ph type="sldNum" sz="quarter" idx="12"/>
          </p:nvPr>
        </p:nvSpPr>
        <p:spPr/>
        <p:txBody>
          <a:bodyPr/>
          <a:lstStyle/>
          <a:p>
            <a:fld id="{02C0B4A7-8BD0-41C2-BFCA-F4E64E454CD5}" type="slidenum">
              <a:rPr lang="en-US" smtClean="0"/>
              <a:t>‹#›</a:t>
            </a:fld>
            <a:endParaRPr lang="en-US"/>
          </a:p>
        </p:txBody>
      </p:sp>
    </p:spTree>
    <p:extLst>
      <p:ext uri="{BB962C8B-B14F-4D97-AF65-F5344CB8AC3E}">
        <p14:creationId xmlns:p14="http://schemas.microsoft.com/office/powerpoint/2010/main" val="400787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D9E45-3D9C-5B8C-A4E2-1E74FEE20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0F4A8A8-518C-01D3-2ADA-234092853868}"/>
              </a:ext>
            </a:extLst>
          </p:cNvPr>
          <p:cNvSpPr>
            <a:spLocks noGrp="1"/>
          </p:cNvSpPr>
          <p:nvPr>
            <p:ph type="dt" sz="half" idx="10"/>
          </p:nvPr>
        </p:nvSpPr>
        <p:spPr/>
        <p:txBody>
          <a:bodyPr/>
          <a:lstStyle/>
          <a:p>
            <a:fld id="{9746F29C-6F66-43CE-AFF8-EBF38059497F}" type="datetime1">
              <a:rPr lang="en-US" smtClean="0"/>
              <a:t>8/10/2025</a:t>
            </a:fld>
            <a:endParaRPr lang="en-US"/>
          </a:p>
        </p:txBody>
      </p:sp>
      <p:sp>
        <p:nvSpPr>
          <p:cNvPr id="4" name="Footer Placeholder 3">
            <a:extLst>
              <a:ext uri="{FF2B5EF4-FFF2-40B4-BE49-F238E27FC236}">
                <a16:creationId xmlns:a16="http://schemas.microsoft.com/office/drawing/2014/main" xmlns="" id="{F0F78B91-37F4-66DD-1793-B52B98D488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1C950E5-0145-E2C0-8088-0F9C4A879597}"/>
              </a:ext>
            </a:extLst>
          </p:cNvPr>
          <p:cNvSpPr>
            <a:spLocks noGrp="1"/>
          </p:cNvSpPr>
          <p:nvPr>
            <p:ph type="sldNum" sz="quarter" idx="12"/>
          </p:nvPr>
        </p:nvSpPr>
        <p:spPr/>
        <p:txBody>
          <a:bodyPr/>
          <a:lstStyle/>
          <a:p>
            <a:fld id="{02C0B4A7-8BD0-41C2-BFCA-F4E64E454CD5}" type="slidenum">
              <a:rPr lang="en-US" smtClean="0"/>
              <a:t>‹#›</a:t>
            </a:fld>
            <a:endParaRPr lang="en-US"/>
          </a:p>
        </p:txBody>
      </p:sp>
    </p:spTree>
    <p:extLst>
      <p:ext uri="{BB962C8B-B14F-4D97-AF65-F5344CB8AC3E}">
        <p14:creationId xmlns:p14="http://schemas.microsoft.com/office/powerpoint/2010/main" val="3908176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E631246-E52E-A661-C0B6-351057355F73}"/>
              </a:ext>
            </a:extLst>
          </p:cNvPr>
          <p:cNvSpPr>
            <a:spLocks noGrp="1"/>
          </p:cNvSpPr>
          <p:nvPr>
            <p:ph type="dt" sz="half" idx="10"/>
          </p:nvPr>
        </p:nvSpPr>
        <p:spPr/>
        <p:txBody>
          <a:bodyPr/>
          <a:lstStyle/>
          <a:p>
            <a:fld id="{8D7305CC-FEA5-4CD2-B4E0-C77775813926}" type="datetime1">
              <a:rPr lang="en-US" smtClean="0"/>
              <a:t>8/10/2025</a:t>
            </a:fld>
            <a:endParaRPr lang="en-US"/>
          </a:p>
        </p:txBody>
      </p:sp>
      <p:sp>
        <p:nvSpPr>
          <p:cNvPr id="3" name="Footer Placeholder 2">
            <a:extLst>
              <a:ext uri="{FF2B5EF4-FFF2-40B4-BE49-F238E27FC236}">
                <a16:creationId xmlns:a16="http://schemas.microsoft.com/office/drawing/2014/main" xmlns="" id="{B017A442-CC88-5186-C4A3-58FA5EFB5D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B6D4B10-E30C-D3D7-44B8-8888CFA8C40F}"/>
              </a:ext>
            </a:extLst>
          </p:cNvPr>
          <p:cNvSpPr>
            <a:spLocks noGrp="1"/>
          </p:cNvSpPr>
          <p:nvPr>
            <p:ph type="sldNum" sz="quarter" idx="12"/>
          </p:nvPr>
        </p:nvSpPr>
        <p:spPr/>
        <p:txBody>
          <a:bodyPr/>
          <a:lstStyle/>
          <a:p>
            <a:fld id="{02C0B4A7-8BD0-41C2-BFCA-F4E64E454CD5}" type="slidenum">
              <a:rPr lang="en-US" smtClean="0"/>
              <a:t>‹#›</a:t>
            </a:fld>
            <a:endParaRPr lang="en-US"/>
          </a:p>
        </p:txBody>
      </p:sp>
    </p:spTree>
    <p:extLst>
      <p:ext uri="{BB962C8B-B14F-4D97-AF65-F5344CB8AC3E}">
        <p14:creationId xmlns:p14="http://schemas.microsoft.com/office/powerpoint/2010/main" val="38751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ABB46A-4D78-D0B1-C992-A96C1E6AD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BF9DD26-730D-D418-1938-9E8946DFED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E6FF727-9389-D3C0-5EFB-16BC1CAE1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12BD94-5D0B-DF7D-9A23-C52A17BA1AD8}"/>
              </a:ext>
            </a:extLst>
          </p:cNvPr>
          <p:cNvSpPr>
            <a:spLocks noGrp="1"/>
          </p:cNvSpPr>
          <p:nvPr>
            <p:ph type="dt" sz="half" idx="10"/>
          </p:nvPr>
        </p:nvSpPr>
        <p:spPr/>
        <p:txBody>
          <a:bodyPr/>
          <a:lstStyle/>
          <a:p>
            <a:fld id="{DE67B5D2-C11E-489A-A7B1-626294372074}" type="datetime1">
              <a:rPr lang="en-US" smtClean="0"/>
              <a:t>8/10/2025</a:t>
            </a:fld>
            <a:endParaRPr lang="en-US"/>
          </a:p>
        </p:txBody>
      </p:sp>
      <p:sp>
        <p:nvSpPr>
          <p:cNvPr id="6" name="Footer Placeholder 5">
            <a:extLst>
              <a:ext uri="{FF2B5EF4-FFF2-40B4-BE49-F238E27FC236}">
                <a16:creationId xmlns:a16="http://schemas.microsoft.com/office/drawing/2014/main" xmlns="" id="{FE6C5B83-AEB8-3812-B0B7-FB4EB70E6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E87E7E-786C-A4CE-4BC2-A16A6EA4C71D}"/>
              </a:ext>
            </a:extLst>
          </p:cNvPr>
          <p:cNvSpPr>
            <a:spLocks noGrp="1"/>
          </p:cNvSpPr>
          <p:nvPr>
            <p:ph type="sldNum" sz="quarter" idx="12"/>
          </p:nvPr>
        </p:nvSpPr>
        <p:spPr/>
        <p:txBody>
          <a:bodyPr/>
          <a:lstStyle/>
          <a:p>
            <a:fld id="{02C0B4A7-8BD0-41C2-BFCA-F4E64E454CD5}" type="slidenum">
              <a:rPr lang="en-US" smtClean="0"/>
              <a:t>‹#›</a:t>
            </a:fld>
            <a:endParaRPr lang="en-US"/>
          </a:p>
        </p:txBody>
      </p:sp>
    </p:spTree>
    <p:extLst>
      <p:ext uri="{BB962C8B-B14F-4D97-AF65-F5344CB8AC3E}">
        <p14:creationId xmlns:p14="http://schemas.microsoft.com/office/powerpoint/2010/main" val="159897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7236A-8253-4D52-D2EA-2C0D2236E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BA46388-BA67-7462-7389-E2A0F5BC0C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7034535-5340-C512-F9A7-ADAAE63D2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E92FE77-1448-CBF6-6237-14263F1F2C5A}"/>
              </a:ext>
            </a:extLst>
          </p:cNvPr>
          <p:cNvSpPr>
            <a:spLocks noGrp="1"/>
          </p:cNvSpPr>
          <p:nvPr>
            <p:ph type="dt" sz="half" idx="10"/>
          </p:nvPr>
        </p:nvSpPr>
        <p:spPr/>
        <p:txBody>
          <a:bodyPr/>
          <a:lstStyle/>
          <a:p>
            <a:fld id="{55231EAC-05A6-4CB9-8180-5AA154095330}" type="datetime1">
              <a:rPr lang="en-US" smtClean="0"/>
              <a:t>8/10/2025</a:t>
            </a:fld>
            <a:endParaRPr lang="en-US"/>
          </a:p>
        </p:txBody>
      </p:sp>
      <p:sp>
        <p:nvSpPr>
          <p:cNvPr id="6" name="Footer Placeholder 5">
            <a:extLst>
              <a:ext uri="{FF2B5EF4-FFF2-40B4-BE49-F238E27FC236}">
                <a16:creationId xmlns:a16="http://schemas.microsoft.com/office/drawing/2014/main" xmlns="" id="{F219DDF8-31AC-D5D5-365B-879D28C068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166361B-D55D-6F0D-0151-D7584AAA4C03}"/>
              </a:ext>
            </a:extLst>
          </p:cNvPr>
          <p:cNvSpPr>
            <a:spLocks noGrp="1"/>
          </p:cNvSpPr>
          <p:nvPr>
            <p:ph type="sldNum" sz="quarter" idx="12"/>
          </p:nvPr>
        </p:nvSpPr>
        <p:spPr/>
        <p:txBody>
          <a:bodyPr/>
          <a:lstStyle/>
          <a:p>
            <a:fld id="{02C0B4A7-8BD0-41C2-BFCA-F4E64E454CD5}" type="slidenum">
              <a:rPr lang="en-US" smtClean="0"/>
              <a:t>‹#›</a:t>
            </a:fld>
            <a:endParaRPr lang="en-US"/>
          </a:p>
        </p:txBody>
      </p:sp>
    </p:spTree>
    <p:extLst>
      <p:ext uri="{BB962C8B-B14F-4D97-AF65-F5344CB8AC3E}">
        <p14:creationId xmlns:p14="http://schemas.microsoft.com/office/powerpoint/2010/main" val="162884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50AAFB-6787-313B-78E7-33753288C9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B5FC92A-B411-BD46-A273-C78786BA26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DA10F2-1D17-170F-60E1-F073FC5361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659FA-6C57-47A5-AB1A-C1AC8BCF0862}" type="datetime1">
              <a:rPr lang="en-US" smtClean="0"/>
              <a:t>8/10/2025</a:t>
            </a:fld>
            <a:endParaRPr lang="en-US"/>
          </a:p>
        </p:txBody>
      </p:sp>
      <p:sp>
        <p:nvSpPr>
          <p:cNvPr id="5" name="Footer Placeholder 4">
            <a:extLst>
              <a:ext uri="{FF2B5EF4-FFF2-40B4-BE49-F238E27FC236}">
                <a16:creationId xmlns:a16="http://schemas.microsoft.com/office/drawing/2014/main" xmlns="" id="{FA2FE139-7C65-0A09-99E5-3D79ACA8D7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24E93A0-E7DA-8D25-A2D5-F12F36F66D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0B4A7-8BD0-41C2-BFCA-F4E64E454CD5}" type="slidenum">
              <a:rPr lang="en-US" smtClean="0"/>
              <a:t>‹#›</a:t>
            </a:fld>
            <a:endParaRPr lang="en-US"/>
          </a:p>
        </p:txBody>
      </p:sp>
    </p:spTree>
    <p:extLst>
      <p:ext uri="{BB962C8B-B14F-4D97-AF65-F5344CB8AC3E}">
        <p14:creationId xmlns:p14="http://schemas.microsoft.com/office/powerpoint/2010/main" val="969207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629C3E-13C8-518B-1BE0-69B403D0DAC8}"/>
              </a:ext>
            </a:extLst>
          </p:cNvPr>
          <p:cNvSpPr>
            <a:spLocks noGrp="1"/>
          </p:cNvSpPr>
          <p:nvPr>
            <p:ph type="ctrTitle"/>
          </p:nvPr>
        </p:nvSpPr>
        <p:spPr>
          <a:xfrm>
            <a:off x="568411" y="1385487"/>
            <a:ext cx="11326780" cy="1512963"/>
          </a:xfrm>
        </p:spPr>
        <p:txBody>
          <a:bodyPr>
            <a:noAutofit/>
          </a:bodyPr>
          <a:lstStyle/>
          <a:p>
            <a:pPr>
              <a:lnSpc>
                <a:spcPct val="150000"/>
              </a:lnSpc>
            </a:pPr>
            <a:r>
              <a:rPr lang="fa-IR" sz="5400" dirty="0">
                <a:solidFill>
                  <a:schemeClr val="accent6">
                    <a:lumMod val="75000"/>
                  </a:schemeClr>
                </a:solidFill>
                <a:latin typeface="UniversLTStd-CnObl"/>
                <a:cs typeface="B Titr" panose="00000700000000000000" pitchFamily="2" charset="-78"/>
              </a:rPr>
              <a:t>بررسی وضعیت شاخص های جمعیتی ایران</a:t>
            </a:r>
            <a:endParaRPr lang="en-US" sz="5400" dirty="0">
              <a:solidFill>
                <a:schemeClr val="accent6">
                  <a:lumMod val="75000"/>
                </a:schemeClr>
              </a:solidFill>
              <a:latin typeface="UniversLTStd-CnObl"/>
              <a:cs typeface="B Titr" panose="00000700000000000000" pitchFamily="2" charset="-78"/>
            </a:endParaRPr>
          </a:p>
        </p:txBody>
      </p:sp>
      <p:sp>
        <p:nvSpPr>
          <p:cNvPr id="3" name="Subtitle 2">
            <a:extLst>
              <a:ext uri="{FF2B5EF4-FFF2-40B4-BE49-F238E27FC236}">
                <a16:creationId xmlns:a16="http://schemas.microsoft.com/office/drawing/2014/main" xmlns="" id="{7EC8E183-18D5-7726-1789-7C0B740CD95C}"/>
              </a:ext>
            </a:extLst>
          </p:cNvPr>
          <p:cNvSpPr>
            <a:spLocks noGrp="1"/>
          </p:cNvSpPr>
          <p:nvPr>
            <p:ph type="subTitle" idx="1"/>
          </p:nvPr>
        </p:nvSpPr>
        <p:spPr>
          <a:xfrm>
            <a:off x="1524000" y="3552567"/>
            <a:ext cx="9144000" cy="1655762"/>
          </a:xfrm>
        </p:spPr>
        <p:txBody>
          <a:bodyPr>
            <a:normAutofit/>
          </a:bodyPr>
          <a:lstStyle/>
          <a:p>
            <a:r>
              <a:rPr lang="fa-IR" sz="2000" b="1" dirty="0">
                <a:solidFill>
                  <a:schemeClr val="accent5">
                    <a:lumMod val="50000"/>
                  </a:schemeClr>
                </a:solidFill>
                <a:cs typeface="B Nazanin" panose="00000400000000000000" pitchFamily="2" charset="-78"/>
              </a:rPr>
              <a:t>ارائه دهنده: محمدرضا جعفر</a:t>
            </a:r>
          </a:p>
          <a:p>
            <a:r>
              <a:rPr lang="fa-IR" sz="2000" b="1" dirty="0">
                <a:solidFill>
                  <a:schemeClr val="accent5">
                    <a:lumMod val="50000"/>
                  </a:schemeClr>
                </a:solidFill>
                <a:cs typeface="B Nazanin" panose="00000400000000000000" pitchFamily="2" charset="-78"/>
              </a:rPr>
              <a:t>دانشجوی کارشناسی ارشد اپیدمیولوژی</a:t>
            </a:r>
            <a:endParaRPr lang="en-US" sz="2000" b="1" dirty="0">
              <a:solidFill>
                <a:schemeClr val="accent5">
                  <a:lumMod val="50000"/>
                </a:schemeClr>
              </a:solidFill>
              <a:cs typeface="B Nazanin" panose="00000400000000000000" pitchFamily="2" charset="-78"/>
            </a:endParaRPr>
          </a:p>
        </p:txBody>
      </p:sp>
      <p:sp>
        <p:nvSpPr>
          <p:cNvPr id="5" name="Slide Number Placeholder 4">
            <a:extLst>
              <a:ext uri="{FF2B5EF4-FFF2-40B4-BE49-F238E27FC236}">
                <a16:creationId xmlns:a16="http://schemas.microsoft.com/office/drawing/2014/main" xmlns="" id="{97284D1A-CD28-5A79-68B8-B2F0C95E2878}"/>
              </a:ext>
            </a:extLst>
          </p:cNvPr>
          <p:cNvSpPr>
            <a:spLocks noGrp="1"/>
          </p:cNvSpPr>
          <p:nvPr>
            <p:ph type="sldNum" sz="quarter" idx="12"/>
          </p:nvPr>
        </p:nvSpPr>
        <p:spPr/>
        <p:txBody>
          <a:bodyPr/>
          <a:lstStyle/>
          <a:p>
            <a:fld id="{02C0B4A7-8BD0-41C2-BFCA-F4E64E454CD5}" type="slidenum">
              <a:rPr lang="en-US" smtClean="0"/>
              <a:t>1</a:t>
            </a:fld>
            <a:endParaRPr lang="en-US"/>
          </a:p>
        </p:txBody>
      </p:sp>
      <p:pic>
        <p:nvPicPr>
          <p:cNvPr id="1026" name="Picture 2" descr="سیستم اطلاعات پژوهشی">
            <a:extLst>
              <a:ext uri="{FF2B5EF4-FFF2-40B4-BE49-F238E27FC236}">
                <a16:creationId xmlns:a16="http://schemas.microsoft.com/office/drawing/2014/main" xmlns="" id="{5D917E19-CD0A-7D57-8054-2965321FC7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3199" y="136525"/>
            <a:ext cx="1561202" cy="124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151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B9DB7D9-1150-2E31-7735-2B1A521393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0805E5A-5A0B-889C-CE2C-0BB76BCF2262}"/>
              </a:ext>
            </a:extLst>
          </p:cNvPr>
          <p:cNvSpPr>
            <a:spLocks noGrp="1"/>
          </p:cNvSpPr>
          <p:nvPr>
            <p:ph type="title"/>
          </p:nvPr>
        </p:nvSpPr>
        <p:spPr>
          <a:xfrm>
            <a:off x="0" y="0"/>
            <a:ext cx="10306050" cy="1325563"/>
          </a:xfrm>
        </p:spPr>
        <p:txBody>
          <a:bodyPr/>
          <a:lstStyle/>
          <a:p>
            <a:r>
              <a:rPr lang="fa-IR" dirty="0"/>
              <a:t>وضعیت جمعیت گروه های سنی  درایران در گذر زمان</a:t>
            </a:r>
            <a:endParaRPr lang="en-US" dirty="0"/>
          </a:p>
        </p:txBody>
      </p:sp>
      <p:sp>
        <p:nvSpPr>
          <p:cNvPr id="4" name="Slide Number Placeholder 3">
            <a:extLst>
              <a:ext uri="{FF2B5EF4-FFF2-40B4-BE49-F238E27FC236}">
                <a16:creationId xmlns:a16="http://schemas.microsoft.com/office/drawing/2014/main" xmlns="" id="{08299CFD-C1E6-8D79-F02A-F2FEDCF9094B}"/>
              </a:ext>
            </a:extLst>
          </p:cNvPr>
          <p:cNvSpPr>
            <a:spLocks noGrp="1"/>
          </p:cNvSpPr>
          <p:nvPr>
            <p:ph type="sldNum" sz="quarter" idx="12"/>
          </p:nvPr>
        </p:nvSpPr>
        <p:spPr/>
        <p:txBody>
          <a:bodyPr/>
          <a:lstStyle/>
          <a:p>
            <a:fld id="{02C0B4A7-8BD0-41C2-BFCA-F4E64E454CD5}" type="slidenum">
              <a:rPr lang="en-US" smtClean="0"/>
              <a:t>10</a:t>
            </a:fld>
            <a:endParaRPr lang="en-US"/>
          </a:p>
        </p:txBody>
      </p:sp>
      <p:pic>
        <p:nvPicPr>
          <p:cNvPr id="5" name="Picture 4">
            <a:extLst>
              <a:ext uri="{FF2B5EF4-FFF2-40B4-BE49-F238E27FC236}">
                <a16:creationId xmlns:a16="http://schemas.microsoft.com/office/drawing/2014/main" xmlns="" id="{0C90CF03-DBBA-A310-E11E-22E304C90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723" y="1126641"/>
            <a:ext cx="8069477" cy="5565157"/>
          </a:xfrm>
          <a:prstGeom prst="rect">
            <a:avLst/>
          </a:prstGeom>
        </p:spPr>
      </p:pic>
    </p:spTree>
    <p:extLst>
      <p:ext uri="{BB962C8B-B14F-4D97-AF65-F5344CB8AC3E}">
        <p14:creationId xmlns:p14="http://schemas.microsoft.com/office/powerpoint/2010/main" val="285747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1C3CDA3-6E6E-D9F3-6A97-9F5F627034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D2E1C78-8F90-382F-02F6-8DAE9FD9AD26}"/>
              </a:ext>
            </a:extLst>
          </p:cNvPr>
          <p:cNvSpPr>
            <a:spLocks noGrp="1"/>
          </p:cNvSpPr>
          <p:nvPr>
            <p:ph type="title"/>
          </p:nvPr>
        </p:nvSpPr>
        <p:spPr>
          <a:xfrm>
            <a:off x="1300627" y="136525"/>
            <a:ext cx="10306050" cy="1325563"/>
          </a:xfrm>
        </p:spPr>
        <p:txBody>
          <a:bodyPr/>
          <a:lstStyle/>
          <a:p>
            <a:r>
              <a:rPr lang="fa-IR" dirty="0"/>
              <a:t>پنجره جمعیتی</a:t>
            </a:r>
            <a:endParaRPr lang="en-US" dirty="0"/>
          </a:p>
        </p:txBody>
      </p:sp>
      <p:sp>
        <p:nvSpPr>
          <p:cNvPr id="4" name="Slide Number Placeholder 3">
            <a:extLst>
              <a:ext uri="{FF2B5EF4-FFF2-40B4-BE49-F238E27FC236}">
                <a16:creationId xmlns:a16="http://schemas.microsoft.com/office/drawing/2014/main" xmlns="" id="{64F53E49-3B65-1632-4CE3-D42985EAF5CB}"/>
              </a:ext>
            </a:extLst>
          </p:cNvPr>
          <p:cNvSpPr>
            <a:spLocks noGrp="1"/>
          </p:cNvSpPr>
          <p:nvPr>
            <p:ph type="sldNum" sz="quarter" idx="12"/>
          </p:nvPr>
        </p:nvSpPr>
        <p:spPr/>
        <p:txBody>
          <a:bodyPr/>
          <a:lstStyle/>
          <a:p>
            <a:fld id="{02C0B4A7-8BD0-41C2-BFCA-F4E64E454CD5}" type="slidenum">
              <a:rPr lang="en-US" smtClean="0"/>
              <a:t>11</a:t>
            </a:fld>
            <a:endParaRPr lang="en-US"/>
          </a:p>
        </p:txBody>
      </p:sp>
      <p:sp>
        <p:nvSpPr>
          <p:cNvPr id="5" name="TextBox 4">
            <a:extLst>
              <a:ext uri="{FF2B5EF4-FFF2-40B4-BE49-F238E27FC236}">
                <a16:creationId xmlns:a16="http://schemas.microsoft.com/office/drawing/2014/main" xmlns="" id="{25B16131-9CCE-5787-29E9-B0C6CD431D00}"/>
              </a:ext>
            </a:extLst>
          </p:cNvPr>
          <p:cNvSpPr txBox="1"/>
          <p:nvPr/>
        </p:nvSpPr>
        <p:spPr>
          <a:xfrm>
            <a:off x="0" y="456904"/>
            <a:ext cx="9109662" cy="684803"/>
          </a:xfrm>
          <a:prstGeom prst="rect">
            <a:avLst/>
          </a:prstGeom>
          <a:noFill/>
        </p:spPr>
        <p:txBody>
          <a:bodyPr wrap="square">
            <a:spAutoFit/>
          </a:bodyPr>
          <a:lstStyle/>
          <a:p>
            <a:pPr marL="228600" indent="-228600" algn="r" rtl="1" fontAlgn="auto">
              <a:lnSpc>
                <a:spcPct val="150000"/>
              </a:lnSpc>
              <a:spcBef>
                <a:spcPts val="1000"/>
              </a:spcBef>
              <a:spcAft>
                <a:spcPts val="0"/>
              </a:spcAft>
              <a:buClr>
                <a:schemeClr val="accent3"/>
              </a:buClr>
              <a:buFont typeface="Arial" panose="020B0604020202020204" pitchFamily="34" charset="0"/>
              <a:buChar char="•"/>
              <a:defRPr/>
            </a:pPr>
            <a:r>
              <a:rPr lang="fa-IR" sz="2800" dirty="0">
                <a:cs typeface="B Nazanin" panose="00000400000000000000" pitchFamily="2" charset="-78"/>
              </a:rPr>
              <a:t>دوره‌ای که بیش از 2/3 جمعیت در سنین فعالیت باشند(15-65 سال)</a:t>
            </a:r>
          </a:p>
        </p:txBody>
      </p:sp>
      <p:pic>
        <p:nvPicPr>
          <p:cNvPr id="6" name="Picture 5">
            <a:extLst>
              <a:ext uri="{FF2B5EF4-FFF2-40B4-BE49-F238E27FC236}">
                <a16:creationId xmlns:a16="http://schemas.microsoft.com/office/drawing/2014/main" xmlns="" id="{F48A1E08-AF9D-44C2-7872-703FD3A7A00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262748" y="1214111"/>
            <a:ext cx="9666504" cy="5390216"/>
          </a:xfrm>
          <a:prstGeom prst="rect">
            <a:avLst/>
          </a:prstGeom>
        </p:spPr>
      </p:pic>
    </p:spTree>
    <p:extLst>
      <p:ext uri="{BB962C8B-B14F-4D97-AF65-F5344CB8AC3E}">
        <p14:creationId xmlns:p14="http://schemas.microsoft.com/office/powerpoint/2010/main" val="135928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26366EF-D42F-73D1-0FDE-84D74D269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0855E92F-17F7-8F62-F7C6-C4FB8B60717B}"/>
              </a:ext>
            </a:extLst>
          </p:cNvPr>
          <p:cNvSpPr>
            <a:spLocks noGrp="1"/>
          </p:cNvSpPr>
          <p:nvPr>
            <p:ph type="title"/>
          </p:nvPr>
        </p:nvSpPr>
        <p:spPr>
          <a:xfrm>
            <a:off x="1300627" y="136525"/>
            <a:ext cx="10306050" cy="1325563"/>
          </a:xfrm>
        </p:spPr>
        <p:txBody>
          <a:bodyPr/>
          <a:lstStyle/>
          <a:p>
            <a:r>
              <a:rPr lang="fa-IR" dirty="0"/>
              <a:t>روند میزان مرگ خام در استانهای کشور</a:t>
            </a:r>
            <a:endParaRPr lang="en-US" dirty="0"/>
          </a:p>
        </p:txBody>
      </p:sp>
      <p:sp>
        <p:nvSpPr>
          <p:cNvPr id="4" name="Slide Number Placeholder 3">
            <a:extLst>
              <a:ext uri="{FF2B5EF4-FFF2-40B4-BE49-F238E27FC236}">
                <a16:creationId xmlns:a16="http://schemas.microsoft.com/office/drawing/2014/main" xmlns="" id="{6FB3C58E-55B0-47EA-47A2-0BDEDAE0B168}"/>
              </a:ext>
            </a:extLst>
          </p:cNvPr>
          <p:cNvSpPr>
            <a:spLocks noGrp="1"/>
          </p:cNvSpPr>
          <p:nvPr>
            <p:ph type="sldNum" sz="quarter" idx="12"/>
          </p:nvPr>
        </p:nvSpPr>
        <p:spPr/>
        <p:txBody>
          <a:bodyPr/>
          <a:lstStyle/>
          <a:p>
            <a:fld id="{02C0B4A7-8BD0-41C2-BFCA-F4E64E454CD5}" type="slidenum">
              <a:rPr lang="en-US" smtClean="0"/>
              <a:t>12</a:t>
            </a:fld>
            <a:endParaRPr lang="en-US"/>
          </a:p>
        </p:txBody>
      </p:sp>
      <p:pic>
        <p:nvPicPr>
          <p:cNvPr id="6" name="Picture 5">
            <a:extLst>
              <a:ext uri="{FF2B5EF4-FFF2-40B4-BE49-F238E27FC236}">
                <a16:creationId xmlns:a16="http://schemas.microsoft.com/office/drawing/2014/main" xmlns="" id="{BFC42FE2-E156-25FC-11E1-391892B6C5D6}"/>
              </a:ext>
            </a:extLst>
          </p:cNvPr>
          <p:cNvPicPr>
            <a:picLocks noChangeAspect="1"/>
          </p:cNvPicPr>
          <p:nvPr/>
        </p:nvPicPr>
        <p:blipFill>
          <a:blip r:embed="rId3"/>
          <a:stretch>
            <a:fillRect/>
          </a:stretch>
        </p:blipFill>
        <p:spPr>
          <a:xfrm>
            <a:off x="292661" y="1462088"/>
            <a:ext cx="11606677" cy="4149520"/>
          </a:xfrm>
          <a:prstGeom prst="rect">
            <a:avLst/>
          </a:prstGeom>
        </p:spPr>
      </p:pic>
      <p:sp>
        <p:nvSpPr>
          <p:cNvPr id="8" name="Rectangle: Rounded Corners 7">
            <a:extLst>
              <a:ext uri="{FF2B5EF4-FFF2-40B4-BE49-F238E27FC236}">
                <a16:creationId xmlns:a16="http://schemas.microsoft.com/office/drawing/2014/main" xmlns="" id="{7867EADC-170A-156B-2C52-52F2F7939D43}"/>
              </a:ext>
            </a:extLst>
          </p:cNvPr>
          <p:cNvSpPr/>
          <p:nvPr/>
        </p:nvSpPr>
        <p:spPr>
          <a:xfrm>
            <a:off x="10917877" y="1462088"/>
            <a:ext cx="462427" cy="414952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17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CA817FD-8211-5E47-C5EE-0AAB7CB5B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2E555453-1D97-3ACF-22A1-B0F2E9A28686}"/>
              </a:ext>
            </a:extLst>
          </p:cNvPr>
          <p:cNvSpPr>
            <a:spLocks noGrp="1"/>
          </p:cNvSpPr>
          <p:nvPr>
            <p:ph type="title"/>
          </p:nvPr>
        </p:nvSpPr>
        <p:spPr>
          <a:xfrm>
            <a:off x="1300627" y="136525"/>
            <a:ext cx="10306050" cy="1325563"/>
          </a:xfrm>
        </p:spPr>
        <p:txBody>
          <a:bodyPr/>
          <a:lstStyle/>
          <a:p>
            <a:r>
              <a:rPr lang="fa-IR" dirty="0"/>
              <a:t>نسبت وابستگی (بارتکفل)</a:t>
            </a:r>
            <a:endParaRPr lang="en-US" dirty="0"/>
          </a:p>
        </p:txBody>
      </p:sp>
      <p:sp>
        <p:nvSpPr>
          <p:cNvPr id="4" name="Slide Number Placeholder 3">
            <a:extLst>
              <a:ext uri="{FF2B5EF4-FFF2-40B4-BE49-F238E27FC236}">
                <a16:creationId xmlns:a16="http://schemas.microsoft.com/office/drawing/2014/main" xmlns="" id="{5847FC2F-8F0A-49AC-889A-43C5D9EDFE7E}"/>
              </a:ext>
            </a:extLst>
          </p:cNvPr>
          <p:cNvSpPr>
            <a:spLocks noGrp="1"/>
          </p:cNvSpPr>
          <p:nvPr>
            <p:ph type="sldNum" sz="quarter" idx="12"/>
          </p:nvPr>
        </p:nvSpPr>
        <p:spPr/>
        <p:txBody>
          <a:bodyPr/>
          <a:lstStyle/>
          <a:p>
            <a:fld id="{02C0B4A7-8BD0-41C2-BFCA-F4E64E454CD5}" type="slidenum">
              <a:rPr lang="en-US" smtClean="0"/>
              <a:t>13</a:t>
            </a:fld>
            <a:endParaRPr lang="en-US"/>
          </a:p>
        </p:txBody>
      </p:sp>
      <p:sp>
        <p:nvSpPr>
          <p:cNvPr id="5" name="TextBox 4">
            <a:extLst>
              <a:ext uri="{FF2B5EF4-FFF2-40B4-BE49-F238E27FC236}">
                <a16:creationId xmlns:a16="http://schemas.microsoft.com/office/drawing/2014/main" xmlns="" id="{8AABC827-5F5E-F66F-5AA8-07366E42D36A}"/>
              </a:ext>
            </a:extLst>
          </p:cNvPr>
          <p:cNvSpPr txBox="1"/>
          <p:nvPr/>
        </p:nvSpPr>
        <p:spPr>
          <a:xfrm>
            <a:off x="585323" y="1291385"/>
            <a:ext cx="10858648" cy="684803"/>
          </a:xfrm>
          <a:prstGeom prst="rect">
            <a:avLst/>
          </a:prstGeom>
          <a:noFill/>
        </p:spPr>
        <p:txBody>
          <a:bodyPr wrap="square">
            <a:spAutoFit/>
          </a:bodyPr>
          <a:lstStyle/>
          <a:p>
            <a:pPr marL="228600" indent="-228600" algn="r" rtl="1" fontAlgn="auto">
              <a:lnSpc>
                <a:spcPct val="150000"/>
              </a:lnSpc>
              <a:spcBef>
                <a:spcPts val="1000"/>
              </a:spcBef>
              <a:spcAft>
                <a:spcPts val="0"/>
              </a:spcAft>
              <a:buClr>
                <a:schemeClr val="accent3"/>
              </a:buClr>
              <a:buFont typeface="Arial" panose="020B0604020202020204" pitchFamily="34" charset="0"/>
              <a:buChar char="•"/>
              <a:defRPr/>
            </a:pPr>
            <a:r>
              <a:rPr lang="fa-IR" sz="2800" dirty="0">
                <a:cs typeface="B Nazanin" panose="00000400000000000000" pitchFamily="2" charset="-78"/>
              </a:rPr>
              <a:t>شاخصی که نشان  میدهد چند درصد از افراد در سنین فعالیت بار افراد غیرفعال را بر عهده دارند </a:t>
            </a:r>
          </a:p>
        </p:txBody>
      </p:sp>
      <p:pic>
        <p:nvPicPr>
          <p:cNvPr id="7" name="Picture 6">
            <a:extLst>
              <a:ext uri="{FF2B5EF4-FFF2-40B4-BE49-F238E27FC236}">
                <a16:creationId xmlns:a16="http://schemas.microsoft.com/office/drawing/2014/main" xmlns="" id="{DB541213-FF2C-BA95-31CA-7B9FC7EA338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84948" y="2421417"/>
            <a:ext cx="10622103" cy="3062372"/>
          </a:xfrm>
          <a:prstGeom prst="rect">
            <a:avLst/>
          </a:prstGeom>
        </p:spPr>
      </p:pic>
    </p:spTree>
    <p:extLst>
      <p:ext uri="{BB962C8B-B14F-4D97-AF65-F5344CB8AC3E}">
        <p14:creationId xmlns:p14="http://schemas.microsoft.com/office/powerpoint/2010/main" val="2306698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7BE42EE-85FF-C021-C0FF-99E26B494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DE9CAAE-73CC-5B57-D68A-4715387FB3D9}"/>
              </a:ext>
            </a:extLst>
          </p:cNvPr>
          <p:cNvSpPr>
            <a:spLocks noGrp="1"/>
          </p:cNvSpPr>
          <p:nvPr>
            <p:ph type="title"/>
          </p:nvPr>
        </p:nvSpPr>
        <p:spPr>
          <a:xfrm>
            <a:off x="1329426" y="136525"/>
            <a:ext cx="10306050" cy="1325563"/>
          </a:xfrm>
        </p:spPr>
        <p:txBody>
          <a:bodyPr/>
          <a:lstStyle/>
          <a:p>
            <a:r>
              <a:rPr lang="fa-IR" dirty="0"/>
              <a:t>میزان باروری برخی کشورها </a:t>
            </a:r>
            <a:endParaRPr lang="en-US" dirty="0"/>
          </a:p>
        </p:txBody>
      </p:sp>
      <p:sp>
        <p:nvSpPr>
          <p:cNvPr id="4" name="Slide Number Placeholder 3">
            <a:extLst>
              <a:ext uri="{FF2B5EF4-FFF2-40B4-BE49-F238E27FC236}">
                <a16:creationId xmlns:a16="http://schemas.microsoft.com/office/drawing/2014/main" xmlns="" id="{8D013963-4CA2-8BCC-C475-8785B10DE2D2}"/>
              </a:ext>
            </a:extLst>
          </p:cNvPr>
          <p:cNvSpPr>
            <a:spLocks noGrp="1"/>
          </p:cNvSpPr>
          <p:nvPr>
            <p:ph type="sldNum" sz="quarter" idx="12"/>
          </p:nvPr>
        </p:nvSpPr>
        <p:spPr/>
        <p:txBody>
          <a:bodyPr/>
          <a:lstStyle/>
          <a:p>
            <a:fld id="{02C0B4A7-8BD0-41C2-BFCA-F4E64E454CD5}" type="slidenum">
              <a:rPr lang="en-US" smtClean="0"/>
              <a:t>14</a:t>
            </a:fld>
            <a:endParaRPr lang="en-US"/>
          </a:p>
        </p:txBody>
      </p:sp>
      <p:graphicFrame>
        <p:nvGraphicFramePr>
          <p:cNvPr id="6" name="Chart 5">
            <a:extLst>
              <a:ext uri="{FF2B5EF4-FFF2-40B4-BE49-F238E27FC236}">
                <a16:creationId xmlns:a16="http://schemas.microsoft.com/office/drawing/2014/main" xmlns="" id="{C7A948DA-7827-C4DA-8BBE-EAF3DECC4277}"/>
              </a:ext>
            </a:extLst>
          </p:cNvPr>
          <p:cNvGraphicFramePr/>
          <p:nvPr>
            <p:extLst>
              <p:ext uri="{D42A27DB-BD31-4B8C-83A1-F6EECF244321}">
                <p14:modId xmlns:p14="http://schemas.microsoft.com/office/powerpoint/2010/main" val="324268034"/>
              </p:ext>
            </p:extLst>
          </p:nvPr>
        </p:nvGraphicFramePr>
        <p:xfrm>
          <a:off x="2192131" y="1250090"/>
          <a:ext cx="7816573" cy="48307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xmlns="" id="{EE75B359-014A-D235-BE44-E8986D9F024B}"/>
              </a:ext>
            </a:extLst>
          </p:cNvPr>
          <p:cNvGraphicFramePr>
            <a:graphicFrameLocks noGrp="1"/>
          </p:cNvGraphicFramePr>
          <p:nvPr>
            <p:extLst>
              <p:ext uri="{D42A27DB-BD31-4B8C-83A1-F6EECF244321}">
                <p14:modId xmlns:p14="http://schemas.microsoft.com/office/powerpoint/2010/main" val="3156423313"/>
              </p:ext>
            </p:extLst>
          </p:nvPr>
        </p:nvGraphicFramePr>
        <p:xfrm>
          <a:off x="7850239" y="1325973"/>
          <a:ext cx="1981234" cy="2499360"/>
        </p:xfrm>
        <a:graphic>
          <a:graphicData uri="http://schemas.openxmlformats.org/drawingml/2006/table">
            <a:tbl>
              <a:tblPr>
                <a:tableStyleId>{5C22544A-7EE6-4342-B048-85BDC9FD1C3A}</a:tableStyleId>
              </a:tblPr>
              <a:tblGrid>
                <a:gridCol w="838214">
                  <a:extLst>
                    <a:ext uri="{9D8B030D-6E8A-4147-A177-3AD203B41FA5}">
                      <a16:colId xmlns:a16="http://schemas.microsoft.com/office/drawing/2014/main" xmlns="" val="927778982"/>
                    </a:ext>
                  </a:extLst>
                </a:gridCol>
                <a:gridCol w="1143020">
                  <a:extLst>
                    <a:ext uri="{9D8B030D-6E8A-4147-A177-3AD203B41FA5}">
                      <a16:colId xmlns:a16="http://schemas.microsoft.com/office/drawing/2014/main" xmlns="" val="1845566853"/>
                    </a:ext>
                  </a:extLst>
                </a:gridCol>
              </a:tblGrid>
              <a:tr h="182880">
                <a:tc>
                  <a:txBody>
                    <a:bodyPr/>
                    <a:lstStyle/>
                    <a:p>
                      <a:pPr algn="l" fontAlgn="b"/>
                      <a:r>
                        <a:rPr lang="en-US" sz="2000" u="none" strike="noStrike">
                          <a:effectLst/>
                          <a:cs typeface="B Nazanin" panose="00000400000000000000" pitchFamily="2" charset="-78"/>
                        </a:rPr>
                        <a:t> </a:t>
                      </a:r>
                      <a:endParaRPr lang="en-US" sz="2000" b="0" i="0" u="none" strike="noStrike">
                        <a:solidFill>
                          <a:srgbClr val="000000"/>
                        </a:solidFill>
                        <a:effectLst/>
                        <a:latin typeface="Calibri" panose="020F0502020204030204" pitchFamily="34" charset="0"/>
                        <a:cs typeface="B Nazanin" panose="00000400000000000000" pitchFamily="2" charset="-78"/>
                      </a:endParaRPr>
                    </a:p>
                  </a:txBody>
                  <a:tcPr marL="7620" marR="7620" marT="7620" marB="0" anchor="b"/>
                </a:tc>
                <a:tc>
                  <a:txBody>
                    <a:bodyPr/>
                    <a:lstStyle/>
                    <a:p>
                      <a:pPr algn="r" rtl="1" fontAlgn="b"/>
                      <a:r>
                        <a:rPr lang="fa-IR" sz="2000" u="none" strike="noStrike">
                          <a:effectLst/>
                          <a:cs typeface="B Nazanin" panose="00000400000000000000" pitchFamily="2" charset="-78"/>
                        </a:rPr>
                        <a:t>رتبه</a:t>
                      </a:r>
                      <a:endParaRPr lang="fa-IR" sz="2000" b="0" i="0" u="none" strike="noStrike">
                        <a:solidFill>
                          <a:srgbClr val="000000"/>
                        </a:solidFill>
                        <a:effectLst/>
                        <a:latin typeface="Calibri" panose="020F0502020204030204" pitchFamily="34" charset="0"/>
                        <a:cs typeface="B Nazanin" panose="00000400000000000000" pitchFamily="2" charset="-78"/>
                      </a:endParaRPr>
                    </a:p>
                  </a:txBody>
                  <a:tcPr marL="7620" marR="7620" marT="7620" marB="0" anchor="b"/>
                </a:tc>
                <a:extLst>
                  <a:ext uri="{0D108BD9-81ED-4DB2-BD59-A6C34878D82A}">
                    <a16:rowId xmlns:a16="http://schemas.microsoft.com/office/drawing/2014/main" xmlns="" val="3177145483"/>
                  </a:ext>
                </a:extLst>
              </a:tr>
              <a:tr h="0">
                <a:tc>
                  <a:txBody>
                    <a:bodyPr/>
                    <a:lstStyle/>
                    <a:p>
                      <a:pPr algn="r" rtl="1" fontAlgn="b"/>
                      <a:r>
                        <a:rPr lang="fa-IR" sz="2000" u="none" strike="noStrike">
                          <a:effectLst/>
                          <a:cs typeface="B Nazanin" panose="00000400000000000000" pitchFamily="2" charset="-78"/>
                        </a:rPr>
                        <a:t>نیجریه</a:t>
                      </a:r>
                      <a:endParaRPr lang="fa-IR" sz="2000" b="0" i="0" u="none" strike="noStrike">
                        <a:solidFill>
                          <a:srgbClr val="000000"/>
                        </a:solidFill>
                        <a:effectLst/>
                        <a:latin typeface="Calibri" panose="020F0502020204030204" pitchFamily="34" charset="0"/>
                        <a:cs typeface="B Nazanin" panose="00000400000000000000" pitchFamily="2" charset="-78"/>
                      </a:endParaRPr>
                    </a:p>
                  </a:txBody>
                  <a:tcPr marL="7620" marR="7620" marT="7620" marB="0" anchor="b"/>
                </a:tc>
                <a:tc>
                  <a:txBody>
                    <a:bodyPr/>
                    <a:lstStyle/>
                    <a:p>
                      <a:pPr algn="r" fontAlgn="b"/>
                      <a:r>
                        <a:rPr lang="en-US" sz="2000" u="none" strike="noStrike" dirty="0">
                          <a:effectLst/>
                          <a:cs typeface="B Nazanin" panose="00000400000000000000" pitchFamily="2" charset="-78"/>
                        </a:rPr>
                        <a:t>1</a:t>
                      </a:r>
                      <a:endParaRPr lang="en-US" sz="2000" b="0" i="0" u="none" strike="noStrike" dirty="0">
                        <a:solidFill>
                          <a:srgbClr val="000000"/>
                        </a:solidFill>
                        <a:effectLst/>
                        <a:latin typeface="Calibri" panose="020F0502020204030204" pitchFamily="34" charset="0"/>
                        <a:cs typeface="B Nazanin" panose="00000400000000000000" pitchFamily="2" charset="-78"/>
                      </a:endParaRPr>
                    </a:p>
                  </a:txBody>
                  <a:tcPr marL="7620" marR="7620" marT="7620" marB="0" anchor="b"/>
                </a:tc>
                <a:extLst>
                  <a:ext uri="{0D108BD9-81ED-4DB2-BD59-A6C34878D82A}">
                    <a16:rowId xmlns:a16="http://schemas.microsoft.com/office/drawing/2014/main" xmlns="" val="605043176"/>
                  </a:ext>
                </a:extLst>
              </a:tr>
              <a:tr h="182880">
                <a:tc>
                  <a:txBody>
                    <a:bodyPr/>
                    <a:lstStyle/>
                    <a:p>
                      <a:pPr algn="r" rtl="1" fontAlgn="b"/>
                      <a:r>
                        <a:rPr lang="fa-IR" sz="2000" u="none" strike="noStrike">
                          <a:effectLst/>
                          <a:cs typeface="B Nazanin" panose="00000400000000000000" pitchFamily="2" charset="-78"/>
                        </a:rPr>
                        <a:t>عراق</a:t>
                      </a:r>
                      <a:endParaRPr lang="fa-IR" sz="2000" b="0" i="0" u="none" strike="noStrike">
                        <a:solidFill>
                          <a:srgbClr val="000000"/>
                        </a:solidFill>
                        <a:effectLst/>
                        <a:latin typeface="Calibri" panose="020F0502020204030204" pitchFamily="34" charset="0"/>
                        <a:cs typeface="B Nazanin" panose="00000400000000000000" pitchFamily="2" charset="-78"/>
                      </a:endParaRPr>
                    </a:p>
                  </a:txBody>
                  <a:tcPr marL="7620" marR="7620" marT="7620" marB="0" anchor="b"/>
                </a:tc>
                <a:tc>
                  <a:txBody>
                    <a:bodyPr/>
                    <a:lstStyle/>
                    <a:p>
                      <a:pPr algn="r" fontAlgn="b"/>
                      <a:r>
                        <a:rPr lang="en-US" sz="2000" u="none" strike="noStrike">
                          <a:effectLst/>
                          <a:cs typeface="B Nazanin" panose="00000400000000000000" pitchFamily="2" charset="-78"/>
                        </a:rPr>
                        <a:t>31</a:t>
                      </a:r>
                      <a:endParaRPr lang="en-US" sz="2000" b="0" i="0" u="none" strike="noStrike">
                        <a:solidFill>
                          <a:srgbClr val="000000"/>
                        </a:solidFill>
                        <a:effectLst/>
                        <a:latin typeface="Calibri" panose="020F0502020204030204" pitchFamily="34" charset="0"/>
                        <a:cs typeface="B Nazanin" panose="00000400000000000000" pitchFamily="2" charset="-78"/>
                      </a:endParaRPr>
                    </a:p>
                  </a:txBody>
                  <a:tcPr marL="7620" marR="7620" marT="7620" marB="0" anchor="b"/>
                </a:tc>
                <a:extLst>
                  <a:ext uri="{0D108BD9-81ED-4DB2-BD59-A6C34878D82A}">
                    <a16:rowId xmlns:a16="http://schemas.microsoft.com/office/drawing/2014/main" xmlns="" val="333732920"/>
                  </a:ext>
                </a:extLst>
              </a:tr>
              <a:tr h="182880">
                <a:tc>
                  <a:txBody>
                    <a:bodyPr/>
                    <a:lstStyle/>
                    <a:p>
                      <a:pPr algn="r" rtl="1" fontAlgn="b"/>
                      <a:r>
                        <a:rPr lang="fa-IR" sz="2000" u="none" strike="noStrike">
                          <a:effectLst/>
                          <a:cs typeface="B Nazanin" panose="00000400000000000000" pitchFamily="2" charset="-78"/>
                        </a:rPr>
                        <a:t>اسرائیل</a:t>
                      </a:r>
                      <a:endParaRPr lang="fa-IR" sz="2000" b="0" i="0" u="none" strike="noStrike">
                        <a:solidFill>
                          <a:srgbClr val="000000"/>
                        </a:solidFill>
                        <a:effectLst/>
                        <a:latin typeface="Calibri" panose="020F0502020204030204" pitchFamily="34" charset="0"/>
                        <a:cs typeface="B Nazanin" panose="00000400000000000000" pitchFamily="2" charset="-78"/>
                      </a:endParaRPr>
                    </a:p>
                  </a:txBody>
                  <a:tcPr marL="7620" marR="7620" marT="7620" marB="0" anchor="b"/>
                </a:tc>
                <a:tc>
                  <a:txBody>
                    <a:bodyPr/>
                    <a:lstStyle/>
                    <a:p>
                      <a:pPr algn="r" fontAlgn="b"/>
                      <a:r>
                        <a:rPr lang="en-US" sz="2000" u="none" strike="noStrike">
                          <a:effectLst/>
                          <a:cs typeface="B Nazanin" panose="00000400000000000000" pitchFamily="2" charset="-78"/>
                        </a:rPr>
                        <a:t>57</a:t>
                      </a:r>
                      <a:endParaRPr lang="en-US" sz="2000" b="0" i="0" u="none" strike="noStrike">
                        <a:solidFill>
                          <a:srgbClr val="000000"/>
                        </a:solidFill>
                        <a:effectLst/>
                        <a:latin typeface="Calibri" panose="020F0502020204030204" pitchFamily="34" charset="0"/>
                        <a:cs typeface="B Nazanin" panose="00000400000000000000" pitchFamily="2" charset="-78"/>
                      </a:endParaRPr>
                    </a:p>
                  </a:txBody>
                  <a:tcPr marL="7620" marR="7620" marT="7620" marB="0" anchor="b"/>
                </a:tc>
                <a:extLst>
                  <a:ext uri="{0D108BD9-81ED-4DB2-BD59-A6C34878D82A}">
                    <a16:rowId xmlns:a16="http://schemas.microsoft.com/office/drawing/2014/main" xmlns="" val="701531034"/>
                  </a:ext>
                </a:extLst>
              </a:tr>
              <a:tr h="182880">
                <a:tc>
                  <a:txBody>
                    <a:bodyPr/>
                    <a:lstStyle/>
                    <a:p>
                      <a:pPr algn="r" rtl="1" fontAlgn="b"/>
                      <a:r>
                        <a:rPr lang="fa-IR" sz="2000" u="none" strike="noStrike">
                          <a:effectLst/>
                          <a:cs typeface="B Nazanin" panose="00000400000000000000" pitchFamily="2" charset="-78"/>
                        </a:rPr>
                        <a:t>فرانسه</a:t>
                      </a:r>
                      <a:endParaRPr lang="fa-IR" sz="2000" b="0" i="0" u="none" strike="noStrike">
                        <a:solidFill>
                          <a:srgbClr val="000000"/>
                        </a:solidFill>
                        <a:effectLst/>
                        <a:latin typeface="Calibri" panose="020F0502020204030204" pitchFamily="34" charset="0"/>
                        <a:cs typeface="B Nazanin" panose="00000400000000000000" pitchFamily="2" charset="-78"/>
                      </a:endParaRPr>
                    </a:p>
                  </a:txBody>
                  <a:tcPr marL="7620" marR="7620" marT="7620" marB="0" anchor="b"/>
                </a:tc>
                <a:tc>
                  <a:txBody>
                    <a:bodyPr/>
                    <a:lstStyle/>
                    <a:p>
                      <a:pPr algn="r" fontAlgn="b"/>
                      <a:r>
                        <a:rPr lang="en-US" sz="2000" u="none" strike="noStrike">
                          <a:effectLst/>
                          <a:cs typeface="B Nazanin" panose="00000400000000000000" pitchFamily="2" charset="-78"/>
                        </a:rPr>
                        <a:t>105</a:t>
                      </a:r>
                      <a:endParaRPr lang="en-US" sz="2000" b="0" i="0" u="none" strike="noStrike">
                        <a:solidFill>
                          <a:srgbClr val="000000"/>
                        </a:solidFill>
                        <a:effectLst/>
                        <a:latin typeface="Calibri" panose="020F0502020204030204" pitchFamily="34" charset="0"/>
                        <a:cs typeface="B Nazanin" panose="00000400000000000000" pitchFamily="2" charset="-78"/>
                      </a:endParaRPr>
                    </a:p>
                  </a:txBody>
                  <a:tcPr marL="7620" marR="7620" marT="7620" marB="0" anchor="b"/>
                </a:tc>
                <a:extLst>
                  <a:ext uri="{0D108BD9-81ED-4DB2-BD59-A6C34878D82A}">
                    <a16:rowId xmlns:a16="http://schemas.microsoft.com/office/drawing/2014/main" xmlns="" val="504035706"/>
                  </a:ext>
                </a:extLst>
              </a:tr>
              <a:tr h="182880">
                <a:tc>
                  <a:txBody>
                    <a:bodyPr/>
                    <a:lstStyle/>
                    <a:p>
                      <a:pPr algn="r" rtl="1" fontAlgn="b"/>
                      <a:r>
                        <a:rPr lang="fa-IR" sz="2000" u="none" strike="noStrike">
                          <a:effectLst/>
                          <a:cs typeface="B Nazanin" panose="00000400000000000000" pitchFamily="2" charset="-78"/>
                        </a:rPr>
                        <a:t>ترکیه</a:t>
                      </a:r>
                      <a:endParaRPr lang="fa-IR" sz="2000" b="0" i="0" u="none" strike="noStrike">
                        <a:solidFill>
                          <a:srgbClr val="000000"/>
                        </a:solidFill>
                        <a:effectLst/>
                        <a:latin typeface="Calibri" panose="020F0502020204030204" pitchFamily="34" charset="0"/>
                        <a:cs typeface="B Nazanin" panose="00000400000000000000" pitchFamily="2" charset="-78"/>
                      </a:endParaRPr>
                    </a:p>
                  </a:txBody>
                  <a:tcPr marL="7620" marR="7620" marT="7620" marB="0" anchor="b"/>
                </a:tc>
                <a:tc>
                  <a:txBody>
                    <a:bodyPr/>
                    <a:lstStyle/>
                    <a:p>
                      <a:pPr algn="r" fontAlgn="b"/>
                      <a:r>
                        <a:rPr lang="en-US" sz="2000" u="none" strike="noStrike">
                          <a:effectLst/>
                          <a:cs typeface="B Nazanin" panose="00000400000000000000" pitchFamily="2" charset="-78"/>
                        </a:rPr>
                        <a:t>110</a:t>
                      </a:r>
                      <a:endParaRPr lang="en-US" sz="2000" b="0" i="0" u="none" strike="noStrike">
                        <a:solidFill>
                          <a:srgbClr val="000000"/>
                        </a:solidFill>
                        <a:effectLst/>
                        <a:latin typeface="Calibri" panose="020F0502020204030204" pitchFamily="34" charset="0"/>
                        <a:cs typeface="B Nazanin" panose="00000400000000000000" pitchFamily="2" charset="-78"/>
                      </a:endParaRPr>
                    </a:p>
                  </a:txBody>
                  <a:tcPr marL="7620" marR="7620" marT="7620" marB="0" anchor="b"/>
                </a:tc>
                <a:extLst>
                  <a:ext uri="{0D108BD9-81ED-4DB2-BD59-A6C34878D82A}">
                    <a16:rowId xmlns:a16="http://schemas.microsoft.com/office/drawing/2014/main" xmlns="" val="1355526593"/>
                  </a:ext>
                </a:extLst>
              </a:tr>
              <a:tr h="182880">
                <a:tc>
                  <a:txBody>
                    <a:bodyPr/>
                    <a:lstStyle/>
                    <a:p>
                      <a:pPr algn="r" rtl="1" fontAlgn="b"/>
                      <a:r>
                        <a:rPr lang="fa-IR" sz="2000" u="none" strike="noStrike">
                          <a:effectLst/>
                          <a:cs typeface="B Nazanin" panose="00000400000000000000" pitchFamily="2" charset="-78"/>
                        </a:rPr>
                        <a:t>آمریکا</a:t>
                      </a:r>
                      <a:endParaRPr lang="fa-IR" sz="2000" b="0" i="0" u="none" strike="noStrike">
                        <a:solidFill>
                          <a:srgbClr val="000000"/>
                        </a:solidFill>
                        <a:effectLst/>
                        <a:latin typeface="Calibri" panose="020F0502020204030204" pitchFamily="34" charset="0"/>
                        <a:cs typeface="B Nazanin" panose="00000400000000000000" pitchFamily="2" charset="-78"/>
                      </a:endParaRPr>
                    </a:p>
                  </a:txBody>
                  <a:tcPr marL="7620" marR="7620" marT="7620" marB="0" anchor="b"/>
                </a:tc>
                <a:tc>
                  <a:txBody>
                    <a:bodyPr/>
                    <a:lstStyle/>
                    <a:p>
                      <a:pPr algn="r" fontAlgn="b"/>
                      <a:r>
                        <a:rPr lang="en-US" sz="2000" u="none" strike="noStrike">
                          <a:effectLst/>
                          <a:cs typeface="B Nazanin" panose="00000400000000000000" pitchFamily="2" charset="-78"/>
                        </a:rPr>
                        <a:t>122</a:t>
                      </a:r>
                      <a:endParaRPr lang="en-US" sz="2000" b="0" i="0" u="none" strike="noStrike">
                        <a:solidFill>
                          <a:srgbClr val="000000"/>
                        </a:solidFill>
                        <a:effectLst/>
                        <a:latin typeface="Calibri" panose="020F0502020204030204" pitchFamily="34" charset="0"/>
                        <a:cs typeface="B Nazanin" panose="00000400000000000000" pitchFamily="2" charset="-78"/>
                      </a:endParaRPr>
                    </a:p>
                  </a:txBody>
                  <a:tcPr marL="7620" marR="7620" marT="7620" marB="0" anchor="b"/>
                </a:tc>
                <a:extLst>
                  <a:ext uri="{0D108BD9-81ED-4DB2-BD59-A6C34878D82A}">
                    <a16:rowId xmlns:a16="http://schemas.microsoft.com/office/drawing/2014/main" xmlns="" val="843472495"/>
                  </a:ext>
                </a:extLst>
              </a:tr>
              <a:tr h="182880">
                <a:tc>
                  <a:txBody>
                    <a:bodyPr/>
                    <a:lstStyle/>
                    <a:p>
                      <a:pPr algn="r" rtl="1" fontAlgn="b"/>
                      <a:r>
                        <a:rPr lang="fa-IR" sz="2000" u="none" strike="noStrike">
                          <a:effectLst/>
                          <a:cs typeface="B Nazanin" panose="00000400000000000000" pitchFamily="2" charset="-78"/>
                        </a:rPr>
                        <a:t>ایران</a:t>
                      </a:r>
                      <a:endParaRPr lang="fa-IR" sz="2000" b="0" i="0" u="none" strike="noStrike">
                        <a:solidFill>
                          <a:srgbClr val="000000"/>
                        </a:solidFill>
                        <a:effectLst/>
                        <a:latin typeface="Calibri" panose="020F0502020204030204" pitchFamily="34" charset="0"/>
                        <a:cs typeface="B Nazanin" panose="00000400000000000000" pitchFamily="2" charset="-78"/>
                      </a:endParaRPr>
                    </a:p>
                  </a:txBody>
                  <a:tcPr marL="7620" marR="7620" marT="7620" marB="0" anchor="b"/>
                </a:tc>
                <a:tc>
                  <a:txBody>
                    <a:bodyPr/>
                    <a:lstStyle/>
                    <a:p>
                      <a:pPr algn="r" fontAlgn="b"/>
                      <a:r>
                        <a:rPr lang="en-US" sz="2000" u="none" strike="noStrike" dirty="0">
                          <a:effectLst/>
                          <a:cs typeface="B Nazanin" panose="00000400000000000000" pitchFamily="2" charset="-78"/>
                        </a:rPr>
                        <a:t>168</a:t>
                      </a:r>
                      <a:endParaRPr lang="en-US" sz="2000" b="0" i="0" u="none" strike="noStrike" dirty="0">
                        <a:solidFill>
                          <a:srgbClr val="000000"/>
                        </a:solidFill>
                        <a:effectLst/>
                        <a:latin typeface="Calibri" panose="020F0502020204030204" pitchFamily="34" charset="0"/>
                        <a:cs typeface="B Nazanin" panose="00000400000000000000" pitchFamily="2" charset="-78"/>
                      </a:endParaRPr>
                    </a:p>
                  </a:txBody>
                  <a:tcPr marL="7620" marR="7620" marT="7620" marB="0" anchor="b"/>
                </a:tc>
                <a:extLst>
                  <a:ext uri="{0D108BD9-81ED-4DB2-BD59-A6C34878D82A}">
                    <a16:rowId xmlns:a16="http://schemas.microsoft.com/office/drawing/2014/main" xmlns="" val="2479638686"/>
                  </a:ext>
                </a:extLst>
              </a:tr>
            </a:tbl>
          </a:graphicData>
        </a:graphic>
      </p:graphicFrame>
    </p:spTree>
    <p:extLst>
      <p:ext uri="{BB962C8B-B14F-4D97-AF65-F5344CB8AC3E}">
        <p14:creationId xmlns:p14="http://schemas.microsoft.com/office/powerpoint/2010/main" val="3650643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FF666AE-D23D-C633-68E3-FD009DD8D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D7705B93-74CF-3E04-66DC-F0590A0169D5}"/>
              </a:ext>
            </a:extLst>
          </p:cNvPr>
          <p:cNvSpPr>
            <a:spLocks noGrp="1"/>
          </p:cNvSpPr>
          <p:nvPr>
            <p:ph type="title"/>
          </p:nvPr>
        </p:nvSpPr>
        <p:spPr>
          <a:xfrm>
            <a:off x="-1475558" y="0"/>
            <a:ext cx="10306050" cy="1325563"/>
          </a:xfrm>
        </p:spPr>
        <p:txBody>
          <a:bodyPr/>
          <a:lstStyle/>
          <a:p>
            <a:r>
              <a:rPr lang="fa-IR" dirty="0"/>
              <a:t>وضعیت باروری کلی در ایران </a:t>
            </a:r>
            <a:endParaRPr lang="en-US" dirty="0"/>
          </a:p>
        </p:txBody>
      </p:sp>
      <p:sp>
        <p:nvSpPr>
          <p:cNvPr id="4" name="Slide Number Placeholder 3">
            <a:extLst>
              <a:ext uri="{FF2B5EF4-FFF2-40B4-BE49-F238E27FC236}">
                <a16:creationId xmlns:a16="http://schemas.microsoft.com/office/drawing/2014/main" xmlns="" id="{4FFBD699-A7C7-502A-0517-67A51AFAF22E}"/>
              </a:ext>
            </a:extLst>
          </p:cNvPr>
          <p:cNvSpPr>
            <a:spLocks noGrp="1"/>
          </p:cNvSpPr>
          <p:nvPr>
            <p:ph type="sldNum" sz="quarter" idx="12"/>
          </p:nvPr>
        </p:nvSpPr>
        <p:spPr/>
        <p:txBody>
          <a:bodyPr/>
          <a:lstStyle/>
          <a:p>
            <a:fld id="{02C0B4A7-8BD0-41C2-BFCA-F4E64E454CD5}" type="slidenum">
              <a:rPr lang="en-US" smtClean="0"/>
              <a:t>15</a:t>
            </a:fld>
            <a:endParaRPr lang="en-US"/>
          </a:p>
        </p:txBody>
      </p:sp>
      <p:pic>
        <p:nvPicPr>
          <p:cNvPr id="5" name="Picture 4">
            <a:extLst>
              <a:ext uri="{FF2B5EF4-FFF2-40B4-BE49-F238E27FC236}">
                <a16:creationId xmlns:a16="http://schemas.microsoft.com/office/drawing/2014/main" xmlns="" id="{E891766A-3DE8-F7E2-A742-DB3D326D7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481" y="1173689"/>
            <a:ext cx="7933038" cy="5471061"/>
          </a:xfrm>
          <a:prstGeom prst="rect">
            <a:avLst/>
          </a:prstGeom>
        </p:spPr>
      </p:pic>
    </p:spTree>
    <p:extLst>
      <p:ext uri="{BB962C8B-B14F-4D97-AF65-F5344CB8AC3E}">
        <p14:creationId xmlns:p14="http://schemas.microsoft.com/office/powerpoint/2010/main" val="215266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B7D563B-05E6-2FEC-7391-384F37184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6623700-2481-CB6E-5B15-06BC9D4A5C10}"/>
              </a:ext>
            </a:extLst>
          </p:cNvPr>
          <p:cNvSpPr>
            <a:spLocks noGrp="1"/>
          </p:cNvSpPr>
          <p:nvPr>
            <p:ph type="title"/>
          </p:nvPr>
        </p:nvSpPr>
        <p:spPr>
          <a:xfrm>
            <a:off x="1047750" y="136525"/>
            <a:ext cx="10306050" cy="1325563"/>
          </a:xfrm>
        </p:spPr>
        <p:txBody>
          <a:bodyPr/>
          <a:lstStyle/>
          <a:p>
            <a:pPr algn="ctr"/>
            <a:r>
              <a:rPr lang="fa-IR" dirty="0"/>
              <a:t>روند سالانه باروری کل در ایران</a:t>
            </a:r>
            <a:endParaRPr lang="en-US" dirty="0"/>
          </a:p>
        </p:txBody>
      </p:sp>
      <p:sp>
        <p:nvSpPr>
          <p:cNvPr id="4" name="Slide Number Placeholder 3">
            <a:extLst>
              <a:ext uri="{FF2B5EF4-FFF2-40B4-BE49-F238E27FC236}">
                <a16:creationId xmlns:a16="http://schemas.microsoft.com/office/drawing/2014/main" xmlns="" id="{064961D8-DFE6-BB28-999D-44A3A0AB3BD6}"/>
              </a:ext>
            </a:extLst>
          </p:cNvPr>
          <p:cNvSpPr>
            <a:spLocks noGrp="1"/>
          </p:cNvSpPr>
          <p:nvPr>
            <p:ph type="sldNum" sz="quarter" idx="12"/>
          </p:nvPr>
        </p:nvSpPr>
        <p:spPr/>
        <p:txBody>
          <a:bodyPr/>
          <a:lstStyle/>
          <a:p>
            <a:fld id="{02C0B4A7-8BD0-41C2-BFCA-F4E64E454CD5}" type="slidenum">
              <a:rPr lang="en-US" smtClean="0"/>
              <a:t>16</a:t>
            </a:fld>
            <a:endParaRPr lang="en-US"/>
          </a:p>
        </p:txBody>
      </p:sp>
      <p:graphicFrame>
        <p:nvGraphicFramePr>
          <p:cNvPr id="6" name="Chart 5">
            <a:extLst>
              <a:ext uri="{FF2B5EF4-FFF2-40B4-BE49-F238E27FC236}">
                <a16:creationId xmlns:a16="http://schemas.microsoft.com/office/drawing/2014/main" xmlns="" id="{BBF37D8E-8E6A-31CA-3F5D-ED547DEDE7CE}"/>
              </a:ext>
            </a:extLst>
          </p:cNvPr>
          <p:cNvGraphicFramePr/>
          <p:nvPr>
            <p:extLst>
              <p:ext uri="{D42A27DB-BD31-4B8C-83A1-F6EECF244321}">
                <p14:modId xmlns:p14="http://schemas.microsoft.com/office/powerpoint/2010/main" val="3121303283"/>
              </p:ext>
            </p:extLst>
          </p:nvPr>
        </p:nvGraphicFramePr>
        <p:xfrm>
          <a:off x="2083486" y="1375590"/>
          <a:ext cx="7898714" cy="4816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361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1C485BB-E545-F2EA-9422-479F1BDFF2B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xmlns="" id="{A2CEB93C-475E-94C1-9EAE-CBB7D9914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92E93DD0-5FEF-6392-8D54-4B8A64ACDBE3}"/>
              </a:ext>
            </a:extLst>
          </p:cNvPr>
          <p:cNvSpPr>
            <a:spLocks noGrp="1"/>
          </p:cNvSpPr>
          <p:nvPr>
            <p:ph type="title"/>
          </p:nvPr>
        </p:nvSpPr>
        <p:spPr>
          <a:xfrm>
            <a:off x="1740243" y="0"/>
            <a:ext cx="10306050" cy="1325563"/>
          </a:xfrm>
        </p:spPr>
        <p:txBody>
          <a:bodyPr/>
          <a:lstStyle/>
          <a:p>
            <a:r>
              <a:rPr lang="fa-IR" dirty="0"/>
              <a:t>میزان باروری سال 1400</a:t>
            </a:r>
            <a:endParaRPr lang="en-US" dirty="0"/>
          </a:p>
        </p:txBody>
      </p:sp>
      <p:sp>
        <p:nvSpPr>
          <p:cNvPr id="4" name="Slide Number Placeholder 3">
            <a:extLst>
              <a:ext uri="{FF2B5EF4-FFF2-40B4-BE49-F238E27FC236}">
                <a16:creationId xmlns:a16="http://schemas.microsoft.com/office/drawing/2014/main" xmlns="" id="{DCC3ADF6-DA0E-C018-9E03-150DE6F61FD8}"/>
              </a:ext>
            </a:extLst>
          </p:cNvPr>
          <p:cNvSpPr>
            <a:spLocks noGrp="1"/>
          </p:cNvSpPr>
          <p:nvPr>
            <p:ph type="sldNum" sz="quarter" idx="12"/>
          </p:nvPr>
        </p:nvSpPr>
        <p:spPr/>
        <p:txBody>
          <a:bodyPr/>
          <a:lstStyle/>
          <a:p>
            <a:fld id="{02C0B4A7-8BD0-41C2-BFCA-F4E64E454CD5}" type="slidenum">
              <a:rPr lang="en-US" smtClean="0"/>
              <a:t>17</a:t>
            </a:fld>
            <a:endParaRPr lang="en-US"/>
          </a:p>
        </p:txBody>
      </p:sp>
    </p:spTree>
    <p:extLst>
      <p:ext uri="{BB962C8B-B14F-4D97-AF65-F5344CB8AC3E}">
        <p14:creationId xmlns:p14="http://schemas.microsoft.com/office/powerpoint/2010/main" val="1161376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286FA42-B0D3-077B-5C76-B1B2074EECE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xmlns="" id="{AC1288FD-CD0A-A69E-FBFA-C74C36C63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7BA41B33-5141-1216-E701-48BF95FEEF4B}"/>
              </a:ext>
            </a:extLst>
          </p:cNvPr>
          <p:cNvSpPr>
            <a:spLocks noGrp="1"/>
          </p:cNvSpPr>
          <p:nvPr>
            <p:ph type="title"/>
          </p:nvPr>
        </p:nvSpPr>
        <p:spPr>
          <a:xfrm>
            <a:off x="1740243" y="0"/>
            <a:ext cx="10306050" cy="1325563"/>
          </a:xfrm>
        </p:spPr>
        <p:txBody>
          <a:bodyPr/>
          <a:lstStyle/>
          <a:p>
            <a:r>
              <a:rPr lang="fa-IR" dirty="0"/>
              <a:t>میزان باروری سال 1403</a:t>
            </a:r>
            <a:endParaRPr lang="en-US" dirty="0"/>
          </a:p>
        </p:txBody>
      </p:sp>
      <p:sp>
        <p:nvSpPr>
          <p:cNvPr id="4" name="Slide Number Placeholder 3">
            <a:extLst>
              <a:ext uri="{FF2B5EF4-FFF2-40B4-BE49-F238E27FC236}">
                <a16:creationId xmlns:a16="http://schemas.microsoft.com/office/drawing/2014/main" xmlns="" id="{753DDBF7-9D4C-4F8B-5CA9-91D8DF522D86}"/>
              </a:ext>
            </a:extLst>
          </p:cNvPr>
          <p:cNvSpPr>
            <a:spLocks noGrp="1"/>
          </p:cNvSpPr>
          <p:nvPr>
            <p:ph type="sldNum" sz="quarter" idx="12"/>
          </p:nvPr>
        </p:nvSpPr>
        <p:spPr/>
        <p:txBody>
          <a:bodyPr/>
          <a:lstStyle/>
          <a:p>
            <a:fld id="{02C0B4A7-8BD0-41C2-BFCA-F4E64E454CD5}" type="slidenum">
              <a:rPr lang="en-US" smtClean="0"/>
              <a:t>18</a:t>
            </a:fld>
            <a:endParaRPr lang="en-US"/>
          </a:p>
        </p:txBody>
      </p:sp>
      <p:sp>
        <p:nvSpPr>
          <p:cNvPr id="6" name="TextBox 5">
            <a:extLst>
              <a:ext uri="{FF2B5EF4-FFF2-40B4-BE49-F238E27FC236}">
                <a16:creationId xmlns:a16="http://schemas.microsoft.com/office/drawing/2014/main" xmlns="" id="{A9446A5F-8627-08EF-22B0-F8C76DF1552D}"/>
              </a:ext>
            </a:extLst>
          </p:cNvPr>
          <p:cNvSpPr txBox="1"/>
          <p:nvPr/>
        </p:nvSpPr>
        <p:spPr>
          <a:xfrm>
            <a:off x="5590248" y="2297430"/>
            <a:ext cx="2606040" cy="369332"/>
          </a:xfrm>
          <a:prstGeom prst="rect">
            <a:avLst/>
          </a:prstGeom>
          <a:noFill/>
        </p:spPr>
        <p:txBody>
          <a:bodyPr wrap="square" rtlCol="0">
            <a:spAutoFit/>
          </a:bodyPr>
          <a:lstStyle/>
          <a:p>
            <a:r>
              <a:rPr lang="fa-IR" dirty="0">
                <a:cs typeface="B Nazanin" panose="00000400000000000000" pitchFamily="2" charset="-78"/>
              </a:rPr>
              <a:t>شاهرود 1.44</a:t>
            </a:r>
            <a:endParaRPr lang="en-US" dirty="0">
              <a:cs typeface="B Nazanin" panose="00000400000000000000" pitchFamily="2" charset="-78"/>
            </a:endParaRPr>
          </a:p>
        </p:txBody>
      </p:sp>
    </p:spTree>
    <p:extLst>
      <p:ext uri="{BB962C8B-B14F-4D97-AF65-F5344CB8AC3E}">
        <p14:creationId xmlns:p14="http://schemas.microsoft.com/office/powerpoint/2010/main" val="941537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24225D2-D096-F342-6DB8-9FF9D7A6E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42B74B1-7156-E858-101D-C6B5BD665D49}"/>
              </a:ext>
            </a:extLst>
          </p:cNvPr>
          <p:cNvSpPr>
            <a:spLocks noGrp="1"/>
          </p:cNvSpPr>
          <p:nvPr>
            <p:ph type="title"/>
          </p:nvPr>
        </p:nvSpPr>
        <p:spPr>
          <a:xfrm>
            <a:off x="587304" y="-102014"/>
            <a:ext cx="10306050" cy="1325563"/>
          </a:xfrm>
        </p:spPr>
        <p:txBody>
          <a:bodyPr>
            <a:normAutofit/>
          </a:bodyPr>
          <a:lstStyle/>
          <a:p>
            <a:r>
              <a:rPr lang="fa-IR" sz="2800" dirty="0"/>
              <a:t>مدت زمان کاهش باروری زنان از 6 فرزند به 3 فرزند در کشورهای مختلف</a:t>
            </a:r>
            <a:endParaRPr lang="en-US" sz="2800" dirty="0"/>
          </a:p>
        </p:txBody>
      </p:sp>
      <p:sp>
        <p:nvSpPr>
          <p:cNvPr id="4" name="Slide Number Placeholder 3">
            <a:extLst>
              <a:ext uri="{FF2B5EF4-FFF2-40B4-BE49-F238E27FC236}">
                <a16:creationId xmlns:a16="http://schemas.microsoft.com/office/drawing/2014/main" xmlns="" id="{9DD2B26E-7933-F1F4-C759-03E40E14EB7B}"/>
              </a:ext>
            </a:extLst>
          </p:cNvPr>
          <p:cNvSpPr>
            <a:spLocks noGrp="1"/>
          </p:cNvSpPr>
          <p:nvPr>
            <p:ph type="sldNum" sz="quarter" idx="12"/>
          </p:nvPr>
        </p:nvSpPr>
        <p:spPr/>
        <p:txBody>
          <a:bodyPr/>
          <a:lstStyle/>
          <a:p>
            <a:fld id="{02C0B4A7-8BD0-41C2-BFCA-F4E64E454CD5}" type="slidenum">
              <a:rPr lang="en-US" smtClean="0"/>
              <a:t>19</a:t>
            </a:fld>
            <a:endParaRPr lang="en-US"/>
          </a:p>
        </p:txBody>
      </p:sp>
      <p:pic>
        <p:nvPicPr>
          <p:cNvPr id="5" name="Picture 4">
            <a:extLst>
              <a:ext uri="{FF2B5EF4-FFF2-40B4-BE49-F238E27FC236}">
                <a16:creationId xmlns:a16="http://schemas.microsoft.com/office/drawing/2014/main" xmlns="" id="{286BAEAA-6C5C-000E-2FBC-9E709CD30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211" y="794410"/>
            <a:ext cx="10216589" cy="5744502"/>
          </a:xfrm>
          <a:prstGeom prst="rect">
            <a:avLst/>
          </a:prstGeom>
        </p:spPr>
      </p:pic>
    </p:spTree>
    <p:extLst>
      <p:ext uri="{BB962C8B-B14F-4D97-AF65-F5344CB8AC3E}">
        <p14:creationId xmlns:p14="http://schemas.microsoft.com/office/powerpoint/2010/main" val="330548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4C1C016-4489-0368-AF89-4EAD2D076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0C6DCFE9-1AC2-4039-A9FD-8B8432634EAA}"/>
              </a:ext>
            </a:extLst>
          </p:cNvPr>
          <p:cNvSpPr>
            <a:spLocks noGrp="1"/>
          </p:cNvSpPr>
          <p:nvPr>
            <p:ph type="title"/>
          </p:nvPr>
        </p:nvSpPr>
        <p:spPr/>
        <p:txBody>
          <a:bodyPr/>
          <a:lstStyle/>
          <a:p>
            <a:r>
              <a:rPr lang="fa-IR" dirty="0"/>
              <a:t>مباحث ارائه</a:t>
            </a:r>
            <a:endParaRPr lang="en-US" dirty="0"/>
          </a:p>
        </p:txBody>
      </p:sp>
      <p:sp>
        <p:nvSpPr>
          <p:cNvPr id="3" name="Content Placeholder 2">
            <a:extLst>
              <a:ext uri="{FF2B5EF4-FFF2-40B4-BE49-F238E27FC236}">
                <a16:creationId xmlns:a16="http://schemas.microsoft.com/office/drawing/2014/main" xmlns="" id="{59DF38D5-0C94-458E-BF49-C47906F5D074}"/>
              </a:ext>
            </a:extLst>
          </p:cNvPr>
          <p:cNvSpPr>
            <a:spLocks noGrp="1"/>
          </p:cNvSpPr>
          <p:nvPr>
            <p:ph idx="1"/>
          </p:nvPr>
        </p:nvSpPr>
        <p:spPr>
          <a:xfrm>
            <a:off x="1095756" y="1690688"/>
            <a:ext cx="9644634" cy="4547235"/>
          </a:xfrm>
        </p:spPr>
        <p:txBody>
          <a:bodyPr>
            <a:normAutofit/>
          </a:bodyPr>
          <a:lstStyle/>
          <a:p>
            <a:pPr>
              <a:lnSpc>
                <a:spcPct val="150000"/>
              </a:lnSpc>
            </a:pPr>
            <a:r>
              <a:rPr lang="fa-IR" sz="2800" dirty="0"/>
              <a:t>مروری بر جوانی جمعیت و قوانین آن</a:t>
            </a:r>
          </a:p>
          <a:p>
            <a:pPr>
              <a:lnSpc>
                <a:spcPct val="150000"/>
              </a:lnSpc>
            </a:pPr>
            <a:r>
              <a:rPr lang="fa-IR" sz="2800" dirty="0"/>
              <a:t>علل کاهش جمعیت</a:t>
            </a:r>
          </a:p>
          <a:p>
            <a:pPr>
              <a:lnSpc>
                <a:spcPct val="150000"/>
              </a:lnSpc>
            </a:pPr>
            <a:r>
              <a:rPr lang="fa-IR" sz="2800" dirty="0"/>
              <a:t>شاخص های جمعیتی و باروری</a:t>
            </a:r>
          </a:p>
          <a:p>
            <a:pPr>
              <a:lnSpc>
                <a:spcPct val="150000"/>
              </a:lnSpc>
            </a:pPr>
            <a:r>
              <a:rPr lang="fa-IR" sz="2800" dirty="0"/>
              <a:t>راهکارهای افزایش جمعیت</a:t>
            </a:r>
          </a:p>
          <a:p>
            <a:pPr>
              <a:lnSpc>
                <a:spcPct val="150000"/>
              </a:lnSpc>
            </a:pPr>
            <a:endParaRPr lang="fa-IR" sz="2800" dirty="0"/>
          </a:p>
        </p:txBody>
      </p:sp>
      <p:sp>
        <p:nvSpPr>
          <p:cNvPr id="4" name="Slide Number Placeholder 3">
            <a:extLst>
              <a:ext uri="{FF2B5EF4-FFF2-40B4-BE49-F238E27FC236}">
                <a16:creationId xmlns:a16="http://schemas.microsoft.com/office/drawing/2014/main" xmlns="" id="{EE5A7381-CA2C-69CE-6119-CF0D12E52B1D}"/>
              </a:ext>
            </a:extLst>
          </p:cNvPr>
          <p:cNvSpPr>
            <a:spLocks noGrp="1"/>
          </p:cNvSpPr>
          <p:nvPr>
            <p:ph type="sldNum" sz="quarter" idx="12"/>
          </p:nvPr>
        </p:nvSpPr>
        <p:spPr/>
        <p:txBody>
          <a:bodyPr/>
          <a:lstStyle/>
          <a:p>
            <a:fld id="{02C0B4A7-8BD0-41C2-BFCA-F4E64E454CD5}" type="slidenum">
              <a:rPr lang="en-US" smtClean="0"/>
              <a:t>2</a:t>
            </a:fld>
            <a:endParaRPr lang="en-US"/>
          </a:p>
        </p:txBody>
      </p:sp>
    </p:spTree>
    <p:extLst>
      <p:ext uri="{BB962C8B-B14F-4D97-AF65-F5344CB8AC3E}">
        <p14:creationId xmlns:p14="http://schemas.microsoft.com/office/powerpoint/2010/main" val="460270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F76740B-5A10-86DE-EA6A-498C5AD37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2A31246F-62DD-34EF-6E0E-FB78F68E220C}"/>
              </a:ext>
            </a:extLst>
          </p:cNvPr>
          <p:cNvSpPr>
            <a:spLocks noGrp="1"/>
          </p:cNvSpPr>
          <p:nvPr>
            <p:ph type="title"/>
          </p:nvPr>
        </p:nvSpPr>
        <p:spPr>
          <a:xfrm>
            <a:off x="1329426" y="136525"/>
            <a:ext cx="10306050" cy="1325563"/>
          </a:xfrm>
        </p:spPr>
        <p:txBody>
          <a:bodyPr/>
          <a:lstStyle/>
          <a:p>
            <a:r>
              <a:rPr lang="fa-IR" dirty="0"/>
              <a:t>روند میزان خام ولادت در استانهای کشور</a:t>
            </a:r>
            <a:endParaRPr lang="en-US" dirty="0"/>
          </a:p>
        </p:txBody>
      </p:sp>
      <p:sp>
        <p:nvSpPr>
          <p:cNvPr id="4" name="Slide Number Placeholder 3">
            <a:extLst>
              <a:ext uri="{FF2B5EF4-FFF2-40B4-BE49-F238E27FC236}">
                <a16:creationId xmlns:a16="http://schemas.microsoft.com/office/drawing/2014/main" xmlns="" id="{5FCCD51B-CD68-648A-55EE-B7F3ACB27C6E}"/>
              </a:ext>
            </a:extLst>
          </p:cNvPr>
          <p:cNvSpPr>
            <a:spLocks noGrp="1"/>
          </p:cNvSpPr>
          <p:nvPr>
            <p:ph type="sldNum" sz="quarter" idx="12"/>
          </p:nvPr>
        </p:nvSpPr>
        <p:spPr/>
        <p:txBody>
          <a:bodyPr/>
          <a:lstStyle/>
          <a:p>
            <a:fld id="{02C0B4A7-8BD0-41C2-BFCA-F4E64E454CD5}" type="slidenum">
              <a:rPr lang="en-US" smtClean="0"/>
              <a:t>20</a:t>
            </a:fld>
            <a:endParaRPr lang="en-US"/>
          </a:p>
        </p:txBody>
      </p:sp>
      <p:pic>
        <p:nvPicPr>
          <p:cNvPr id="5" name="Picture 4">
            <a:extLst>
              <a:ext uri="{FF2B5EF4-FFF2-40B4-BE49-F238E27FC236}">
                <a16:creationId xmlns:a16="http://schemas.microsoft.com/office/drawing/2014/main" xmlns="" id="{6779B3FE-54E9-BC7C-2E3F-EF0349F90CEB}"/>
              </a:ext>
            </a:extLst>
          </p:cNvPr>
          <p:cNvPicPr>
            <a:picLocks noChangeAspect="1"/>
          </p:cNvPicPr>
          <p:nvPr/>
        </p:nvPicPr>
        <p:blipFill>
          <a:blip r:embed="rId2"/>
          <a:stretch>
            <a:fillRect/>
          </a:stretch>
        </p:blipFill>
        <p:spPr>
          <a:xfrm>
            <a:off x="677710" y="1321887"/>
            <a:ext cx="10836579" cy="4668096"/>
          </a:xfrm>
          <a:prstGeom prst="rect">
            <a:avLst/>
          </a:prstGeom>
        </p:spPr>
      </p:pic>
      <p:sp>
        <p:nvSpPr>
          <p:cNvPr id="3" name="Rectangle: Rounded Corners 2">
            <a:extLst>
              <a:ext uri="{FF2B5EF4-FFF2-40B4-BE49-F238E27FC236}">
                <a16:creationId xmlns:a16="http://schemas.microsoft.com/office/drawing/2014/main" xmlns="" id="{6B9275CA-CE8C-6F13-8732-BD85D3A12FFF}"/>
              </a:ext>
            </a:extLst>
          </p:cNvPr>
          <p:cNvSpPr/>
          <p:nvPr/>
        </p:nvSpPr>
        <p:spPr>
          <a:xfrm>
            <a:off x="10442713" y="1321887"/>
            <a:ext cx="583096" cy="466809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135951B2-EF13-31B9-35C7-CE0692EA283F}"/>
              </a:ext>
            </a:extLst>
          </p:cNvPr>
          <p:cNvSpPr txBox="1"/>
          <p:nvPr/>
        </p:nvSpPr>
        <p:spPr>
          <a:xfrm>
            <a:off x="4027170" y="5913571"/>
            <a:ext cx="4583430" cy="369332"/>
          </a:xfrm>
          <a:prstGeom prst="rect">
            <a:avLst/>
          </a:prstGeom>
          <a:noFill/>
        </p:spPr>
        <p:txBody>
          <a:bodyPr wrap="square" rtlCol="0">
            <a:spAutoFit/>
          </a:bodyPr>
          <a:lstStyle/>
          <a:p>
            <a:r>
              <a:rPr lang="fa-IR" dirty="0">
                <a:cs typeface="B Nazanin" panose="00000400000000000000" pitchFamily="2" charset="-78"/>
              </a:rPr>
              <a:t>شاهرود: 10.81</a:t>
            </a:r>
            <a:endParaRPr lang="en-US" dirty="0">
              <a:cs typeface="B Nazanin" panose="00000400000000000000" pitchFamily="2" charset="-78"/>
            </a:endParaRPr>
          </a:p>
        </p:txBody>
      </p:sp>
    </p:spTree>
    <p:extLst>
      <p:ext uri="{BB962C8B-B14F-4D97-AF65-F5344CB8AC3E}">
        <p14:creationId xmlns:p14="http://schemas.microsoft.com/office/powerpoint/2010/main" val="927406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F69FA2D-1FF2-804C-423B-66EAF886F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277B520-8294-7B09-6EAC-D9CDB2D214BD}"/>
              </a:ext>
            </a:extLst>
          </p:cNvPr>
          <p:cNvSpPr>
            <a:spLocks noGrp="1"/>
          </p:cNvSpPr>
          <p:nvPr>
            <p:ph type="title"/>
          </p:nvPr>
        </p:nvSpPr>
        <p:spPr>
          <a:xfrm>
            <a:off x="1329426" y="136525"/>
            <a:ext cx="10306050" cy="1325563"/>
          </a:xfrm>
        </p:spPr>
        <p:txBody>
          <a:bodyPr/>
          <a:lstStyle/>
          <a:p>
            <a:r>
              <a:rPr lang="fa-IR" dirty="0"/>
              <a:t>میانگین سن پدر و مادر در زمان تولد اولین فرزند</a:t>
            </a:r>
            <a:endParaRPr lang="en-US" dirty="0"/>
          </a:p>
        </p:txBody>
      </p:sp>
      <p:sp>
        <p:nvSpPr>
          <p:cNvPr id="4" name="Slide Number Placeholder 3">
            <a:extLst>
              <a:ext uri="{FF2B5EF4-FFF2-40B4-BE49-F238E27FC236}">
                <a16:creationId xmlns:a16="http://schemas.microsoft.com/office/drawing/2014/main" xmlns="" id="{08084922-EC0F-0DD1-63C0-DC3465DE7A52}"/>
              </a:ext>
            </a:extLst>
          </p:cNvPr>
          <p:cNvSpPr>
            <a:spLocks noGrp="1"/>
          </p:cNvSpPr>
          <p:nvPr>
            <p:ph type="sldNum" sz="quarter" idx="12"/>
          </p:nvPr>
        </p:nvSpPr>
        <p:spPr/>
        <p:txBody>
          <a:bodyPr/>
          <a:lstStyle/>
          <a:p>
            <a:fld id="{02C0B4A7-8BD0-41C2-BFCA-F4E64E454CD5}" type="slidenum">
              <a:rPr lang="en-US" smtClean="0"/>
              <a:t>21</a:t>
            </a:fld>
            <a:endParaRPr lang="en-US"/>
          </a:p>
        </p:txBody>
      </p:sp>
      <p:pic>
        <p:nvPicPr>
          <p:cNvPr id="5" name="Picture 4">
            <a:extLst>
              <a:ext uri="{FF2B5EF4-FFF2-40B4-BE49-F238E27FC236}">
                <a16:creationId xmlns:a16="http://schemas.microsoft.com/office/drawing/2014/main" xmlns="" id="{ABFB1264-5CE1-1C21-E543-CBCC60A60A7A}"/>
              </a:ext>
            </a:extLst>
          </p:cNvPr>
          <p:cNvPicPr>
            <a:picLocks noChangeAspect="1"/>
          </p:cNvPicPr>
          <p:nvPr/>
        </p:nvPicPr>
        <p:blipFill>
          <a:blip r:embed="rId2"/>
          <a:stretch>
            <a:fillRect/>
          </a:stretch>
        </p:blipFill>
        <p:spPr>
          <a:xfrm>
            <a:off x="769530" y="1189570"/>
            <a:ext cx="10652939" cy="4969254"/>
          </a:xfrm>
          <a:prstGeom prst="rect">
            <a:avLst/>
          </a:prstGeom>
        </p:spPr>
      </p:pic>
      <p:sp>
        <p:nvSpPr>
          <p:cNvPr id="3" name="Rectangle: Rounded Corners 2">
            <a:extLst>
              <a:ext uri="{FF2B5EF4-FFF2-40B4-BE49-F238E27FC236}">
                <a16:creationId xmlns:a16="http://schemas.microsoft.com/office/drawing/2014/main" xmlns="" id="{61A9E6DD-EA4F-13E8-A7EB-D8875B24FFA9}"/>
              </a:ext>
            </a:extLst>
          </p:cNvPr>
          <p:cNvSpPr/>
          <p:nvPr/>
        </p:nvSpPr>
        <p:spPr>
          <a:xfrm>
            <a:off x="769531" y="4488246"/>
            <a:ext cx="10652939" cy="26928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836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D2D418-C8A5-80B2-5792-37953F1D3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FBBCDC21-F5AC-1B44-EAA7-318809C7FAD0}"/>
              </a:ext>
            </a:extLst>
          </p:cNvPr>
          <p:cNvSpPr>
            <a:spLocks noGrp="1"/>
          </p:cNvSpPr>
          <p:nvPr>
            <p:ph type="title"/>
          </p:nvPr>
        </p:nvSpPr>
        <p:spPr>
          <a:xfrm>
            <a:off x="1329426" y="136525"/>
            <a:ext cx="10306050" cy="1325563"/>
          </a:xfrm>
        </p:spPr>
        <p:txBody>
          <a:bodyPr/>
          <a:lstStyle/>
          <a:p>
            <a:r>
              <a:rPr lang="fa-IR" dirty="0"/>
              <a:t>میانگین سن ازدواج در زنان و مردان</a:t>
            </a:r>
            <a:endParaRPr lang="en-US" dirty="0"/>
          </a:p>
        </p:txBody>
      </p:sp>
      <p:sp>
        <p:nvSpPr>
          <p:cNvPr id="4" name="Slide Number Placeholder 3">
            <a:extLst>
              <a:ext uri="{FF2B5EF4-FFF2-40B4-BE49-F238E27FC236}">
                <a16:creationId xmlns:a16="http://schemas.microsoft.com/office/drawing/2014/main" xmlns="" id="{85FFCC01-EBEF-A4BA-847D-9AAC7EB7ACDA}"/>
              </a:ext>
            </a:extLst>
          </p:cNvPr>
          <p:cNvSpPr>
            <a:spLocks noGrp="1"/>
          </p:cNvSpPr>
          <p:nvPr>
            <p:ph type="sldNum" sz="quarter" idx="12"/>
          </p:nvPr>
        </p:nvSpPr>
        <p:spPr/>
        <p:txBody>
          <a:bodyPr/>
          <a:lstStyle/>
          <a:p>
            <a:fld id="{02C0B4A7-8BD0-41C2-BFCA-F4E64E454CD5}" type="slidenum">
              <a:rPr lang="en-US" smtClean="0"/>
              <a:t>22</a:t>
            </a:fld>
            <a:endParaRPr lang="en-US"/>
          </a:p>
        </p:txBody>
      </p:sp>
      <p:pic>
        <p:nvPicPr>
          <p:cNvPr id="6" name="Picture 5">
            <a:extLst>
              <a:ext uri="{FF2B5EF4-FFF2-40B4-BE49-F238E27FC236}">
                <a16:creationId xmlns:a16="http://schemas.microsoft.com/office/drawing/2014/main" xmlns="" id="{52179691-8958-1E21-FC38-77589ED4EB72}"/>
              </a:ext>
            </a:extLst>
          </p:cNvPr>
          <p:cNvPicPr>
            <a:picLocks noChangeAspect="1"/>
          </p:cNvPicPr>
          <p:nvPr/>
        </p:nvPicPr>
        <p:blipFill>
          <a:blip r:embed="rId2"/>
          <a:stretch>
            <a:fillRect/>
          </a:stretch>
        </p:blipFill>
        <p:spPr>
          <a:xfrm>
            <a:off x="1908447" y="1333436"/>
            <a:ext cx="8375106" cy="5151566"/>
          </a:xfrm>
          <a:prstGeom prst="rect">
            <a:avLst/>
          </a:prstGeom>
        </p:spPr>
      </p:pic>
      <p:sp>
        <p:nvSpPr>
          <p:cNvPr id="7" name="TextBox 6">
            <a:extLst>
              <a:ext uri="{FF2B5EF4-FFF2-40B4-BE49-F238E27FC236}">
                <a16:creationId xmlns:a16="http://schemas.microsoft.com/office/drawing/2014/main" xmlns="" id="{E5278095-FDA4-9337-97CC-4015C9F72123}"/>
              </a:ext>
            </a:extLst>
          </p:cNvPr>
          <p:cNvSpPr txBox="1"/>
          <p:nvPr/>
        </p:nvSpPr>
        <p:spPr>
          <a:xfrm>
            <a:off x="10217293" y="1908312"/>
            <a:ext cx="768760" cy="523220"/>
          </a:xfrm>
          <a:prstGeom prst="rect">
            <a:avLst/>
          </a:prstGeom>
          <a:noFill/>
        </p:spPr>
        <p:txBody>
          <a:bodyPr wrap="square" rtlCol="0">
            <a:spAutoFit/>
          </a:bodyPr>
          <a:lstStyle/>
          <a:p>
            <a:r>
              <a:rPr lang="fa-IR" sz="2800" dirty="0">
                <a:latin typeface="A Khash" panose="01000500000000020002" pitchFamily="2" charset="-78"/>
                <a:cs typeface="A Khash" panose="01000500000000020002" pitchFamily="2" charset="-78"/>
              </a:rPr>
              <a:t>5</a:t>
            </a:r>
            <a:endParaRPr lang="en-US" sz="2800" dirty="0">
              <a:latin typeface="A Khash" panose="01000500000000020002" pitchFamily="2" charset="-78"/>
              <a:cs typeface="A Khash" panose="01000500000000020002" pitchFamily="2" charset="-78"/>
            </a:endParaRPr>
          </a:p>
        </p:txBody>
      </p:sp>
      <p:sp>
        <p:nvSpPr>
          <p:cNvPr id="8" name="TextBox 7">
            <a:extLst>
              <a:ext uri="{FF2B5EF4-FFF2-40B4-BE49-F238E27FC236}">
                <a16:creationId xmlns:a16="http://schemas.microsoft.com/office/drawing/2014/main" xmlns="" id="{7F540EA7-6601-3C4B-5EC5-5B1E829F991D}"/>
              </a:ext>
            </a:extLst>
          </p:cNvPr>
          <p:cNvSpPr txBox="1"/>
          <p:nvPr/>
        </p:nvSpPr>
        <p:spPr>
          <a:xfrm>
            <a:off x="3829745" y="1518102"/>
            <a:ext cx="6387548" cy="369332"/>
          </a:xfrm>
          <a:prstGeom prst="rect">
            <a:avLst/>
          </a:prstGeom>
          <a:noFill/>
        </p:spPr>
        <p:txBody>
          <a:bodyPr wrap="square" rtlCol="0">
            <a:spAutoFit/>
          </a:bodyPr>
          <a:lstStyle/>
          <a:p>
            <a:r>
              <a:rPr lang="fa-IR" b="1" dirty="0">
                <a:latin typeface="A Khash" panose="01000500000000020002" pitchFamily="2" charset="-78"/>
                <a:cs typeface="A Khash" panose="01000500000000020002" pitchFamily="2" charset="-78"/>
              </a:rPr>
              <a:t>مرد                                                                                                                      زن</a:t>
            </a:r>
            <a:endParaRPr lang="en-US" b="1" dirty="0">
              <a:latin typeface="A Khash" panose="01000500000000020002" pitchFamily="2" charset="-78"/>
              <a:cs typeface="A Khash" panose="01000500000000020002" pitchFamily="2" charset="-78"/>
            </a:endParaRPr>
          </a:p>
        </p:txBody>
      </p:sp>
    </p:spTree>
    <p:extLst>
      <p:ext uri="{BB962C8B-B14F-4D97-AF65-F5344CB8AC3E}">
        <p14:creationId xmlns:p14="http://schemas.microsoft.com/office/powerpoint/2010/main" val="416055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7EF5DA2-11E3-471C-4890-4C41BBDD3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29C14459-AED2-A376-4B33-118E49997EE4}"/>
              </a:ext>
            </a:extLst>
          </p:cNvPr>
          <p:cNvSpPr>
            <a:spLocks noGrp="1"/>
          </p:cNvSpPr>
          <p:nvPr>
            <p:ph type="title"/>
          </p:nvPr>
        </p:nvSpPr>
        <p:spPr>
          <a:xfrm>
            <a:off x="1329426" y="136525"/>
            <a:ext cx="10306050" cy="1325563"/>
          </a:xfrm>
        </p:spPr>
        <p:txBody>
          <a:bodyPr/>
          <a:lstStyle/>
          <a:p>
            <a:r>
              <a:rPr lang="fa-IR" dirty="0"/>
              <a:t>تعداد سالهای زندگی قبل از طلاق</a:t>
            </a:r>
            <a:endParaRPr lang="en-US" dirty="0"/>
          </a:p>
        </p:txBody>
      </p:sp>
      <p:sp>
        <p:nvSpPr>
          <p:cNvPr id="4" name="Slide Number Placeholder 3">
            <a:extLst>
              <a:ext uri="{FF2B5EF4-FFF2-40B4-BE49-F238E27FC236}">
                <a16:creationId xmlns:a16="http://schemas.microsoft.com/office/drawing/2014/main" xmlns="" id="{93B32173-486F-FEC4-A1EB-2C451551EB74}"/>
              </a:ext>
            </a:extLst>
          </p:cNvPr>
          <p:cNvSpPr>
            <a:spLocks noGrp="1"/>
          </p:cNvSpPr>
          <p:nvPr>
            <p:ph type="sldNum" sz="quarter" idx="12"/>
          </p:nvPr>
        </p:nvSpPr>
        <p:spPr/>
        <p:txBody>
          <a:bodyPr/>
          <a:lstStyle/>
          <a:p>
            <a:fld id="{02C0B4A7-8BD0-41C2-BFCA-F4E64E454CD5}" type="slidenum">
              <a:rPr lang="en-US" smtClean="0"/>
              <a:t>23</a:t>
            </a:fld>
            <a:endParaRPr lang="en-US"/>
          </a:p>
        </p:txBody>
      </p:sp>
      <p:pic>
        <p:nvPicPr>
          <p:cNvPr id="5" name="Picture 4">
            <a:extLst>
              <a:ext uri="{FF2B5EF4-FFF2-40B4-BE49-F238E27FC236}">
                <a16:creationId xmlns:a16="http://schemas.microsoft.com/office/drawing/2014/main" xmlns="" id="{9D5B8246-7D78-90B7-7F69-2CF2B8E63C9F}"/>
              </a:ext>
            </a:extLst>
          </p:cNvPr>
          <p:cNvPicPr>
            <a:picLocks noChangeAspect="1"/>
          </p:cNvPicPr>
          <p:nvPr/>
        </p:nvPicPr>
        <p:blipFill>
          <a:blip r:embed="rId2"/>
          <a:stretch>
            <a:fillRect/>
          </a:stretch>
        </p:blipFill>
        <p:spPr>
          <a:xfrm>
            <a:off x="1329426" y="1363562"/>
            <a:ext cx="9310964" cy="4849058"/>
          </a:xfrm>
          <a:prstGeom prst="rect">
            <a:avLst/>
          </a:prstGeom>
        </p:spPr>
      </p:pic>
    </p:spTree>
    <p:extLst>
      <p:ext uri="{BB962C8B-B14F-4D97-AF65-F5344CB8AC3E}">
        <p14:creationId xmlns:p14="http://schemas.microsoft.com/office/powerpoint/2010/main" val="2202207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E98A91C-3502-EE3B-BF0F-86FA002BF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2A4D9F7-74D0-D637-D959-BA5EF8DF0F80}"/>
              </a:ext>
            </a:extLst>
          </p:cNvPr>
          <p:cNvSpPr>
            <a:spLocks noGrp="1"/>
          </p:cNvSpPr>
          <p:nvPr>
            <p:ph type="title"/>
          </p:nvPr>
        </p:nvSpPr>
        <p:spPr>
          <a:xfrm>
            <a:off x="1329426" y="136525"/>
            <a:ext cx="10306050" cy="1325563"/>
          </a:xfrm>
        </p:spPr>
        <p:txBody>
          <a:bodyPr/>
          <a:lstStyle/>
          <a:p>
            <a:r>
              <a:rPr lang="fa-IR" dirty="0"/>
              <a:t>روند ازدواج و طلاق در کشور</a:t>
            </a:r>
            <a:endParaRPr lang="en-US" dirty="0"/>
          </a:p>
        </p:txBody>
      </p:sp>
      <p:sp>
        <p:nvSpPr>
          <p:cNvPr id="4" name="Slide Number Placeholder 3">
            <a:extLst>
              <a:ext uri="{FF2B5EF4-FFF2-40B4-BE49-F238E27FC236}">
                <a16:creationId xmlns:a16="http://schemas.microsoft.com/office/drawing/2014/main" xmlns="" id="{89651B69-A4C1-B917-60E3-500866DEBB72}"/>
              </a:ext>
            </a:extLst>
          </p:cNvPr>
          <p:cNvSpPr>
            <a:spLocks noGrp="1"/>
          </p:cNvSpPr>
          <p:nvPr>
            <p:ph type="sldNum" sz="quarter" idx="12"/>
          </p:nvPr>
        </p:nvSpPr>
        <p:spPr/>
        <p:txBody>
          <a:bodyPr/>
          <a:lstStyle/>
          <a:p>
            <a:fld id="{02C0B4A7-8BD0-41C2-BFCA-F4E64E454CD5}" type="slidenum">
              <a:rPr lang="en-US" smtClean="0"/>
              <a:t>24</a:t>
            </a:fld>
            <a:endParaRPr lang="en-US"/>
          </a:p>
        </p:txBody>
      </p:sp>
      <p:pic>
        <p:nvPicPr>
          <p:cNvPr id="6" name="Picture 5">
            <a:extLst>
              <a:ext uri="{FF2B5EF4-FFF2-40B4-BE49-F238E27FC236}">
                <a16:creationId xmlns:a16="http://schemas.microsoft.com/office/drawing/2014/main" xmlns="" id="{610DC660-C9D4-07EF-5AC5-7E6B411EAF7B}"/>
              </a:ext>
            </a:extLst>
          </p:cNvPr>
          <p:cNvPicPr>
            <a:picLocks noChangeAspect="1"/>
          </p:cNvPicPr>
          <p:nvPr/>
        </p:nvPicPr>
        <p:blipFill>
          <a:blip r:embed="rId2"/>
          <a:stretch>
            <a:fillRect/>
          </a:stretch>
        </p:blipFill>
        <p:spPr>
          <a:xfrm>
            <a:off x="6096000" y="1309617"/>
            <a:ext cx="5372566" cy="4503810"/>
          </a:xfrm>
          <a:prstGeom prst="rect">
            <a:avLst/>
          </a:prstGeom>
        </p:spPr>
      </p:pic>
      <p:pic>
        <p:nvPicPr>
          <p:cNvPr id="8" name="Picture 7">
            <a:extLst>
              <a:ext uri="{FF2B5EF4-FFF2-40B4-BE49-F238E27FC236}">
                <a16:creationId xmlns:a16="http://schemas.microsoft.com/office/drawing/2014/main" xmlns="" id="{466B19B1-FAB1-2CA8-ACF5-9BBDDFC4204E}"/>
              </a:ext>
            </a:extLst>
          </p:cNvPr>
          <p:cNvPicPr>
            <a:picLocks noChangeAspect="1"/>
          </p:cNvPicPr>
          <p:nvPr/>
        </p:nvPicPr>
        <p:blipFill>
          <a:blip r:embed="rId3"/>
          <a:stretch>
            <a:fillRect/>
          </a:stretch>
        </p:blipFill>
        <p:spPr>
          <a:xfrm>
            <a:off x="366780" y="1211387"/>
            <a:ext cx="5234622" cy="4602039"/>
          </a:xfrm>
          <a:prstGeom prst="rect">
            <a:avLst/>
          </a:prstGeom>
        </p:spPr>
      </p:pic>
    </p:spTree>
    <p:extLst>
      <p:ext uri="{BB962C8B-B14F-4D97-AF65-F5344CB8AC3E}">
        <p14:creationId xmlns:p14="http://schemas.microsoft.com/office/powerpoint/2010/main" val="210262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874CA5F-B0AC-2193-4743-2A4C3591F3F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3C0BEC7-FA8A-69D2-AA69-DF7479540948}"/>
              </a:ext>
            </a:extLst>
          </p:cNvPr>
          <p:cNvSpPr>
            <a:spLocks noGrp="1"/>
          </p:cNvSpPr>
          <p:nvPr>
            <p:ph type="sldNum" sz="quarter" idx="12"/>
          </p:nvPr>
        </p:nvSpPr>
        <p:spPr/>
        <p:txBody>
          <a:bodyPr/>
          <a:lstStyle/>
          <a:p>
            <a:fld id="{02C0B4A7-8BD0-41C2-BFCA-F4E64E454CD5}" type="slidenum">
              <a:rPr lang="en-US" smtClean="0"/>
              <a:t>25</a:t>
            </a:fld>
            <a:endParaRPr lang="en-US"/>
          </a:p>
        </p:txBody>
      </p:sp>
      <p:pic>
        <p:nvPicPr>
          <p:cNvPr id="5" name="Picture 4">
            <a:extLst>
              <a:ext uri="{FF2B5EF4-FFF2-40B4-BE49-F238E27FC236}">
                <a16:creationId xmlns:a16="http://schemas.microsoft.com/office/drawing/2014/main" xmlns="" id="{D8A45B01-55AA-42F0-3EE9-A3E4F0635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203200"/>
            <a:ext cx="10160000" cy="6451600"/>
          </a:xfrm>
          <a:prstGeom prst="rect">
            <a:avLst/>
          </a:prstGeom>
        </p:spPr>
      </p:pic>
    </p:spTree>
    <p:extLst>
      <p:ext uri="{BB962C8B-B14F-4D97-AF65-F5344CB8AC3E}">
        <p14:creationId xmlns:p14="http://schemas.microsoft.com/office/powerpoint/2010/main" val="1179022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E29017-0210-2FEC-4E47-AEA5E08E6C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20686B0-E4D4-D634-D341-B6877D3978B5}"/>
              </a:ext>
            </a:extLst>
          </p:cNvPr>
          <p:cNvSpPr>
            <a:spLocks noGrp="1"/>
          </p:cNvSpPr>
          <p:nvPr>
            <p:ph type="title"/>
          </p:nvPr>
        </p:nvSpPr>
        <p:spPr/>
        <p:txBody>
          <a:bodyPr/>
          <a:lstStyle/>
          <a:p>
            <a:r>
              <a:rPr lang="fa-IR" dirty="0"/>
              <a:t>راهکارهای افزایش جمعیت</a:t>
            </a:r>
            <a:endParaRPr lang="en-US" dirty="0"/>
          </a:p>
        </p:txBody>
      </p:sp>
      <p:sp>
        <p:nvSpPr>
          <p:cNvPr id="3" name="Content Placeholder 2">
            <a:extLst>
              <a:ext uri="{FF2B5EF4-FFF2-40B4-BE49-F238E27FC236}">
                <a16:creationId xmlns:a16="http://schemas.microsoft.com/office/drawing/2014/main" xmlns="" id="{4C3114DC-931C-C1F4-0817-58902C44F74A}"/>
              </a:ext>
            </a:extLst>
          </p:cNvPr>
          <p:cNvSpPr>
            <a:spLocks noGrp="1"/>
          </p:cNvSpPr>
          <p:nvPr>
            <p:ph idx="1"/>
          </p:nvPr>
        </p:nvSpPr>
        <p:spPr>
          <a:xfrm>
            <a:off x="1095756" y="1690688"/>
            <a:ext cx="9644634" cy="4547235"/>
          </a:xfrm>
        </p:spPr>
        <p:txBody>
          <a:bodyPr>
            <a:normAutofit/>
          </a:bodyPr>
          <a:lstStyle/>
          <a:p>
            <a:pPr>
              <a:lnSpc>
                <a:spcPct val="150000"/>
              </a:lnSpc>
            </a:pPr>
            <a:r>
              <a:rPr lang="fa-IR" sz="2800" dirty="0"/>
              <a:t>1. حمایت مالی مستقیم از فرزندآوری</a:t>
            </a:r>
          </a:p>
          <a:p>
            <a:pPr>
              <a:lnSpc>
                <a:spcPct val="150000"/>
              </a:lnSpc>
            </a:pPr>
            <a:r>
              <a:rPr lang="fa-IR" sz="2800" dirty="0"/>
              <a:t>2. تسهیل ازدواج و تشکیل خانواده</a:t>
            </a:r>
          </a:p>
          <a:p>
            <a:pPr>
              <a:lnSpc>
                <a:spcPct val="150000"/>
              </a:lnSpc>
            </a:pPr>
            <a:r>
              <a:rPr lang="fa-IR" sz="2800" dirty="0"/>
              <a:t>3. سیاست‌های اشتغال‌زایی برای جوانان</a:t>
            </a:r>
          </a:p>
          <a:p>
            <a:pPr>
              <a:lnSpc>
                <a:spcPct val="150000"/>
              </a:lnSpc>
            </a:pPr>
            <a:r>
              <a:rPr lang="fa-IR" sz="2800" dirty="0"/>
              <a:t>4. کاهش هزینه‌های فرزندپروری</a:t>
            </a:r>
          </a:p>
          <a:p>
            <a:pPr>
              <a:lnSpc>
                <a:spcPct val="150000"/>
              </a:lnSpc>
            </a:pPr>
            <a:r>
              <a:rPr lang="fa-IR" sz="2800" dirty="0"/>
              <a:t>5. ترویج فرهنگی فرزندآوری</a:t>
            </a:r>
          </a:p>
          <a:p>
            <a:pPr>
              <a:lnSpc>
                <a:spcPct val="150000"/>
              </a:lnSpc>
            </a:pPr>
            <a:r>
              <a:rPr lang="fa-IR" sz="2800" dirty="0"/>
              <a:t>6. اصلاح نظام آموزشی و آگاهی‌رسانی</a:t>
            </a:r>
          </a:p>
        </p:txBody>
      </p:sp>
      <p:sp>
        <p:nvSpPr>
          <p:cNvPr id="4" name="Slide Number Placeholder 3">
            <a:extLst>
              <a:ext uri="{FF2B5EF4-FFF2-40B4-BE49-F238E27FC236}">
                <a16:creationId xmlns:a16="http://schemas.microsoft.com/office/drawing/2014/main" xmlns="" id="{18B8987E-5D9D-94FB-0738-DAC2F3130E32}"/>
              </a:ext>
            </a:extLst>
          </p:cNvPr>
          <p:cNvSpPr>
            <a:spLocks noGrp="1"/>
          </p:cNvSpPr>
          <p:nvPr>
            <p:ph type="sldNum" sz="quarter" idx="12"/>
          </p:nvPr>
        </p:nvSpPr>
        <p:spPr/>
        <p:txBody>
          <a:bodyPr/>
          <a:lstStyle/>
          <a:p>
            <a:fld id="{02C0B4A7-8BD0-41C2-BFCA-F4E64E454CD5}" type="slidenum">
              <a:rPr lang="en-US" smtClean="0"/>
              <a:t>26</a:t>
            </a:fld>
            <a:endParaRPr lang="en-US"/>
          </a:p>
        </p:txBody>
      </p:sp>
    </p:spTree>
    <p:extLst>
      <p:ext uri="{BB962C8B-B14F-4D97-AF65-F5344CB8AC3E}">
        <p14:creationId xmlns:p14="http://schemas.microsoft.com/office/powerpoint/2010/main" val="145168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47728E7-9F95-3AA9-A023-47680D9570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6876936-4BD7-BD76-06A7-17D23AEED0EA}"/>
              </a:ext>
            </a:extLst>
          </p:cNvPr>
          <p:cNvSpPr>
            <a:spLocks noGrp="1"/>
          </p:cNvSpPr>
          <p:nvPr>
            <p:ph type="title"/>
          </p:nvPr>
        </p:nvSpPr>
        <p:spPr>
          <a:xfrm>
            <a:off x="942975" y="2273935"/>
            <a:ext cx="10306050" cy="1325563"/>
          </a:xfrm>
        </p:spPr>
        <p:txBody>
          <a:bodyPr/>
          <a:lstStyle/>
          <a:p>
            <a:pPr algn="ctr"/>
            <a:r>
              <a:rPr lang="fa-IR" dirty="0">
                <a:solidFill>
                  <a:srgbClr val="00B0F0"/>
                </a:solidFill>
              </a:rPr>
              <a:t>ممنون از توجه شما</a:t>
            </a:r>
            <a:endParaRPr lang="en-US" dirty="0">
              <a:solidFill>
                <a:srgbClr val="00B0F0"/>
              </a:solidFill>
            </a:endParaRPr>
          </a:p>
        </p:txBody>
      </p:sp>
      <p:sp>
        <p:nvSpPr>
          <p:cNvPr id="4" name="Slide Number Placeholder 3">
            <a:extLst>
              <a:ext uri="{FF2B5EF4-FFF2-40B4-BE49-F238E27FC236}">
                <a16:creationId xmlns:a16="http://schemas.microsoft.com/office/drawing/2014/main" xmlns="" id="{F7909266-A0F9-4EFF-26E0-FB2BC78F3D1E}"/>
              </a:ext>
            </a:extLst>
          </p:cNvPr>
          <p:cNvSpPr>
            <a:spLocks noGrp="1"/>
          </p:cNvSpPr>
          <p:nvPr>
            <p:ph type="sldNum" sz="quarter" idx="12"/>
          </p:nvPr>
        </p:nvSpPr>
        <p:spPr/>
        <p:txBody>
          <a:bodyPr/>
          <a:lstStyle/>
          <a:p>
            <a:fld id="{02C0B4A7-8BD0-41C2-BFCA-F4E64E454CD5}" type="slidenum">
              <a:rPr lang="en-US" smtClean="0"/>
              <a:t>27</a:t>
            </a:fld>
            <a:endParaRPr lang="en-US"/>
          </a:p>
        </p:txBody>
      </p:sp>
    </p:spTree>
    <p:extLst>
      <p:ext uri="{BB962C8B-B14F-4D97-AF65-F5344CB8AC3E}">
        <p14:creationId xmlns:p14="http://schemas.microsoft.com/office/powerpoint/2010/main" val="4260501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xmlns="" id="{5C764B06-27AD-B234-58A5-8A0E58C54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60B61A9-5EBF-613E-8F11-9DA31584AE27}"/>
              </a:ext>
            </a:extLst>
          </p:cNvPr>
          <p:cNvSpPr>
            <a:spLocks noGrp="1"/>
          </p:cNvSpPr>
          <p:nvPr>
            <p:ph type="title"/>
          </p:nvPr>
        </p:nvSpPr>
        <p:spPr>
          <a:xfrm>
            <a:off x="1329426" y="136525"/>
            <a:ext cx="10306050" cy="1325563"/>
          </a:xfrm>
        </p:spPr>
        <p:txBody>
          <a:bodyPr/>
          <a:lstStyle/>
          <a:p>
            <a:r>
              <a:rPr lang="fa-IR"/>
              <a:t>رشد جمعیت و باروری</a:t>
            </a:r>
            <a:endParaRPr lang="en-US" dirty="0"/>
          </a:p>
        </p:txBody>
      </p:sp>
      <p:sp>
        <p:nvSpPr>
          <p:cNvPr id="4" name="Slide Number Placeholder 3">
            <a:extLst>
              <a:ext uri="{FF2B5EF4-FFF2-40B4-BE49-F238E27FC236}">
                <a16:creationId xmlns:a16="http://schemas.microsoft.com/office/drawing/2014/main" xmlns="" id="{7F07687B-A8EA-4AC7-C344-D77068A9C3B8}"/>
              </a:ext>
            </a:extLst>
          </p:cNvPr>
          <p:cNvSpPr>
            <a:spLocks noGrp="1"/>
          </p:cNvSpPr>
          <p:nvPr>
            <p:ph type="sldNum" sz="quarter" idx="12"/>
          </p:nvPr>
        </p:nvSpPr>
        <p:spPr/>
        <p:txBody>
          <a:bodyPr/>
          <a:lstStyle/>
          <a:p>
            <a:fld id="{02C0B4A7-8BD0-41C2-BFCA-F4E64E454CD5}" type="slidenum">
              <a:rPr lang="en-US" smtClean="0"/>
              <a:t>28</a:t>
            </a:fld>
            <a:endParaRPr lang="en-US"/>
          </a:p>
        </p:txBody>
      </p:sp>
      <p:pic>
        <p:nvPicPr>
          <p:cNvPr id="6" name="Picture 5">
            <a:extLst>
              <a:ext uri="{FF2B5EF4-FFF2-40B4-BE49-F238E27FC236}">
                <a16:creationId xmlns:a16="http://schemas.microsoft.com/office/drawing/2014/main" xmlns="" id="{95B882D7-9B37-9264-C084-879041E30F79}"/>
              </a:ext>
            </a:extLst>
          </p:cNvPr>
          <p:cNvPicPr>
            <a:picLocks noChangeAspect="1"/>
          </p:cNvPicPr>
          <p:nvPr/>
        </p:nvPicPr>
        <p:blipFill>
          <a:blip r:embed="rId2"/>
          <a:stretch>
            <a:fillRect/>
          </a:stretch>
        </p:blipFill>
        <p:spPr>
          <a:xfrm>
            <a:off x="636104" y="1763520"/>
            <a:ext cx="11224591" cy="3728523"/>
          </a:xfrm>
          <a:prstGeom prst="rect">
            <a:avLst/>
          </a:prstGeom>
        </p:spPr>
      </p:pic>
    </p:spTree>
    <p:extLst>
      <p:ext uri="{BB962C8B-B14F-4D97-AF65-F5344CB8AC3E}">
        <p14:creationId xmlns:p14="http://schemas.microsoft.com/office/powerpoint/2010/main" val="3998369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xmlns="" id="{A710BC24-DD15-C317-6061-4E2AB703A1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F4CE784A-3484-35B8-9EA1-3B579EBB6028}"/>
              </a:ext>
            </a:extLst>
          </p:cNvPr>
          <p:cNvSpPr>
            <a:spLocks noGrp="1"/>
          </p:cNvSpPr>
          <p:nvPr>
            <p:ph type="title"/>
          </p:nvPr>
        </p:nvSpPr>
        <p:spPr>
          <a:xfrm>
            <a:off x="1329426" y="136525"/>
            <a:ext cx="10306050" cy="1325563"/>
          </a:xfrm>
        </p:spPr>
        <p:txBody>
          <a:bodyPr/>
          <a:lstStyle/>
          <a:p>
            <a:r>
              <a:rPr lang="fa-IR" dirty="0"/>
              <a:t>میانگین سن در زمان اولین ازدواج</a:t>
            </a:r>
            <a:endParaRPr lang="en-US" dirty="0"/>
          </a:p>
        </p:txBody>
      </p:sp>
      <p:sp>
        <p:nvSpPr>
          <p:cNvPr id="4" name="Slide Number Placeholder 3">
            <a:extLst>
              <a:ext uri="{FF2B5EF4-FFF2-40B4-BE49-F238E27FC236}">
                <a16:creationId xmlns:a16="http://schemas.microsoft.com/office/drawing/2014/main" xmlns="" id="{6FA289AC-5812-5CF0-976F-3403091EC07F}"/>
              </a:ext>
            </a:extLst>
          </p:cNvPr>
          <p:cNvSpPr>
            <a:spLocks noGrp="1"/>
          </p:cNvSpPr>
          <p:nvPr>
            <p:ph type="sldNum" sz="quarter" idx="12"/>
          </p:nvPr>
        </p:nvSpPr>
        <p:spPr/>
        <p:txBody>
          <a:bodyPr/>
          <a:lstStyle/>
          <a:p>
            <a:fld id="{02C0B4A7-8BD0-41C2-BFCA-F4E64E454CD5}" type="slidenum">
              <a:rPr lang="en-US" smtClean="0"/>
              <a:t>29</a:t>
            </a:fld>
            <a:endParaRPr lang="en-US"/>
          </a:p>
        </p:txBody>
      </p:sp>
      <p:graphicFrame>
        <p:nvGraphicFramePr>
          <p:cNvPr id="3" name="Chart 2">
            <a:extLst>
              <a:ext uri="{FF2B5EF4-FFF2-40B4-BE49-F238E27FC236}">
                <a16:creationId xmlns:a16="http://schemas.microsoft.com/office/drawing/2014/main" xmlns="" id="{00E376E2-FF3E-9E73-6700-076B35A4150F}"/>
              </a:ext>
            </a:extLst>
          </p:cNvPr>
          <p:cNvGraphicFramePr>
            <a:graphicFrameLocks/>
          </p:cNvGraphicFramePr>
          <p:nvPr>
            <p:extLst>
              <p:ext uri="{D42A27DB-BD31-4B8C-83A1-F6EECF244321}">
                <p14:modId xmlns:p14="http://schemas.microsoft.com/office/powerpoint/2010/main" val="1352993632"/>
              </p:ext>
            </p:extLst>
          </p:nvPr>
        </p:nvGraphicFramePr>
        <p:xfrm>
          <a:off x="940904" y="1273693"/>
          <a:ext cx="10306050" cy="5082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7932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B1A679-2E8E-E5D1-0F81-1B6A7C037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8DCC47B-1A61-6D34-6636-D845A980E7A4}"/>
              </a:ext>
            </a:extLst>
          </p:cNvPr>
          <p:cNvSpPr>
            <a:spLocks noGrp="1"/>
          </p:cNvSpPr>
          <p:nvPr>
            <p:ph type="title"/>
          </p:nvPr>
        </p:nvSpPr>
        <p:spPr/>
        <p:txBody>
          <a:bodyPr/>
          <a:lstStyle/>
          <a:p>
            <a:r>
              <a:rPr lang="fa-IR" dirty="0"/>
              <a:t>مروری بر جوانی جمعیت</a:t>
            </a:r>
            <a:endParaRPr lang="en-US" dirty="0"/>
          </a:p>
        </p:txBody>
      </p:sp>
      <p:sp>
        <p:nvSpPr>
          <p:cNvPr id="3" name="Content Placeholder 2">
            <a:extLst>
              <a:ext uri="{FF2B5EF4-FFF2-40B4-BE49-F238E27FC236}">
                <a16:creationId xmlns:a16="http://schemas.microsoft.com/office/drawing/2014/main" xmlns="" id="{847B0756-4191-A18D-184B-14E7112D7E25}"/>
              </a:ext>
            </a:extLst>
          </p:cNvPr>
          <p:cNvSpPr>
            <a:spLocks noGrp="1"/>
          </p:cNvSpPr>
          <p:nvPr>
            <p:ph idx="1"/>
          </p:nvPr>
        </p:nvSpPr>
        <p:spPr>
          <a:xfrm>
            <a:off x="1095756" y="1690688"/>
            <a:ext cx="9644634" cy="4547235"/>
          </a:xfrm>
        </p:spPr>
        <p:txBody>
          <a:bodyPr>
            <a:normAutofit/>
          </a:bodyPr>
          <a:lstStyle/>
          <a:p>
            <a:pPr>
              <a:lnSpc>
                <a:spcPct val="150000"/>
              </a:lnSpc>
            </a:pPr>
            <a:r>
              <a:rPr lang="fa-IR" sz="2800" dirty="0"/>
              <a:t>جوانی جمعیت و اهمیت آن</a:t>
            </a:r>
          </a:p>
          <a:p>
            <a:pPr>
              <a:lnSpc>
                <a:spcPct val="150000"/>
              </a:lnSpc>
            </a:pPr>
            <a:r>
              <a:rPr lang="fa-IR" sz="2800" dirty="0"/>
              <a:t>چالش های جوانی جمعیت</a:t>
            </a:r>
          </a:p>
          <a:p>
            <a:pPr>
              <a:lnSpc>
                <a:spcPct val="150000"/>
              </a:lnSpc>
            </a:pPr>
            <a:r>
              <a:rPr lang="fa-IR" sz="2800" dirty="0"/>
              <a:t>گذر جمعیتی در ایران</a:t>
            </a:r>
          </a:p>
          <a:p>
            <a:pPr>
              <a:lnSpc>
                <a:spcPct val="150000"/>
              </a:lnSpc>
            </a:pPr>
            <a:r>
              <a:rPr lang="fa-IR" sz="2800" dirty="0"/>
              <a:t>عواقب سالمندی جمعیت</a:t>
            </a:r>
          </a:p>
          <a:p>
            <a:pPr>
              <a:lnSpc>
                <a:spcPct val="150000"/>
              </a:lnSpc>
            </a:pPr>
            <a:endParaRPr lang="fa-IR" sz="2800" dirty="0"/>
          </a:p>
          <a:p>
            <a:pPr>
              <a:lnSpc>
                <a:spcPct val="150000"/>
              </a:lnSpc>
            </a:pPr>
            <a:endParaRPr lang="fa-IR" sz="2800" dirty="0"/>
          </a:p>
          <a:p>
            <a:pPr>
              <a:lnSpc>
                <a:spcPct val="150000"/>
              </a:lnSpc>
            </a:pPr>
            <a:endParaRPr lang="fa-IR" sz="2800" dirty="0"/>
          </a:p>
        </p:txBody>
      </p:sp>
      <p:sp>
        <p:nvSpPr>
          <p:cNvPr id="4" name="Slide Number Placeholder 3">
            <a:extLst>
              <a:ext uri="{FF2B5EF4-FFF2-40B4-BE49-F238E27FC236}">
                <a16:creationId xmlns:a16="http://schemas.microsoft.com/office/drawing/2014/main" xmlns="" id="{60920B6D-D0C8-85A1-0B1A-A13AB08DF6AA}"/>
              </a:ext>
            </a:extLst>
          </p:cNvPr>
          <p:cNvSpPr>
            <a:spLocks noGrp="1"/>
          </p:cNvSpPr>
          <p:nvPr>
            <p:ph type="sldNum" sz="quarter" idx="12"/>
          </p:nvPr>
        </p:nvSpPr>
        <p:spPr/>
        <p:txBody>
          <a:bodyPr/>
          <a:lstStyle/>
          <a:p>
            <a:fld id="{02C0B4A7-8BD0-41C2-BFCA-F4E64E454CD5}" type="slidenum">
              <a:rPr lang="en-US" smtClean="0"/>
              <a:t>3</a:t>
            </a:fld>
            <a:endParaRPr lang="en-US"/>
          </a:p>
        </p:txBody>
      </p:sp>
    </p:spTree>
    <p:extLst>
      <p:ext uri="{BB962C8B-B14F-4D97-AF65-F5344CB8AC3E}">
        <p14:creationId xmlns:p14="http://schemas.microsoft.com/office/powerpoint/2010/main" val="120435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74D99F1-2681-FEFB-2B65-39685EA1A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1B07BF6-D660-20D3-D357-C6B8A8D1280F}"/>
              </a:ext>
            </a:extLst>
          </p:cNvPr>
          <p:cNvSpPr>
            <a:spLocks noGrp="1"/>
          </p:cNvSpPr>
          <p:nvPr>
            <p:ph type="title"/>
          </p:nvPr>
        </p:nvSpPr>
        <p:spPr/>
        <p:txBody>
          <a:bodyPr/>
          <a:lstStyle/>
          <a:p>
            <a:r>
              <a:rPr lang="fa-IR" dirty="0"/>
              <a:t>قانون حمایت از خانواده و جوانی جمعیت</a:t>
            </a:r>
            <a:endParaRPr lang="en-US" dirty="0"/>
          </a:p>
        </p:txBody>
      </p:sp>
      <p:sp>
        <p:nvSpPr>
          <p:cNvPr id="3" name="Content Placeholder 2">
            <a:extLst>
              <a:ext uri="{FF2B5EF4-FFF2-40B4-BE49-F238E27FC236}">
                <a16:creationId xmlns:a16="http://schemas.microsoft.com/office/drawing/2014/main" xmlns="" id="{34D19449-8FBC-5E3F-E424-E82803B4850B}"/>
              </a:ext>
            </a:extLst>
          </p:cNvPr>
          <p:cNvSpPr>
            <a:spLocks noGrp="1"/>
          </p:cNvSpPr>
          <p:nvPr>
            <p:ph idx="1"/>
          </p:nvPr>
        </p:nvSpPr>
        <p:spPr>
          <a:xfrm>
            <a:off x="1095756" y="1690688"/>
            <a:ext cx="9644634" cy="4547235"/>
          </a:xfrm>
        </p:spPr>
        <p:txBody>
          <a:bodyPr>
            <a:normAutofit/>
          </a:bodyPr>
          <a:lstStyle/>
          <a:p>
            <a:pPr>
              <a:lnSpc>
                <a:spcPct val="150000"/>
              </a:lnSpc>
            </a:pPr>
            <a:r>
              <a:rPr lang="fa-IR" sz="2800" dirty="0"/>
              <a:t>۷۳ ماده‌ و ۸۱ تبصره </a:t>
            </a:r>
          </a:p>
          <a:p>
            <a:pPr>
              <a:lnSpc>
                <a:spcPct val="150000"/>
              </a:lnSpc>
            </a:pPr>
            <a:r>
              <a:rPr lang="fa-IR" sz="2800" dirty="0">
                <a:solidFill>
                  <a:srgbClr val="000000"/>
                </a:solidFill>
                <a:latin typeface="Vazir-light"/>
              </a:rPr>
              <a:t>بر اساس اصل 85  قانون اساسی تصویب گردید</a:t>
            </a:r>
          </a:p>
          <a:p>
            <a:pPr>
              <a:lnSpc>
                <a:spcPct val="150000"/>
              </a:lnSpc>
            </a:pPr>
            <a:r>
              <a:rPr lang="fa-IR" sz="2800" dirty="0">
                <a:solidFill>
                  <a:srgbClr val="000000"/>
                </a:solidFill>
                <a:latin typeface="Vazir-light"/>
              </a:rPr>
              <a:t> در</a:t>
            </a:r>
            <a:r>
              <a:rPr lang="fa-IR" sz="2800" dirty="0">
                <a:solidFill>
                  <a:srgbClr val="2C2F34"/>
                </a:solidFill>
                <a:latin typeface="sahel"/>
              </a:rPr>
              <a:t> </a:t>
            </a:r>
            <a:r>
              <a:rPr lang="fa-IR" sz="2800" dirty="0">
                <a:solidFill>
                  <a:srgbClr val="000000"/>
                </a:solidFill>
                <a:latin typeface="Vazir-light"/>
              </a:rPr>
              <a:t>تاریخ ۱۴۰۰/۸/۱۰ به تأیید شورای نگهبان رسید</a:t>
            </a:r>
          </a:p>
          <a:p>
            <a:pPr>
              <a:lnSpc>
                <a:spcPct val="150000"/>
              </a:lnSpc>
            </a:pPr>
            <a:r>
              <a:rPr lang="fa-IR" sz="2800" dirty="0">
                <a:solidFill>
                  <a:srgbClr val="000000"/>
                </a:solidFill>
                <a:latin typeface="Vazir-light"/>
              </a:rPr>
              <a:t>اجرای آزمایشی آن به مدت ۷ سال</a:t>
            </a:r>
          </a:p>
          <a:p>
            <a:pPr>
              <a:lnSpc>
                <a:spcPct val="150000"/>
              </a:lnSpc>
            </a:pPr>
            <a:r>
              <a:rPr lang="fa-IR" sz="2800" dirty="0">
                <a:solidFill>
                  <a:srgbClr val="000000"/>
                </a:solidFill>
                <a:latin typeface="Vazir-light"/>
              </a:rPr>
              <a:t> </a:t>
            </a:r>
            <a:r>
              <a:rPr lang="fa-IR" sz="2800" dirty="0"/>
              <a:t>هدف</a:t>
            </a:r>
            <a:r>
              <a:rPr lang="fa-IR" sz="2800" b="1" dirty="0"/>
              <a:t> </a:t>
            </a:r>
            <a:r>
              <a:rPr lang="fa-IR" sz="2800" dirty="0"/>
              <a:t>تقویت نهاد خانواده، حمایت از فرزندآوری و بهبود شاخص‌های جمعیتی </a:t>
            </a:r>
            <a:endParaRPr lang="fa-IR" sz="2800" dirty="0">
              <a:solidFill>
                <a:srgbClr val="000000"/>
              </a:solidFill>
              <a:latin typeface="Vazir-light"/>
            </a:endParaRPr>
          </a:p>
          <a:p>
            <a:pPr>
              <a:lnSpc>
                <a:spcPct val="150000"/>
              </a:lnSpc>
            </a:pPr>
            <a:endParaRPr lang="fa-IR" sz="2800" dirty="0">
              <a:solidFill>
                <a:srgbClr val="000000"/>
              </a:solidFill>
              <a:latin typeface="Vazir-light"/>
            </a:endParaRPr>
          </a:p>
        </p:txBody>
      </p:sp>
      <p:sp>
        <p:nvSpPr>
          <p:cNvPr id="4" name="Slide Number Placeholder 3">
            <a:extLst>
              <a:ext uri="{FF2B5EF4-FFF2-40B4-BE49-F238E27FC236}">
                <a16:creationId xmlns:a16="http://schemas.microsoft.com/office/drawing/2014/main" xmlns="" id="{45799D9F-84E8-8CE8-DBEB-5CF13BF680E5}"/>
              </a:ext>
            </a:extLst>
          </p:cNvPr>
          <p:cNvSpPr>
            <a:spLocks noGrp="1"/>
          </p:cNvSpPr>
          <p:nvPr>
            <p:ph type="sldNum" sz="quarter" idx="12"/>
          </p:nvPr>
        </p:nvSpPr>
        <p:spPr/>
        <p:txBody>
          <a:bodyPr/>
          <a:lstStyle/>
          <a:p>
            <a:fld id="{02C0B4A7-8BD0-41C2-BFCA-F4E64E454CD5}" type="slidenum">
              <a:rPr lang="en-US" smtClean="0"/>
              <a:t>4</a:t>
            </a:fld>
            <a:endParaRPr lang="en-US"/>
          </a:p>
        </p:txBody>
      </p:sp>
    </p:spTree>
    <p:extLst>
      <p:ext uri="{BB962C8B-B14F-4D97-AF65-F5344CB8AC3E}">
        <p14:creationId xmlns:p14="http://schemas.microsoft.com/office/powerpoint/2010/main" val="529071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D33B956-AF41-618E-0B6E-58B13CC94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3A92E2A-5B85-75A0-3040-21199BB76CE7}"/>
              </a:ext>
            </a:extLst>
          </p:cNvPr>
          <p:cNvSpPr>
            <a:spLocks noGrp="1"/>
          </p:cNvSpPr>
          <p:nvPr>
            <p:ph type="title"/>
          </p:nvPr>
        </p:nvSpPr>
        <p:spPr/>
        <p:txBody>
          <a:bodyPr/>
          <a:lstStyle/>
          <a:p>
            <a:r>
              <a:rPr lang="fa-IR" dirty="0"/>
              <a:t>علل کاهش جمعیت</a:t>
            </a:r>
            <a:endParaRPr lang="en-US" dirty="0"/>
          </a:p>
        </p:txBody>
      </p:sp>
      <p:sp>
        <p:nvSpPr>
          <p:cNvPr id="3" name="Content Placeholder 2">
            <a:extLst>
              <a:ext uri="{FF2B5EF4-FFF2-40B4-BE49-F238E27FC236}">
                <a16:creationId xmlns:a16="http://schemas.microsoft.com/office/drawing/2014/main" xmlns="" id="{39DE960E-01B8-B2BE-D5E4-146CA17F669B}"/>
              </a:ext>
            </a:extLst>
          </p:cNvPr>
          <p:cNvSpPr>
            <a:spLocks noGrp="1"/>
          </p:cNvSpPr>
          <p:nvPr>
            <p:ph idx="1"/>
          </p:nvPr>
        </p:nvSpPr>
        <p:spPr>
          <a:xfrm>
            <a:off x="1095756" y="1690688"/>
            <a:ext cx="9644634" cy="4547235"/>
          </a:xfrm>
        </p:spPr>
        <p:txBody>
          <a:bodyPr>
            <a:normAutofit lnSpcReduction="10000"/>
          </a:bodyPr>
          <a:lstStyle/>
          <a:p>
            <a:pPr>
              <a:lnSpc>
                <a:spcPct val="150000"/>
              </a:lnSpc>
            </a:pPr>
            <a:r>
              <a:rPr lang="fa-IR" sz="2800" dirty="0"/>
              <a:t>کاهش فرزندان خانواده</a:t>
            </a:r>
          </a:p>
          <a:p>
            <a:pPr>
              <a:lnSpc>
                <a:spcPct val="150000"/>
              </a:lnSpc>
            </a:pPr>
            <a:r>
              <a:rPr lang="fa-IR" sz="2800" dirty="0"/>
              <a:t>کاهش ازدواج و افزایش سن ازدواج</a:t>
            </a:r>
          </a:p>
          <a:p>
            <a:pPr>
              <a:lnSpc>
                <a:spcPct val="150000"/>
              </a:lnSpc>
            </a:pPr>
            <a:r>
              <a:rPr lang="fa-IR" sz="2800" dirty="0"/>
              <a:t>افزایش موارد طلاق</a:t>
            </a:r>
          </a:p>
          <a:p>
            <a:pPr>
              <a:lnSpc>
                <a:spcPct val="150000"/>
              </a:lnSpc>
            </a:pPr>
            <a:r>
              <a:rPr lang="fa-IR" sz="2800" dirty="0"/>
              <a:t>افزایش سقط جنین</a:t>
            </a:r>
          </a:p>
          <a:p>
            <a:pPr>
              <a:lnSpc>
                <a:spcPct val="150000"/>
              </a:lnSpc>
            </a:pPr>
            <a:r>
              <a:rPr lang="fa-IR" sz="2800" dirty="0"/>
              <a:t>افزایش ناباروری</a:t>
            </a:r>
          </a:p>
          <a:p>
            <a:pPr>
              <a:lnSpc>
                <a:spcPct val="150000"/>
              </a:lnSpc>
            </a:pPr>
            <a:r>
              <a:rPr lang="fa-IR" sz="2800" dirty="0"/>
              <a:t>مرگ و میر زودرس</a:t>
            </a:r>
          </a:p>
          <a:p>
            <a:pPr>
              <a:lnSpc>
                <a:spcPct val="150000"/>
              </a:lnSpc>
            </a:pPr>
            <a:endParaRPr lang="fa-IR" sz="2800" dirty="0"/>
          </a:p>
          <a:p>
            <a:pPr>
              <a:lnSpc>
                <a:spcPct val="150000"/>
              </a:lnSpc>
            </a:pPr>
            <a:endParaRPr lang="fa-IR" sz="2800" dirty="0"/>
          </a:p>
          <a:p>
            <a:pPr>
              <a:lnSpc>
                <a:spcPct val="150000"/>
              </a:lnSpc>
            </a:pPr>
            <a:endParaRPr lang="fa-IR" sz="2800" dirty="0"/>
          </a:p>
        </p:txBody>
      </p:sp>
      <p:sp>
        <p:nvSpPr>
          <p:cNvPr id="4" name="Slide Number Placeholder 3">
            <a:extLst>
              <a:ext uri="{FF2B5EF4-FFF2-40B4-BE49-F238E27FC236}">
                <a16:creationId xmlns:a16="http://schemas.microsoft.com/office/drawing/2014/main" xmlns="" id="{68B0EEBB-515A-7800-2570-A22A2722DF22}"/>
              </a:ext>
            </a:extLst>
          </p:cNvPr>
          <p:cNvSpPr>
            <a:spLocks noGrp="1"/>
          </p:cNvSpPr>
          <p:nvPr>
            <p:ph type="sldNum" sz="quarter" idx="12"/>
          </p:nvPr>
        </p:nvSpPr>
        <p:spPr/>
        <p:txBody>
          <a:bodyPr/>
          <a:lstStyle/>
          <a:p>
            <a:fld id="{02C0B4A7-8BD0-41C2-BFCA-F4E64E454CD5}" type="slidenum">
              <a:rPr lang="en-US" smtClean="0"/>
              <a:t>5</a:t>
            </a:fld>
            <a:endParaRPr lang="en-US"/>
          </a:p>
        </p:txBody>
      </p:sp>
    </p:spTree>
    <p:extLst>
      <p:ext uri="{BB962C8B-B14F-4D97-AF65-F5344CB8AC3E}">
        <p14:creationId xmlns:p14="http://schemas.microsoft.com/office/powerpoint/2010/main" val="178527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F631471-FB69-3959-EED0-4A25B428E78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C5110B0-34B0-E206-A8ED-D33D8F7D44EB}"/>
              </a:ext>
            </a:extLst>
          </p:cNvPr>
          <p:cNvSpPr>
            <a:spLocks noGrp="1"/>
          </p:cNvSpPr>
          <p:nvPr>
            <p:ph type="sldNum" sz="quarter" idx="12"/>
          </p:nvPr>
        </p:nvSpPr>
        <p:spPr/>
        <p:txBody>
          <a:bodyPr/>
          <a:lstStyle/>
          <a:p>
            <a:fld id="{02C0B4A7-8BD0-41C2-BFCA-F4E64E454CD5}" type="slidenum">
              <a:rPr lang="en-US" smtClean="0"/>
              <a:t>6</a:t>
            </a:fld>
            <a:endParaRPr lang="en-US"/>
          </a:p>
        </p:txBody>
      </p:sp>
      <p:pic>
        <p:nvPicPr>
          <p:cNvPr id="7" name="Picture 6">
            <a:extLst>
              <a:ext uri="{FF2B5EF4-FFF2-40B4-BE49-F238E27FC236}">
                <a16:creationId xmlns:a16="http://schemas.microsoft.com/office/drawing/2014/main" xmlns="" id="{D286290A-000C-3EA3-27DE-DD3272C6D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252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3E7A356-40F9-AFF4-34DF-C9EF42628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CA55DE0-D6DC-33EA-428E-8ACE611E6EAB}"/>
              </a:ext>
            </a:extLst>
          </p:cNvPr>
          <p:cNvSpPr>
            <a:spLocks noGrp="1"/>
          </p:cNvSpPr>
          <p:nvPr>
            <p:ph type="title"/>
          </p:nvPr>
        </p:nvSpPr>
        <p:spPr>
          <a:xfrm>
            <a:off x="757623" y="0"/>
            <a:ext cx="10306050" cy="1325563"/>
          </a:xfrm>
        </p:spPr>
        <p:txBody>
          <a:bodyPr>
            <a:normAutofit/>
          </a:bodyPr>
          <a:lstStyle/>
          <a:p>
            <a:pPr algn="ctr"/>
            <a:r>
              <a:rPr lang="fa-IR" sz="3200" dirty="0"/>
              <a:t>هرم سنی جمعیت ایران</a:t>
            </a:r>
            <a:r>
              <a:rPr lang="en-US" sz="3200" dirty="0"/>
              <a:t> </a:t>
            </a:r>
            <a:r>
              <a:rPr lang="fa-IR" sz="3200" dirty="0"/>
              <a:t>در طول زمان</a:t>
            </a:r>
            <a:endParaRPr lang="en-US" sz="3200" dirty="0"/>
          </a:p>
        </p:txBody>
      </p:sp>
      <p:sp>
        <p:nvSpPr>
          <p:cNvPr id="4" name="Slide Number Placeholder 3">
            <a:extLst>
              <a:ext uri="{FF2B5EF4-FFF2-40B4-BE49-F238E27FC236}">
                <a16:creationId xmlns:a16="http://schemas.microsoft.com/office/drawing/2014/main" xmlns="" id="{6B42C843-5B62-D143-047F-43220AD35F07}"/>
              </a:ext>
            </a:extLst>
          </p:cNvPr>
          <p:cNvSpPr>
            <a:spLocks noGrp="1"/>
          </p:cNvSpPr>
          <p:nvPr>
            <p:ph type="sldNum" sz="quarter" idx="12"/>
          </p:nvPr>
        </p:nvSpPr>
        <p:spPr/>
        <p:txBody>
          <a:bodyPr/>
          <a:lstStyle/>
          <a:p>
            <a:fld id="{02C0B4A7-8BD0-41C2-BFCA-F4E64E454CD5}" type="slidenum">
              <a:rPr lang="en-US" smtClean="0"/>
              <a:t>7</a:t>
            </a:fld>
            <a:endParaRPr lang="en-US"/>
          </a:p>
        </p:txBody>
      </p:sp>
      <p:pic>
        <p:nvPicPr>
          <p:cNvPr id="7" name="Picture 6">
            <a:extLst>
              <a:ext uri="{FF2B5EF4-FFF2-40B4-BE49-F238E27FC236}">
                <a16:creationId xmlns:a16="http://schemas.microsoft.com/office/drawing/2014/main" xmlns="" id="{EA495B26-970D-79C1-E0F9-6D34AA047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398" y="952500"/>
            <a:ext cx="8572500" cy="5905500"/>
          </a:xfrm>
          <a:prstGeom prst="rect">
            <a:avLst/>
          </a:prstGeom>
        </p:spPr>
      </p:pic>
      <p:pic>
        <p:nvPicPr>
          <p:cNvPr id="14" name="Picture 13">
            <a:extLst>
              <a:ext uri="{FF2B5EF4-FFF2-40B4-BE49-F238E27FC236}">
                <a16:creationId xmlns:a16="http://schemas.microsoft.com/office/drawing/2014/main" xmlns="" id="{57BD9BF6-5FA2-54F5-6760-AB9C75BE7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4398" y="952500"/>
            <a:ext cx="8572500" cy="5905500"/>
          </a:xfrm>
          <a:prstGeom prst="rect">
            <a:avLst/>
          </a:prstGeom>
        </p:spPr>
      </p:pic>
      <p:pic>
        <p:nvPicPr>
          <p:cNvPr id="16" name="Picture 15">
            <a:extLst>
              <a:ext uri="{FF2B5EF4-FFF2-40B4-BE49-F238E27FC236}">
                <a16:creationId xmlns:a16="http://schemas.microsoft.com/office/drawing/2014/main" xmlns="" id="{117F581E-F2E1-1A4D-EAEA-505AD7308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4398" y="952500"/>
            <a:ext cx="8572500" cy="5905500"/>
          </a:xfrm>
          <a:prstGeom prst="rect">
            <a:avLst/>
          </a:prstGeom>
        </p:spPr>
      </p:pic>
    </p:spTree>
    <p:extLst>
      <p:ext uri="{BB962C8B-B14F-4D97-AF65-F5344CB8AC3E}">
        <p14:creationId xmlns:p14="http://schemas.microsoft.com/office/powerpoint/2010/main" val="229438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46C827C-C428-A398-D049-DB8AE9352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E3B7F26-C71F-5A8B-9E98-165E01283B08}"/>
              </a:ext>
            </a:extLst>
          </p:cNvPr>
          <p:cNvSpPr>
            <a:spLocks noGrp="1"/>
          </p:cNvSpPr>
          <p:nvPr>
            <p:ph type="title"/>
          </p:nvPr>
        </p:nvSpPr>
        <p:spPr>
          <a:xfrm>
            <a:off x="-1537341" y="0"/>
            <a:ext cx="10306050" cy="1325563"/>
          </a:xfrm>
        </p:spPr>
        <p:txBody>
          <a:bodyPr/>
          <a:lstStyle/>
          <a:p>
            <a:r>
              <a:rPr lang="fa-IR" dirty="0"/>
              <a:t>وضعیت جمعیت ایران در گذر زمان</a:t>
            </a:r>
            <a:endParaRPr lang="en-US" dirty="0"/>
          </a:p>
        </p:txBody>
      </p:sp>
      <p:sp>
        <p:nvSpPr>
          <p:cNvPr id="4" name="Slide Number Placeholder 3">
            <a:extLst>
              <a:ext uri="{FF2B5EF4-FFF2-40B4-BE49-F238E27FC236}">
                <a16:creationId xmlns:a16="http://schemas.microsoft.com/office/drawing/2014/main" xmlns="" id="{DCE0F312-0F81-313B-C1C0-F66AE98C16D7}"/>
              </a:ext>
            </a:extLst>
          </p:cNvPr>
          <p:cNvSpPr>
            <a:spLocks noGrp="1"/>
          </p:cNvSpPr>
          <p:nvPr>
            <p:ph type="sldNum" sz="quarter" idx="12"/>
          </p:nvPr>
        </p:nvSpPr>
        <p:spPr/>
        <p:txBody>
          <a:bodyPr/>
          <a:lstStyle/>
          <a:p>
            <a:fld id="{02C0B4A7-8BD0-41C2-BFCA-F4E64E454CD5}" type="slidenum">
              <a:rPr lang="en-US" smtClean="0"/>
              <a:t>8</a:t>
            </a:fld>
            <a:endParaRPr lang="en-US"/>
          </a:p>
        </p:txBody>
      </p:sp>
      <p:pic>
        <p:nvPicPr>
          <p:cNvPr id="5" name="Picture 4">
            <a:extLst>
              <a:ext uri="{FF2B5EF4-FFF2-40B4-BE49-F238E27FC236}">
                <a16:creationId xmlns:a16="http://schemas.microsoft.com/office/drawing/2014/main" xmlns="" id="{97636A9F-78AF-ADAB-2FA4-42CF7F19F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244" y="1037367"/>
            <a:ext cx="8241956" cy="5684108"/>
          </a:xfrm>
          <a:prstGeom prst="rect">
            <a:avLst/>
          </a:prstGeom>
        </p:spPr>
      </p:pic>
    </p:spTree>
    <p:extLst>
      <p:ext uri="{BB962C8B-B14F-4D97-AF65-F5344CB8AC3E}">
        <p14:creationId xmlns:p14="http://schemas.microsoft.com/office/powerpoint/2010/main" val="1333624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F228A3E-B3D9-C0B7-46CB-292D5111C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80BD2A4-5934-D25B-0935-2B83F600828F}"/>
              </a:ext>
            </a:extLst>
          </p:cNvPr>
          <p:cNvSpPr>
            <a:spLocks noGrp="1"/>
          </p:cNvSpPr>
          <p:nvPr>
            <p:ph type="title"/>
          </p:nvPr>
        </p:nvSpPr>
        <p:spPr>
          <a:xfrm>
            <a:off x="1047750" y="136525"/>
            <a:ext cx="10306050" cy="1325563"/>
          </a:xfrm>
        </p:spPr>
        <p:txBody>
          <a:bodyPr/>
          <a:lstStyle/>
          <a:p>
            <a:pPr algn="ctr"/>
            <a:r>
              <a:rPr lang="fa-IR" dirty="0"/>
              <a:t>وضعیت تعداد تولد و مرگ سالانه</a:t>
            </a:r>
            <a:endParaRPr lang="en-US" dirty="0"/>
          </a:p>
        </p:txBody>
      </p:sp>
      <p:sp>
        <p:nvSpPr>
          <p:cNvPr id="4" name="Slide Number Placeholder 3">
            <a:extLst>
              <a:ext uri="{FF2B5EF4-FFF2-40B4-BE49-F238E27FC236}">
                <a16:creationId xmlns:a16="http://schemas.microsoft.com/office/drawing/2014/main" xmlns="" id="{1384D53A-1F70-CF1B-1FCF-A750986921E0}"/>
              </a:ext>
            </a:extLst>
          </p:cNvPr>
          <p:cNvSpPr>
            <a:spLocks noGrp="1"/>
          </p:cNvSpPr>
          <p:nvPr>
            <p:ph type="sldNum" sz="quarter" idx="12"/>
          </p:nvPr>
        </p:nvSpPr>
        <p:spPr/>
        <p:txBody>
          <a:bodyPr/>
          <a:lstStyle/>
          <a:p>
            <a:fld id="{02C0B4A7-8BD0-41C2-BFCA-F4E64E454CD5}" type="slidenum">
              <a:rPr lang="en-US" smtClean="0"/>
              <a:t>9</a:t>
            </a:fld>
            <a:endParaRPr lang="en-US"/>
          </a:p>
        </p:txBody>
      </p:sp>
      <p:pic>
        <p:nvPicPr>
          <p:cNvPr id="5" name="Picture 4">
            <a:extLst>
              <a:ext uri="{FF2B5EF4-FFF2-40B4-BE49-F238E27FC236}">
                <a16:creationId xmlns:a16="http://schemas.microsoft.com/office/drawing/2014/main" xmlns="" id="{04A286A3-20E5-85BB-A8B9-D62A2AA9D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50" y="1143685"/>
            <a:ext cx="8020050" cy="5531069"/>
          </a:xfrm>
          <a:prstGeom prst="rect">
            <a:avLst/>
          </a:prstGeom>
        </p:spPr>
      </p:pic>
    </p:spTree>
    <p:extLst>
      <p:ext uri="{BB962C8B-B14F-4D97-AF65-F5344CB8AC3E}">
        <p14:creationId xmlns:p14="http://schemas.microsoft.com/office/powerpoint/2010/main" val="3301394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1274</TotalTime>
  <Words>1654</Words>
  <Application>Microsoft Office PowerPoint</Application>
  <PresentationFormat>Custom</PresentationFormat>
  <Paragraphs>407</Paragraphs>
  <Slides>29</Slides>
  <Notes>10</Notes>
  <HiddenSlides>2</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بررسی وضعیت شاخص های جمعیتی ایران</vt:lpstr>
      <vt:lpstr>مباحث ارائه</vt:lpstr>
      <vt:lpstr>مروری بر جوانی جمعیت</vt:lpstr>
      <vt:lpstr>قانون حمایت از خانواده و جوانی جمعیت</vt:lpstr>
      <vt:lpstr>علل کاهش جمعیت</vt:lpstr>
      <vt:lpstr>PowerPoint Presentation</vt:lpstr>
      <vt:lpstr>هرم سنی جمعیت ایران در طول زمان</vt:lpstr>
      <vt:lpstr>وضعیت جمعیت ایران در گذر زمان</vt:lpstr>
      <vt:lpstr>وضعیت تعداد تولد و مرگ سالانه</vt:lpstr>
      <vt:lpstr>وضعیت جمعیت گروه های سنی  درایران در گذر زمان</vt:lpstr>
      <vt:lpstr>پنجره جمعیتی</vt:lpstr>
      <vt:lpstr>روند میزان مرگ خام در استانهای کشور</vt:lpstr>
      <vt:lpstr>نسبت وابستگی (بارتکفل)</vt:lpstr>
      <vt:lpstr>میزان باروری برخی کشورها </vt:lpstr>
      <vt:lpstr>وضعیت باروری کلی در ایران </vt:lpstr>
      <vt:lpstr>روند سالانه باروری کل در ایران</vt:lpstr>
      <vt:lpstr>میزان باروری سال 1400</vt:lpstr>
      <vt:lpstr>میزان باروری سال 1403</vt:lpstr>
      <vt:lpstr>مدت زمان کاهش باروری زنان از 6 فرزند به 3 فرزند در کشورهای مختلف</vt:lpstr>
      <vt:lpstr>روند میزان خام ولادت در استانهای کشور</vt:lpstr>
      <vt:lpstr>میانگین سن پدر و مادر در زمان تولد اولین فرزند</vt:lpstr>
      <vt:lpstr>میانگین سن ازدواج در زنان و مردان</vt:lpstr>
      <vt:lpstr>تعداد سالهای زندگی قبل از طلاق</vt:lpstr>
      <vt:lpstr>روند ازدواج و طلاق در کشور</vt:lpstr>
      <vt:lpstr>PowerPoint Presentation</vt:lpstr>
      <vt:lpstr>راهکارهای افزایش جمعیت</vt:lpstr>
      <vt:lpstr>ممنون از توجه شما</vt:lpstr>
      <vt:lpstr>رشد جمعیت و باروری</vt:lpstr>
      <vt:lpstr>میانگین سن در زمان اولین ازدواج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وضعیت شاخص های جمعیتی ایران</dc:title>
  <dc:creator>pooya</dc:creator>
  <cp:lastModifiedBy>khosravi</cp:lastModifiedBy>
  <cp:revision>165</cp:revision>
  <dcterms:created xsi:type="dcterms:W3CDTF">2025-04-14T17:59:10Z</dcterms:created>
  <dcterms:modified xsi:type="dcterms:W3CDTF">2025-08-09T20:11:20Z</dcterms:modified>
</cp:coreProperties>
</file>