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61" r:id="rId5"/>
    <p:sldId id="260" r:id="rId6"/>
    <p:sldId id="287" r:id="rId7"/>
    <p:sldId id="262" r:id="rId8"/>
    <p:sldId id="264" r:id="rId9"/>
    <p:sldId id="266" r:id="rId10"/>
    <p:sldId id="263" r:id="rId11"/>
    <p:sldId id="265" r:id="rId12"/>
    <p:sldId id="267" r:id="rId13"/>
    <p:sldId id="270" r:id="rId14"/>
    <p:sldId id="288" r:id="rId15"/>
    <p:sldId id="269" r:id="rId16"/>
    <p:sldId id="271" r:id="rId17"/>
    <p:sldId id="272" r:id="rId18"/>
    <p:sldId id="273" r:id="rId19"/>
    <p:sldId id="277" r:id="rId20"/>
    <p:sldId id="285" r:id="rId21"/>
    <p:sldId id="286" r:id="rId22"/>
    <p:sldId id="278" r:id="rId23"/>
    <p:sldId id="268" r:id="rId24"/>
    <p:sldId id="275" r:id="rId25"/>
    <p:sldId id="279" r:id="rId26"/>
    <p:sldId id="280" r:id="rId27"/>
    <p:sldId id="281" r:id="rId28"/>
    <p:sldId id="282" r:id="rId29"/>
    <p:sldId id="274" r:id="rId30"/>
    <p:sldId id="283" r:id="rId31"/>
    <p:sldId id="284" r:id="rId32"/>
    <p:sldId id="276" r:id="rId33"/>
    <p:sldId id="259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52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6" autoAdjust="0"/>
    <p:restoredTop sz="94660"/>
  </p:normalViewPr>
  <p:slideViewPr>
    <p:cSldViewPr snapToGrid="0">
      <p:cViewPr>
        <p:scale>
          <a:sx n="76" d="100"/>
          <a:sy n="76" d="100"/>
        </p:scale>
        <p:origin x="-462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16998F-1ABA-4D9D-9F72-0D6301825C44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151D42-B215-4C83-9B70-B0195DB82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875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51D42-B215-4C83-9B70-B0195DB8201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07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314A2D-2756-F457-B0AA-10DACBE03A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CE770C2-CA29-80E8-8A8D-82DA5BEF8F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54284C9-47F3-BCC7-DE4D-5B56A1893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4مرداد 1404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52D4F0A-C62B-E70F-0A0B-FA15E5396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معصومه اعلائی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B135B6D-1C3E-A287-9CD7-BF8AEA152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E01BC-0757-4D64-9152-26156ECAA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500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A450A2-FBC5-5DF5-171B-3E6A4837A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932933B-D274-BE9A-4AE2-B9FE3104D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CA61615-8F9A-E606-81E9-D1C720F19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4مرداد 1404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087D89-3732-E81D-A719-D4312B117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معصومه اعلائی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8D422F-F0B1-ED3C-AF54-D187FC735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E01BC-0757-4D64-9152-26156ECAA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466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528B3B4-ABF9-F167-CB27-38F1D4D164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C521EBE-448A-8A4F-34B0-8CA2187711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F8695F3-CF8E-E846-48FA-4D486698B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4مرداد 1404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6FC2040-3F79-9292-81F1-880E6B323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معصومه اعلائی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576BC35-9404-3D2B-96B5-D568902BC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E01BC-0757-4D64-9152-26156ECAA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635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F86A66-CD3D-5D3E-D58E-EA8E29D5C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82B942-53E8-FB99-4B04-DBE10C86B5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F7ED8E4-2D59-211D-8CB4-C9FFD07FC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4مرداد 1404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8D5D418-E5B2-EFFA-1DE8-1594660D0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معصومه اعلائی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157525-86C0-1504-C661-D774B353A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E01BC-0757-4D64-9152-26156ECAA2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082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88234A-6466-5445-AB2C-A15611D3B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8ECC545-13BB-A575-C175-3912156C5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B977A94-3639-0449-661B-BCBD4162B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4مرداد 1404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FF25989-A0FE-A66C-75FF-A0D1D2AD7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معصومه اعلائی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9CE57CD-19F9-1F70-D54E-9043729CA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E01BC-0757-4D64-9152-26156ECAA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080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CD72F7-6E27-17F8-850C-F354C755F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8A6BFB7-38CA-36C2-6DEE-B500393222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CDBAF79-4595-D387-2116-C0663392FB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963D8DC-EC97-DB40-87E6-DF1D2E25B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4مرداد 1404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5248364-B43F-7484-771D-F4FE773DB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معصومه اعلائی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AA15D74-A22C-4034-202F-89F1FD7F4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E01BC-0757-4D64-9152-26156ECAA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441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9CC799-C681-7D92-F077-70AFF6F5D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FAD28AB-9AAC-0511-E348-6961BBEBAC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FF0712C-8364-62BD-0309-5E643B53FD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473FBF5-F9B2-610F-40BE-657E97902A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9383B20-7970-6E5A-C769-211A0C2C2A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A9301B1-F5AA-A8D5-4EAF-CD77D7A38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4مرداد 1404 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6DDBCE2-6A28-4E4F-73A9-EB7C1D69D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معصومه اعلائی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5FE3EFE-2058-D4FB-E653-2FD63B962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E01BC-0757-4D64-9152-26156ECAA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984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67A8EF-5B9D-82AC-3A65-738AE6AAC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4FB6EFA-5DD2-3692-E870-EBC554DDA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4مرداد 1404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4E5D2B5-7180-7149-14B0-98326B7B3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معصومه اعلائی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E3707C2-2BF7-51FE-6C61-1794E376F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E01BC-0757-4D64-9152-26156ECAA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871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8B88AB6-6AC1-C5F4-33B2-679680AE1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4مرداد 1404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2E47176-8A41-2DA8-B796-0BB1DBA9F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معصومه اعلائی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BFED1D1-5C53-449C-07C7-E1D09B161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E01BC-0757-4D64-9152-26156ECAA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636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FE2720-F49F-AC7E-62CF-31ED7500A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B7D4A27-45FE-5260-B47C-973826EC6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4D69435-4192-0025-943E-807E53EF24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5DFFBDD-B1C6-0CEA-1435-BEDE16B01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4مرداد 1404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B3AC3DE-277B-7593-FF90-DF4AFE756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معصومه اعلائی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42DA3DD-7CFA-CCF3-69EF-06FA7C6E0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E01BC-0757-4D64-9152-26156ECAA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009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9D5D89-3C19-0702-8628-3793AA9E4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D0016E5-4CFB-07A5-86AD-05808DCF4D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3A271E2-5900-1133-52FC-FD162182F7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17F1177-DB3B-9DF7-8612-624A7E901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4مرداد 1404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6114FC2-7955-7E55-290F-ECEE10B85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معصومه اعلائی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DA30AA7-D24D-232F-DCA1-90D8A50DC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E01BC-0757-4D64-9152-26156ECAA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554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913D333-A1D0-BF2D-F3DB-3780952FF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F0AC98F-17F0-6918-611C-799D843CC8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8CED20A-3649-9EE7-B331-E5B5237AC8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4مرداد 1404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5D3687D-05C3-AF8F-073D-92AFEAF9BB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ar-SA" dirty="0"/>
              <a:t>معصومه اعلائی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CADAE26-A1C1-DB3B-4B4A-4566F0C5C4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EE01BC-0757-4D64-9152-26156ECAA23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9B2B729-1D40-872D-8EB3-05FACB2A6276}"/>
              </a:ext>
            </a:extLst>
          </p:cNvPr>
          <p:cNvSpPr txBox="1"/>
          <p:nvPr userDrawn="1"/>
        </p:nvSpPr>
        <p:spPr>
          <a:xfrm>
            <a:off x="10698774" y="6400412"/>
            <a:ext cx="5936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29  \</a:t>
            </a:r>
          </a:p>
        </p:txBody>
      </p:sp>
    </p:spTree>
    <p:extLst>
      <p:ext uri="{BB962C8B-B14F-4D97-AF65-F5344CB8AC3E}">
        <p14:creationId xmlns:p14="http://schemas.microsoft.com/office/powerpoint/2010/main" val="2654328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B Titr" panose="00000700000000000000" pitchFamily="2" charset="-78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B Nazanin" panose="00000400000000000000" pitchFamily="2" charset="-78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B Nazanin" panose="00000400000000000000" pitchFamily="2" charset="-78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B Nazanin" panose="00000400000000000000" pitchFamily="2" charset="-78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B Nazanin" panose="00000400000000000000" pitchFamily="2" charset="-78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B Nazanin" panose="00000400000000000000" pitchFamily="2" charset="-78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immunizationdata.who.int/global/wiise-detail-page/measles-reported-cases-and-incidence?utm_source=chatgpt.com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data/gho/data/indicators/indicator-details/GHO/measles-containing-vaccine-first-dose-(mcv1)-immunization-coverage-among-1-year-olds-(-)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who.int/indicators/i/B17F8BC/BB4567B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who.int/data/gho/data/indicators/indicator-details/GHO/measles-containing-vaccine-second-dose-(mcv2)-immunization-coverage-by-the-nationally-recommended-age-(-)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lthdata.org/research-analysis/diseases-injuries-risks/factsheets/2021-measles-level-3-disease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data/gho/data/indicators/indicator-details/GHO/measles---number-of-reported-case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xmlns="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9E6157-E32C-1F53-39FD-AE2C8DB67F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2259874"/>
            <a:ext cx="4389120" cy="329837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800" dirty="0" err="1">
                <a:cs typeface="+mj-cs"/>
              </a:rPr>
              <a:t>اپیدمیولوژی</a:t>
            </a:r>
            <a:r>
              <a:rPr lang="en-US" sz="4800" dirty="0">
                <a:cs typeface="+mj-cs"/>
              </a:rPr>
              <a:t> </a:t>
            </a:r>
            <a:r>
              <a:rPr lang="en-US" sz="4800" dirty="0" err="1">
                <a:cs typeface="+mj-cs"/>
              </a:rPr>
              <a:t>سرخک</a:t>
            </a:r>
            <a:r>
              <a:rPr lang="en-US" sz="4800" dirty="0">
                <a:cs typeface="+mj-cs"/>
              </a:rPr>
              <a:t/>
            </a:r>
            <a:br>
              <a:rPr lang="en-US" sz="4800" dirty="0">
                <a:cs typeface="+mj-cs"/>
              </a:rPr>
            </a:br>
            <a:r>
              <a:rPr lang="en-US" sz="4800" dirty="0">
                <a:cs typeface="+mj-cs"/>
              </a:rPr>
              <a:t/>
            </a:r>
            <a:br>
              <a:rPr lang="en-US" sz="4800" dirty="0">
                <a:cs typeface="+mj-cs"/>
              </a:rPr>
            </a:br>
            <a:r>
              <a:rPr lang="en-US" sz="4800" dirty="0">
                <a:cs typeface="+mj-cs"/>
              </a:rPr>
              <a:t> </a:t>
            </a:r>
            <a:r>
              <a:rPr lang="fa-IR" sz="4800" dirty="0">
                <a:cs typeface="+mj-cs"/>
              </a:rPr>
              <a:t> </a:t>
            </a:r>
            <a:r>
              <a:rPr lang="en-US" sz="4800" dirty="0">
                <a:cs typeface="+mj-cs"/>
              </a:rPr>
              <a:t> </a:t>
            </a:r>
            <a:r>
              <a:rPr lang="en-US" sz="2700" dirty="0">
                <a:cs typeface="B Zar" panose="00000400000000000000" pitchFamily="2" charset="-78"/>
              </a:rPr>
              <a:t>معصومه </a:t>
            </a:r>
            <a:r>
              <a:rPr lang="en-US" sz="2700" dirty="0" err="1">
                <a:cs typeface="B Zar" panose="00000400000000000000" pitchFamily="2" charset="-78"/>
              </a:rPr>
              <a:t>اعلائی</a:t>
            </a:r>
            <a:r>
              <a:rPr lang="en-US" sz="2700" dirty="0">
                <a:cs typeface="B Zar" panose="00000400000000000000" pitchFamily="2" charset="-78"/>
              </a:rPr>
              <a:t/>
            </a:r>
            <a:br>
              <a:rPr lang="en-US" sz="2700" dirty="0">
                <a:cs typeface="B Zar" panose="00000400000000000000" pitchFamily="2" charset="-78"/>
              </a:rPr>
            </a:br>
            <a:r>
              <a:rPr lang="en-US" sz="2700" dirty="0">
                <a:cs typeface="B Zar" panose="00000400000000000000" pitchFamily="2" charset="-78"/>
              </a:rPr>
              <a:t>   </a:t>
            </a:r>
            <a:r>
              <a:rPr lang="en-US" sz="2700" dirty="0" err="1">
                <a:cs typeface="B Zar" panose="00000400000000000000" pitchFamily="2" charset="-78"/>
              </a:rPr>
              <a:t>دانشجوی</a:t>
            </a:r>
            <a:r>
              <a:rPr lang="en-US" sz="2700" dirty="0">
                <a:cs typeface="B Zar" panose="00000400000000000000" pitchFamily="2" charset="-78"/>
              </a:rPr>
              <a:t> </a:t>
            </a:r>
            <a:r>
              <a:rPr lang="en-US" sz="2700" dirty="0" err="1">
                <a:cs typeface="B Zar" panose="00000400000000000000" pitchFamily="2" charset="-78"/>
              </a:rPr>
              <a:t>کارشناسی</a:t>
            </a:r>
            <a:r>
              <a:rPr lang="en-US" sz="2700" dirty="0">
                <a:cs typeface="B Zar" panose="00000400000000000000" pitchFamily="2" charset="-78"/>
              </a:rPr>
              <a:t> </a:t>
            </a:r>
            <a:r>
              <a:rPr lang="en-US" sz="2700" dirty="0" err="1">
                <a:cs typeface="B Zar" panose="00000400000000000000" pitchFamily="2" charset="-78"/>
              </a:rPr>
              <a:t>ارشد</a:t>
            </a:r>
            <a:r>
              <a:rPr lang="en-US" sz="2700" dirty="0">
                <a:cs typeface="B Zar" panose="00000400000000000000" pitchFamily="2" charset="-78"/>
              </a:rPr>
              <a:t> </a:t>
            </a:r>
            <a:r>
              <a:rPr lang="en-US" sz="2700" dirty="0" err="1">
                <a:cs typeface="B Zar" panose="00000400000000000000" pitchFamily="2" charset="-78"/>
              </a:rPr>
              <a:t>اپیدمیولوژی</a:t>
            </a:r>
            <a:r>
              <a:rPr lang="en-US" sz="2700" dirty="0">
                <a:cs typeface="B Zar" panose="00000400000000000000" pitchFamily="2" charset="-78"/>
              </a:rPr>
              <a:t/>
            </a:r>
            <a:br>
              <a:rPr lang="en-US" sz="2700" dirty="0">
                <a:cs typeface="B Zar" panose="00000400000000000000" pitchFamily="2" charset="-78"/>
              </a:rPr>
            </a:br>
            <a:r>
              <a:rPr lang="en-US" sz="2700" dirty="0">
                <a:cs typeface="B Zar" panose="00000400000000000000" pitchFamily="2" charset="-78"/>
              </a:rPr>
              <a:t>  </a:t>
            </a:r>
            <a:r>
              <a:rPr lang="fa-IR" sz="2700" dirty="0">
                <a:cs typeface="B Zar" panose="00000400000000000000" pitchFamily="2" charset="-78"/>
              </a:rPr>
              <a:t>   </a:t>
            </a:r>
            <a:r>
              <a:rPr lang="en-US" sz="2700" dirty="0" err="1">
                <a:cs typeface="B Zar" panose="00000400000000000000" pitchFamily="2" charset="-78"/>
              </a:rPr>
              <a:t>استاد</a:t>
            </a:r>
            <a:r>
              <a:rPr lang="en-US" sz="2700" dirty="0">
                <a:cs typeface="B Zar" panose="00000400000000000000" pitchFamily="2" charset="-78"/>
              </a:rPr>
              <a:t> </a:t>
            </a:r>
            <a:r>
              <a:rPr lang="en-US" sz="2700" dirty="0" err="1">
                <a:cs typeface="B Zar" panose="00000400000000000000" pitchFamily="2" charset="-78"/>
              </a:rPr>
              <a:t>راهنما</a:t>
            </a:r>
            <a:r>
              <a:rPr lang="en-US" sz="2700" dirty="0">
                <a:cs typeface="B Zar" panose="00000400000000000000" pitchFamily="2" charset="-78"/>
              </a:rPr>
              <a:t> :</a:t>
            </a:r>
            <a:br>
              <a:rPr lang="en-US" sz="2700" dirty="0">
                <a:cs typeface="B Zar" panose="00000400000000000000" pitchFamily="2" charset="-78"/>
              </a:rPr>
            </a:br>
            <a:r>
              <a:rPr lang="en-US" sz="2700" dirty="0">
                <a:cs typeface="B Zar" panose="00000400000000000000" pitchFamily="2" charset="-78"/>
              </a:rPr>
              <a:t>  </a:t>
            </a:r>
            <a:r>
              <a:rPr lang="fa-IR" sz="2700" dirty="0">
                <a:cs typeface="B Zar" panose="00000400000000000000" pitchFamily="2" charset="-78"/>
              </a:rPr>
              <a:t> </a:t>
            </a:r>
            <a:r>
              <a:rPr lang="en-US" sz="2700" dirty="0">
                <a:cs typeface="B Zar" panose="00000400000000000000" pitchFamily="2" charset="-78"/>
              </a:rPr>
              <a:t> </a:t>
            </a:r>
            <a:r>
              <a:rPr lang="en-US" sz="2700" dirty="0" err="1">
                <a:cs typeface="B Zar" panose="00000400000000000000" pitchFamily="2" charset="-78"/>
              </a:rPr>
              <a:t>دکتر</a:t>
            </a:r>
            <a:r>
              <a:rPr lang="en-US" sz="2700" dirty="0">
                <a:cs typeface="B Zar" panose="00000400000000000000" pitchFamily="2" charset="-78"/>
              </a:rPr>
              <a:t> </a:t>
            </a:r>
            <a:r>
              <a:rPr lang="en-US" sz="2700" dirty="0" err="1">
                <a:cs typeface="B Zar" panose="00000400000000000000" pitchFamily="2" charset="-78"/>
              </a:rPr>
              <a:t>امامیان</a:t>
            </a:r>
            <a:r>
              <a:rPr lang="en-US" sz="4800" b="1" dirty="0">
                <a:cs typeface="B Zar" panose="00000400000000000000" pitchFamily="2" charset="-78"/>
              </a:rPr>
              <a:t/>
            </a:r>
            <a:br>
              <a:rPr lang="en-US" sz="4800" b="1" dirty="0">
                <a:cs typeface="B Zar" panose="00000400000000000000" pitchFamily="2" charset="-78"/>
              </a:rPr>
            </a:br>
            <a:r>
              <a:rPr lang="en-US" sz="4800" dirty="0">
                <a:cs typeface="+mj-cs"/>
              </a:rPr>
              <a:t/>
            </a:r>
            <a:br>
              <a:rPr lang="en-US" sz="4800" dirty="0">
                <a:cs typeface="+mj-cs"/>
              </a:rPr>
            </a:br>
            <a:r>
              <a:rPr lang="en-US" sz="4800" dirty="0">
                <a:cs typeface="+mj-cs"/>
              </a:rPr>
              <a:t/>
            </a:r>
            <a:br>
              <a:rPr lang="en-US" sz="4800" dirty="0">
                <a:cs typeface="+mj-cs"/>
              </a:rPr>
            </a:br>
            <a:endParaRPr lang="en-US" sz="4800" dirty="0">
              <a:cs typeface="+mj-cs"/>
            </a:endParaRPr>
          </a:p>
        </p:txBody>
      </p:sp>
      <p:sp>
        <p:nvSpPr>
          <p:cNvPr id="85" name="sketchy line">
            <a:extLst>
              <a:ext uri="{FF2B5EF4-FFF2-40B4-BE49-F238E27FC236}">
                <a16:creationId xmlns:a16="http://schemas.microsoft.com/office/drawing/2014/main" xmlns="" id="{D4974D33-8DC5-464E-8C6D-BE58F0669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child with no shirt">
            <a:extLst>
              <a:ext uri="{FF2B5EF4-FFF2-40B4-BE49-F238E27FC236}">
                <a16:creationId xmlns:a16="http://schemas.microsoft.com/office/drawing/2014/main" xmlns="" id="{B21C8BED-0951-317F-43AF-B054F9F2FC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5" r="11774" b="-1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09899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5B05CB-A4F7-3CC7-EF46-7317A7206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1584"/>
          </a:xfrm>
        </p:spPr>
        <p:txBody>
          <a:bodyPr>
            <a:normAutofit fontScale="90000"/>
          </a:bodyPr>
          <a:lstStyle/>
          <a:p>
            <a:r>
              <a:rPr lang="ar-SA" sz="3600" dirty="0"/>
              <a:t>۱۰ کشور با بیشترین آمار موارد سرخک</a:t>
            </a:r>
            <a:r>
              <a:rPr lang="fa-IR" sz="3600" dirty="0"/>
              <a:t/>
            </a:r>
            <a:br>
              <a:rPr lang="fa-IR" sz="3600" dirty="0"/>
            </a:b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DA6902-AA13-15D0-5030-95C346C77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6710"/>
            <a:ext cx="10515600" cy="4825042"/>
          </a:xfrm>
        </p:spPr>
        <p:txBody>
          <a:bodyPr>
            <a:normAutofit/>
          </a:bodyPr>
          <a:lstStyle/>
          <a:p>
            <a:endParaRPr lang="fa-IR" dirty="0"/>
          </a:p>
          <a:p>
            <a:endParaRPr lang="fa-IR" dirty="0"/>
          </a:p>
          <a:p>
            <a:endParaRPr lang="fa-IR" dirty="0"/>
          </a:p>
          <a:p>
            <a:endParaRPr lang="fa-IR" dirty="0"/>
          </a:p>
          <a:p>
            <a:endParaRPr lang="fa-IR" dirty="0"/>
          </a:p>
          <a:p>
            <a:endParaRPr lang="fa-IR" dirty="0"/>
          </a:p>
          <a:p>
            <a:endParaRPr lang="fa-IR" dirty="0"/>
          </a:p>
          <a:p>
            <a:endParaRPr lang="fa-IR" dirty="0"/>
          </a:p>
          <a:p>
            <a:pPr>
              <a:lnSpc>
                <a:spcPct val="200000"/>
              </a:lnSpc>
            </a:pPr>
            <a:r>
              <a:rPr lang="ar-SA" sz="2400" dirty="0"/>
              <a:t>مطابق گزارش</a:t>
            </a:r>
            <a:r>
              <a:rPr lang="fa-IR" sz="2400" dirty="0"/>
              <a:t> </a:t>
            </a:r>
            <a:r>
              <a:rPr lang="ar-SA" sz="2400" dirty="0"/>
              <a:t>رسمی </a:t>
            </a:r>
            <a:r>
              <a:rPr lang="en-US" sz="2400" dirty="0"/>
              <a:t>CDC </a:t>
            </a:r>
            <a:r>
              <a:rPr lang="ar-SA" sz="2400" dirty="0"/>
              <a:t>– ژوئن ۲۰۲۵ </a:t>
            </a:r>
            <a:r>
              <a:rPr lang="fa-IR" sz="2400" dirty="0"/>
              <a:t>(از بازه </a:t>
            </a:r>
            <a:r>
              <a:rPr lang="ar-SA" sz="2400" dirty="0"/>
              <a:t>دسامبر ۲۰۲۴ تا ژوئن ۲۰۲۵</a:t>
            </a:r>
            <a:r>
              <a:rPr lang="fa-IR" sz="2400" dirty="0"/>
              <a:t>)</a:t>
            </a:r>
            <a:endParaRPr lang="en-US" sz="2400" dirty="0"/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xmlns="" id="{00014739-0050-2E98-3645-3A308E3061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0622674"/>
              </p:ext>
            </p:extLst>
          </p:nvPr>
        </p:nvGraphicFramePr>
        <p:xfrm>
          <a:off x="3386667" y="1391728"/>
          <a:ext cx="5418666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xmlns="" val="54343414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21175702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Case </a:t>
                      </a:r>
                      <a:r>
                        <a:rPr lang="en-US" dirty="0" err="1"/>
                        <a:t>reaport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dirty="0"/>
                        <a:t>کشور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956860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a-IR" dirty="0"/>
                        <a:t>15683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dirty="0"/>
                        <a:t>1- یمن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80062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a-IR" dirty="0"/>
                        <a:t>12732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dirty="0"/>
                        <a:t>2- پاکستان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52974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a-IR" dirty="0"/>
                        <a:t>10299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dirty="0"/>
                        <a:t>3- هند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36614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a-IR" dirty="0"/>
                        <a:t>8497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dirty="0"/>
                        <a:t>4- قرقیزستان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16559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a-IR" dirty="0"/>
                        <a:t>7615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dirty="0"/>
                        <a:t>5- افغانستان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72403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a-IR" dirty="0"/>
                        <a:t>5370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/>
                        <a:t>6- اتیوپی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41973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a-IR" dirty="0"/>
                        <a:t>4739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dirty="0"/>
                        <a:t>7- رومانی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26474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a-IR" dirty="0"/>
                        <a:t>3395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dirty="0"/>
                        <a:t>8- نیجریه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45396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a-IR" dirty="0"/>
                        <a:t>3053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dirty="0"/>
                        <a:t>9-  کانادا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6918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a-IR" dirty="0"/>
                        <a:t>2781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dirty="0"/>
                        <a:t>10- روسیه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13844944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02E5E11-644E-3765-51A6-96FF9DD62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4مرداد 1404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DE9231A-F012-86FE-02F1-A22FD28E9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معصومه اعلائی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DA6C6AE-2F96-EDFF-946C-C00B6913E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E01BC-0757-4D64-9152-26156ECAA23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700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3E22E5-69A4-0F8E-501F-5E7F72259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1618" y="316301"/>
            <a:ext cx="4999008" cy="414069"/>
          </a:xfrm>
        </p:spPr>
        <p:txBody>
          <a:bodyPr>
            <a:noAutofit/>
          </a:bodyPr>
          <a:lstStyle/>
          <a:p>
            <a:r>
              <a:rPr lang="en-US" sz="2800" dirty="0"/>
              <a:t>Incidence rate of measles </a:t>
            </a:r>
            <a:r>
              <a:rPr lang="en-US" sz="2400" dirty="0"/>
              <a:t>(WHO)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4D62A2-A7A3-D645-8D2F-35523B9F53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ar-SA" b="1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771B554-93FC-82B2-673A-592CF489BA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28" y="730370"/>
            <a:ext cx="12019472" cy="562598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11B261D-0F9B-226B-7590-FDA0AA9C3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4مرداد 1404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810E6B2-0698-0AD8-86CC-51C55D3A4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معصومه اعلائی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ACF9605-7AE3-B658-D59F-1F0C5F438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E01BC-0757-4D64-9152-26156ECAA23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453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100EDD19-6802-4EC3-95CE-CFFAB042CF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BA3438-4B2E-CBC4-21F4-961BA4230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a-IR" sz="5400"/>
              <a:t>وضعیت جهانی</a:t>
            </a:r>
            <a:endParaRPr lang="en-US" sz="54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xmlns="" id="{DB17E863-922E-4C26-BD64-E8FD41D286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1BE38DB-ABCA-4611-300B-2B4A13EA42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fa-IR" dirty="0"/>
              <a:t>قاره امریکا: </a:t>
            </a:r>
          </a:p>
          <a:p>
            <a:pPr marL="0" indent="0">
              <a:buNone/>
            </a:pPr>
            <a:r>
              <a:rPr lang="fa-IR" dirty="0"/>
              <a:t>تا ۱۸ آوریل ۲۰۲۵، ۲۳۱۸ مورد سرخک، شامل سه مورد مرگ، در شش کشور در منطقه قاره آمریکا تأیید شده است</a:t>
            </a:r>
          </a:p>
          <a:p>
            <a:pPr marL="0" indent="0">
              <a:buNone/>
            </a:pPr>
            <a:r>
              <a:rPr lang="fa-IR" dirty="0"/>
              <a:t>افزایش ۱۱ برابری نسبت به مدت مشابه در سال ۲۰۲۴.</a:t>
            </a:r>
          </a:p>
          <a:p>
            <a:pPr marL="0" indent="0">
              <a:buNone/>
            </a:pPr>
            <a:r>
              <a:rPr lang="fa-IR" dirty="0"/>
              <a:t> اکثر موارد در افراد ۱ تا ۲۹ سال (که یا واکسینه نشده‌اند یا نامشخص)  و اکثر موارد مرتبط با واردات هستند</a:t>
            </a:r>
          </a:p>
          <a:p>
            <a:r>
              <a:rPr lang="fa-IR" dirty="0"/>
              <a:t>۵۷ کشور در سال ۲۰۲۳ شیوع گسترده یا مخرب سرخک را تجربه کردند</a:t>
            </a:r>
            <a:endParaRPr lang="en-US" dirty="0"/>
          </a:p>
          <a:p>
            <a:r>
              <a:rPr lang="fa-IR" dirty="0"/>
              <a:t>تقریباً نیمی از همه شیوع‌های بزرگ یا مخرب در منطقه آفریقا رخ داده است</a:t>
            </a:r>
            <a:endParaRPr lang="en-US" dirty="0"/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C65EDBF-933D-85DC-CC76-7AD7A5484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4مرداد 1404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8E20378-5CED-B381-D1D9-138C31F24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معصومه اعلائی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1D91DC3-4BD6-28BA-AF35-12D795EE9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E01BC-0757-4D64-9152-26156ECAA237}" type="slidenum">
              <a:rPr lang="en-US" smtClean="0"/>
              <a:t>12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5BE6FC5-69A5-5AC7-833E-0E84987737EF}"/>
              </a:ext>
            </a:extLst>
          </p:cNvPr>
          <p:cNvSpPr txBox="1"/>
          <p:nvPr/>
        </p:nvSpPr>
        <p:spPr>
          <a:xfrm>
            <a:off x="10698774" y="6400412"/>
            <a:ext cx="5936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29  \</a:t>
            </a:r>
          </a:p>
        </p:txBody>
      </p:sp>
    </p:spTree>
    <p:extLst>
      <p:ext uri="{BB962C8B-B14F-4D97-AF65-F5344CB8AC3E}">
        <p14:creationId xmlns:p14="http://schemas.microsoft.com/office/powerpoint/2010/main" val="30111650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62C27F-C2AE-2A5F-6A7D-A935DFB9E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1789"/>
          </a:xfrm>
        </p:spPr>
        <p:txBody>
          <a:bodyPr>
            <a:normAutofit/>
          </a:bodyPr>
          <a:lstStyle/>
          <a:p>
            <a:r>
              <a:rPr lang="ar-SA" sz="3600" b="1"/>
              <a:t>وضعیت ایران در سال‌های اخیر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BF3663E-F45C-D000-C158-1377C9D9C7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6914"/>
            <a:ext cx="10515600" cy="474004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ar-SA" dirty="0"/>
              <a:t>بر اساس آمار </a:t>
            </a:r>
            <a:r>
              <a:rPr lang="en-US" dirty="0"/>
              <a:t>WHO/UNICEF JRF </a:t>
            </a:r>
            <a:r>
              <a:rPr lang="ar-SA" dirty="0"/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ar-SA" b="1" dirty="0"/>
              <a:t>۲۰۲۱</a:t>
            </a:r>
            <a:r>
              <a:rPr lang="ar-SA" dirty="0"/>
              <a:t>: ۱۰۳ مورد</a:t>
            </a:r>
            <a:r>
              <a:rPr lang="fa-IR" dirty="0"/>
              <a:t>، </a:t>
            </a:r>
            <a:r>
              <a:rPr lang="ar-SA" b="1" dirty="0"/>
              <a:t>۲۰۲</a:t>
            </a:r>
            <a:r>
              <a:rPr lang="fa-IR" b="1" dirty="0"/>
              <a:t>2</a:t>
            </a:r>
            <a:r>
              <a:rPr lang="ar-SA" dirty="0"/>
              <a:t>: ۲۳۰ مورد</a:t>
            </a:r>
            <a:r>
              <a:rPr lang="fa-IR" dirty="0"/>
              <a:t>، </a:t>
            </a:r>
            <a:r>
              <a:rPr lang="ar-SA" b="1" dirty="0"/>
              <a:t>۲۰۲۳</a:t>
            </a:r>
            <a:r>
              <a:rPr lang="ar-SA" dirty="0"/>
              <a:t>: ۶۴۸ مورد</a:t>
            </a:r>
            <a:r>
              <a:rPr lang="fa-IR" dirty="0"/>
              <a:t>، </a:t>
            </a:r>
            <a:r>
              <a:rPr lang="ar-SA" b="1" dirty="0"/>
              <a:t>۲۰۲۴</a:t>
            </a:r>
            <a:r>
              <a:rPr lang="ar-SA" dirty="0"/>
              <a:t>: ۴۴۹ مورد </a:t>
            </a:r>
            <a:endParaRPr lang="en-US" dirty="0"/>
          </a:p>
          <a:p>
            <a:pPr marL="0" indent="0">
              <a:lnSpc>
                <a:spcPct val="150000"/>
              </a:lnSpc>
              <a:buNone/>
            </a:pPr>
            <a:r>
              <a:rPr lang="ar-SA" sz="2400" dirty="0"/>
              <a:t>این افزایش در سال ۲۰۲۳ و کاهش جزئی در ۲۰۲۴، نشان‌دهنده یک </a:t>
            </a:r>
            <a:r>
              <a:rPr lang="ar-SA" sz="2400" b="1" dirty="0"/>
              <a:t>بازگشت قابل‌توجه سرخک</a:t>
            </a:r>
            <a:r>
              <a:rPr lang="ar-SA" sz="2400" dirty="0"/>
              <a:t> در کشور است</a:t>
            </a:r>
            <a:r>
              <a:rPr lang="fa-IR" sz="2400" dirty="0"/>
              <a:t>                                                                     </a:t>
            </a:r>
            <a:r>
              <a:rPr lang="fa-IR" sz="1050" dirty="0"/>
              <a:t>.</a:t>
            </a:r>
            <a:r>
              <a:rPr lang="en-US" sz="1100" dirty="0">
                <a:hlinkClick r:id="rId2"/>
              </a:rPr>
              <a:t> reliefweb.int+2immunizationdata.who.int+2immunizationdata.who.int+2</a:t>
            </a:r>
            <a:endParaRPr lang="en-US" sz="1100" dirty="0"/>
          </a:p>
          <a:p>
            <a:r>
              <a:rPr lang="ar-SA" dirty="0"/>
              <a:t>در سه ماه اول سال </a:t>
            </a:r>
            <a:r>
              <a:rPr lang="fa-IR" dirty="0"/>
              <a:t>۱۴۰۴ ، </a:t>
            </a:r>
            <a:r>
              <a:rPr lang="fa-IR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۴۲۲</a:t>
            </a:r>
            <a:r>
              <a:rPr lang="ar-SA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مورد </a:t>
            </a:r>
            <a:r>
              <a:rPr lang="fa-IR" dirty="0"/>
              <a:t>سرخک </a:t>
            </a:r>
            <a:r>
              <a:rPr lang="ar-SA" dirty="0"/>
              <a:t>به‌صورت آزمایشگاهی تشخیص داده شده است</a:t>
            </a:r>
            <a:r>
              <a:rPr lang="en-US" dirty="0"/>
              <a:t>.</a:t>
            </a:r>
          </a:p>
          <a:p>
            <a:r>
              <a:rPr lang="ar-SA" dirty="0"/>
              <a:t>از نظر ملیت در موارد تایید شده سرخک، </a:t>
            </a:r>
            <a:r>
              <a:rPr lang="fa-IR" b="1" dirty="0"/>
              <a:t>404</a:t>
            </a:r>
            <a:r>
              <a:rPr lang="ar-SA" dirty="0"/>
              <a:t> مورد ایرانی</a:t>
            </a:r>
            <a:r>
              <a:rPr lang="fa-IR" dirty="0"/>
              <a:t>(96%)</a:t>
            </a:r>
            <a:r>
              <a:rPr lang="ar-SA" dirty="0"/>
              <a:t> ، </a:t>
            </a:r>
            <a:r>
              <a:rPr lang="fa-IR" b="1" dirty="0"/>
              <a:t>۱۸</a:t>
            </a:r>
            <a:r>
              <a:rPr lang="ar-SA" dirty="0"/>
              <a:t> مورد افغانی </a:t>
            </a:r>
            <a:r>
              <a:rPr lang="fa-IR" dirty="0"/>
              <a:t>(4%)</a:t>
            </a:r>
            <a:r>
              <a:rPr lang="ar-SA" dirty="0"/>
              <a:t> و </a:t>
            </a:r>
            <a:r>
              <a:rPr lang="fa-IR" b="1" dirty="0"/>
              <a:t>199</a:t>
            </a:r>
            <a:r>
              <a:rPr lang="ar-SA" dirty="0"/>
              <a:t> مورد مونث</a:t>
            </a:r>
            <a:r>
              <a:rPr lang="en-US" dirty="0"/>
              <a:t> </a:t>
            </a:r>
            <a:r>
              <a:rPr lang="fa-IR" dirty="0"/>
              <a:t>(47%)</a:t>
            </a:r>
            <a:r>
              <a:rPr lang="en-US" dirty="0"/>
              <a:t> </a:t>
            </a:r>
            <a:r>
              <a:rPr lang="ar-SA" dirty="0"/>
              <a:t>و </a:t>
            </a:r>
            <a:r>
              <a:rPr lang="fa-IR" b="1" dirty="0"/>
              <a:t>۲۲۳</a:t>
            </a:r>
            <a:r>
              <a:rPr lang="ar-SA" dirty="0"/>
              <a:t> مورد مذکر</a:t>
            </a:r>
            <a:r>
              <a:rPr lang="en-US" dirty="0"/>
              <a:t> </a:t>
            </a:r>
            <a:r>
              <a:rPr lang="fa-IR" dirty="0"/>
              <a:t>(53%) </a:t>
            </a:r>
            <a:r>
              <a:rPr lang="ar-SA" dirty="0"/>
              <a:t>بوده‌اند</a:t>
            </a:r>
            <a:r>
              <a:rPr lang="en-US" dirty="0"/>
              <a:t>.</a:t>
            </a:r>
          </a:p>
          <a:p>
            <a:pPr>
              <a:lnSpc>
                <a:spcPct val="150000"/>
              </a:lnSpc>
            </a:pPr>
            <a:endParaRPr lang="ar-SA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F6841045-8437-6CC5-2736-5BC5058773BD}"/>
              </a:ext>
            </a:extLst>
          </p:cNvPr>
          <p:cNvCxnSpPr/>
          <p:nvPr/>
        </p:nvCxnSpPr>
        <p:spPr>
          <a:xfrm>
            <a:off x="838200" y="1330036"/>
            <a:ext cx="10668000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5F068B7-5EB1-BBBC-0BB7-2C3993158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4مرداد 1404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E1F31C0-5523-F9FF-EE6D-88CD48D19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معصومه اعلائی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058E078-A814-6A1F-4C36-D77F44FCA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E01BC-0757-4D64-9152-26156ECAA23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964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map of Iran with different colored areas&#10;&#10;AI-generated content may be incorrect.">
            <a:extLst>
              <a:ext uri="{FF2B5EF4-FFF2-40B4-BE49-F238E27FC236}">
                <a16:creationId xmlns:a16="http://schemas.microsoft.com/office/drawing/2014/main" xmlns="" id="{30EDE56B-BA02-3CB9-77E7-D99B966E5A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765" y="142479"/>
            <a:ext cx="8707580" cy="6034484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149D5EA-CE3B-AC53-07F7-325347ECD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4مرداد 1404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1A93A5C-08A8-C84D-A4AB-10B77C8C1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معصومه اعلائی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FE103ED-75AE-7A8D-C1ED-A29B4B175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E01BC-0757-4D64-9152-26156ECAA23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0038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xmlns="" id="{04812C46-200A-4DEB-A05E-3ED6C68C2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child with a teddy bear&#10;&#10;AI-generated content may be incorrect.">
            <a:extLst>
              <a:ext uri="{FF2B5EF4-FFF2-40B4-BE49-F238E27FC236}">
                <a16:creationId xmlns:a16="http://schemas.microsoft.com/office/drawing/2014/main" xmlns="" id="{4610EA2A-DB37-9515-C95B-3CC03B1126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5" r="-492"/>
          <a:stretch>
            <a:fillRect/>
          </a:stretch>
        </p:blipFill>
        <p:spPr>
          <a:xfrm>
            <a:off x="17650" y="739289"/>
            <a:ext cx="5107369" cy="4917223"/>
          </a:xfrm>
          <a:prstGeom prst="rect">
            <a:avLst/>
          </a:prstGeom>
          <a:ln w="57150"/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D1EA859B-E555-4109-94F3-6700E046E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437F8F-AE8D-F706-D080-7E6C2B8C3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9802" y="365125"/>
            <a:ext cx="5519056" cy="748328"/>
          </a:xfrm>
        </p:spPr>
        <p:txBody>
          <a:bodyPr>
            <a:normAutofit/>
          </a:bodyPr>
          <a:lstStyle/>
          <a:p>
            <a:r>
              <a:rPr lang="fa-IR" sz="3600" dirty="0"/>
              <a:t>وضعیت سرخک در ایران</a:t>
            </a:r>
            <a:endParaRPr lang="en-US" sz="3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8A62431-72A1-547C-013A-B8B1BCCC8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6417" y="1478579"/>
            <a:ext cx="8108426" cy="4709436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fa-IR" b="1" dirty="0"/>
              <a:t>۲۴۰</a:t>
            </a:r>
            <a:r>
              <a:rPr lang="ar-SA" dirty="0"/>
              <a:t> مورد در بیمارستان بستری شده‌اند</a:t>
            </a:r>
            <a:r>
              <a:rPr lang="en-US" dirty="0"/>
              <a:t> </a:t>
            </a:r>
            <a:r>
              <a:rPr lang="fa-IR" dirty="0"/>
              <a:t>(57%) </a:t>
            </a:r>
            <a:r>
              <a:rPr lang="ar-SA" dirty="0"/>
              <a:t>که </a:t>
            </a:r>
            <a:r>
              <a:rPr lang="fa-IR" b="1" dirty="0"/>
              <a:t>۲۳۳</a:t>
            </a:r>
            <a:r>
              <a:rPr lang="ar-SA" dirty="0"/>
              <a:t> مورد ایرانی</a:t>
            </a:r>
            <a:r>
              <a:rPr lang="en-US" dirty="0"/>
              <a:t> </a:t>
            </a:r>
            <a:r>
              <a:rPr lang="fa-IR" dirty="0"/>
              <a:t>(97%) </a:t>
            </a:r>
            <a:r>
              <a:rPr lang="ar-SA" dirty="0"/>
              <a:t>بودند</a:t>
            </a:r>
            <a:r>
              <a:rPr lang="en-US" dirty="0"/>
              <a:t>.</a:t>
            </a:r>
          </a:p>
          <a:p>
            <a:pPr>
              <a:lnSpc>
                <a:spcPct val="150000"/>
              </a:lnSpc>
            </a:pPr>
            <a:r>
              <a:rPr lang="ar-SA" dirty="0"/>
              <a:t>از نظر سابقه واکسیناسیون، از </a:t>
            </a:r>
            <a:r>
              <a:rPr lang="fa-IR" b="1" dirty="0"/>
              <a:t>۲۶۶</a:t>
            </a:r>
            <a:r>
              <a:rPr lang="ar-SA" dirty="0"/>
              <a:t> مورد بیمار بالای </a:t>
            </a:r>
            <a:r>
              <a:rPr lang="fa-IR" dirty="0"/>
              <a:t>۱۲</a:t>
            </a:r>
            <a:r>
              <a:rPr lang="ar-SA" dirty="0"/>
              <a:t> ماه سن، </a:t>
            </a:r>
            <a:r>
              <a:rPr lang="fa-IR" b="1" dirty="0"/>
              <a:t>۸۳</a:t>
            </a:r>
            <a:r>
              <a:rPr lang="ar-SA" dirty="0"/>
              <a:t> مورد </a:t>
            </a:r>
            <a:r>
              <a:rPr lang="fa-IR" dirty="0"/>
              <a:t>۲</a:t>
            </a:r>
            <a:r>
              <a:rPr lang="ar-SA" dirty="0"/>
              <a:t> نوبت و بیشتر</a:t>
            </a:r>
            <a:r>
              <a:rPr lang="en-US" dirty="0"/>
              <a:t> </a:t>
            </a:r>
            <a:r>
              <a:rPr lang="fa-IR" dirty="0"/>
              <a:t>(31%) ، </a:t>
            </a:r>
            <a:r>
              <a:rPr lang="fa-IR" b="1" dirty="0"/>
              <a:t>۳۰</a:t>
            </a:r>
            <a:r>
              <a:rPr lang="ar-SA" dirty="0"/>
              <a:t> مورد یک نوبت</a:t>
            </a:r>
            <a:r>
              <a:rPr lang="en-US" dirty="0"/>
              <a:t> </a:t>
            </a:r>
            <a:r>
              <a:rPr lang="fa-IR" dirty="0"/>
              <a:t>(11%) و بقیه بدون واکسن یا نامشخص بودند.</a:t>
            </a:r>
          </a:p>
          <a:p>
            <a:pPr>
              <a:lnSpc>
                <a:spcPct val="150000"/>
              </a:lnSpc>
            </a:pPr>
            <a:r>
              <a:rPr lang="ar-SA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از نظر سن</a:t>
            </a:r>
            <a:r>
              <a:rPr lang="fa-IR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ی </a:t>
            </a:r>
            <a:r>
              <a:rPr lang="fa-IR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37% </a:t>
            </a:r>
            <a:r>
              <a:rPr lang="fa-IR" sz="31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زیر یکسال، </a:t>
            </a:r>
            <a:r>
              <a:rPr lang="fa-IR" dirty="0"/>
              <a:t>1</a:t>
            </a:r>
            <a:r>
              <a:rPr lang="ar-SA" dirty="0"/>
              <a:t> تا </a:t>
            </a:r>
            <a:r>
              <a:rPr lang="fa-IR" dirty="0"/>
              <a:t>۴</a:t>
            </a:r>
            <a:r>
              <a:rPr lang="ar-SA" dirty="0"/>
              <a:t> سال</a:t>
            </a:r>
            <a:r>
              <a:rPr lang="fa-IR" dirty="0"/>
              <a:t> </a:t>
            </a:r>
            <a:r>
              <a:rPr lang="ar-SA" sz="3200" dirty="0"/>
              <a:t>25%</a:t>
            </a:r>
            <a:r>
              <a:rPr lang="fa-IR" sz="3200" dirty="0"/>
              <a:t> ،</a:t>
            </a:r>
            <a:r>
              <a:rPr lang="fa-IR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۲۰</a:t>
            </a:r>
            <a:r>
              <a:rPr lang="ar-SA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سال و بیشتر</a:t>
            </a:r>
            <a:r>
              <a:rPr lang="ar-SA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a-IR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16%</a:t>
            </a:r>
            <a:r>
              <a:rPr lang="fa-IR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بودند.</a:t>
            </a:r>
          </a:p>
          <a:p>
            <a:pPr>
              <a:lnSpc>
                <a:spcPct val="150000"/>
              </a:lnSpc>
            </a:pPr>
            <a:r>
              <a:rPr lang="fa-IR" sz="3200" dirty="0"/>
              <a:t>ابتلا در سال ۱۴۰۳ : ۶۰۲ مورد تایید شده آزمایشگاهی در ۲۱ استان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a-IR" sz="3200" dirty="0"/>
              <a:t>تعداد ۴ کودک در سنین زیر 6 ماه نیز به دلیل عوارض بیماری سرخک فوت شدند</a:t>
            </a:r>
            <a:r>
              <a:rPr lang="en-US" sz="2400" dirty="0"/>
              <a:t>) </a:t>
            </a:r>
            <a:r>
              <a:rPr lang="fa-IR" sz="2400" dirty="0"/>
              <a:t>که عموما به دلیل سوء تغذیه و وجود بیمار ی های زمینه ای</a:t>
            </a:r>
            <a:r>
              <a:rPr lang="en-US" sz="2400" dirty="0"/>
              <a:t>(</a:t>
            </a:r>
            <a:r>
              <a:rPr lang="fa-IR" sz="2400" dirty="0"/>
              <a:t>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8CA71272-728A-BBC1-E68B-D73264AFD3E4}"/>
              </a:ext>
            </a:extLst>
          </p:cNvPr>
          <p:cNvCxnSpPr>
            <a:cxnSpLocks/>
          </p:cNvCxnSpPr>
          <p:nvPr/>
        </p:nvCxnSpPr>
        <p:spPr>
          <a:xfrm>
            <a:off x="4842294" y="1297483"/>
            <a:ext cx="6308785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BC4FB1A-A73D-9527-D59D-97E5A1CB3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4مرداد 1404 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BC69533D-3F9F-866A-D6A1-8104AC321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معصومه اعلائی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FA39F6A9-899C-4170-099E-9DF19714A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E01BC-0757-4D64-9152-26156ECAA237}" type="slidenum">
              <a:rPr lang="en-US" smtClean="0"/>
              <a:t>15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1161AC2-2307-DFE0-E653-29B5293D1B18}"/>
              </a:ext>
            </a:extLst>
          </p:cNvPr>
          <p:cNvSpPr txBox="1"/>
          <p:nvPr/>
        </p:nvSpPr>
        <p:spPr>
          <a:xfrm>
            <a:off x="10698774" y="6400412"/>
            <a:ext cx="5936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29  \</a:t>
            </a:r>
          </a:p>
        </p:txBody>
      </p:sp>
    </p:spTree>
    <p:extLst>
      <p:ext uri="{BB962C8B-B14F-4D97-AF65-F5344CB8AC3E}">
        <p14:creationId xmlns:p14="http://schemas.microsoft.com/office/powerpoint/2010/main" val="37456570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1BB867FF-FC45-48F7-8104-F89BE54909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8BB56887-D0D5-4F0C-9E19-7247EB83C8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xmlns="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4361C4D-5165-E1B9-A731-8323B2A8E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95580"/>
            <a:ext cx="10798090" cy="5026819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a-IR" sz="3300" dirty="0"/>
              <a:t>با شیوع در مناطق پرخطر وزارت بهداشت ۵۶ هزار دوز واکسن اضافه تزریق کردند </a:t>
            </a:r>
            <a:r>
              <a:rPr lang="fa-IR" dirty="0"/>
              <a:t>(هزینه بر)</a:t>
            </a:r>
          </a:p>
          <a:p>
            <a:pPr>
              <a:lnSpc>
                <a:spcPct val="150000"/>
              </a:lnSpc>
            </a:pPr>
            <a:r>
              <a:rPr lang="fa-IR" sz="3300" dirty="0"/>
              <a:t>در سال ۱۴۰۲ نیز ۶۰۹ مورد تایید شده آزمایشگاهی ابتلا ثبت شده که بیشترین موارد در سیستان و بلوچستان، کرمان، هرمزگان و خراسان رضوی بوده است</a:t>
            </a:r>
            <a:r>
              <a:rPr lang="en-US" sz="3300" dirty="0"/>
              <a:t>.</a:t>
            </a:r>
            <a:endParaRPr lang="fa-IR" sz="3300" dirty="0"/>
          </a:p>
          <a:p>
            <a:pPr marL="0" indent="0">
              <a:lnSpc>
                <a:spcPct val="150000"/>
              </a:lnSpc>
              <a:buNone/>
            </a:pPr>
            <a:r>
              <a:rPr lang="fa-IR" sz="3300" dirty="0"/>
              <a:t>مهمترین چالش های حذف سرخک و سرخجه درکشور، پوشش ضعیف واکسیناسیون در کشورهای همسایه به ویژه افغانستان و پاکستان که سبب شیوع بالای بیماری و انتشار آن به ایران می شود</a:t>
            </a:r>
          </a:p>
        </p:txBody>
      </p:sp>
      <p:sp>
        <p:nvSpPr>
          <p:cNvPr id="2" name="Half Frame 1">
            <a:extLst>
              <a:ext uri="{FF2B5EF4-FFF2-40B4-BE49-F238E27FC236}">
                <a16:creationId xmlns:a16="http://schemas.microsoft.com/office/drawing/2014/main" xmlns="" id="{0C469A80-3AB9-35A7-54C5-B54D6BC6FC27}"/>
              </a:ext>
            </a:extLst>
          </p:cNvPr>
          <p:cNvSpPr/>
          <p:nvPr/>
        </p:nvSpPr>
        <p:spPr>
          <a:xfrm>
            <a:off x="471577" y="599199"/>
            <a:ext cx="1339970" cy="436402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B2960C8-26FE-5F7A-B536-9362E39C7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4مرداد 1404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DC3A932-7643-88B4-62D4-82D4DA3D4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معصومه اعلائی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F04D3FD-A725-42FB-BFC8-A4776469D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E01BC-0757-4D64-9152-26156ECAA237}" type="slidenum">
              <a:rPr lang="en-US" smtClean="0"/>
              <a:t>16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1E8D1E6-A650-2CBC-4814-1431A431358F}"/>
              </a:ext>
            </a:extLst>
          </p:cNvPr>
          <p:cNvSpPr txBox="1"/>
          <p:nvPr/>
        </p:nvSpPr>
        <p:spPr>
          <a:xfrm>
            <a:off x="10698774" y="6400412"/>
            <a:ext cx="5936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29  \</a:t>
            </a:r>
          </a:p>
        </p:txBody>
      </p:sp>
    </p:spTree>
    <p:extLst>
      <p:ext uri="{BB962C8B-B14F-4D97-AF65-F5344CB8AC3E}">
        <p14:creationId xmlns:p14="http://schemas.microsoft.com/office/powerpoint/2010/main" val="35670170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100EDD19-6802-4EC3-95CE-CFFAB042CF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23BDEB-0163-E6A8-8685-288FD8D0D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a-IR" sz="5400" dirty="0"/>
              <a:t>واکسیناسیون</a:t>
            </a:r>
            <a:endParaRPr lang="en-US" sz="5400" dirty="0"/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xmlns="" id="{DB17E863-922E-4C26-BD64-E8FD41D286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E742C2E-00B1-1D1E-5B61-CB1A15656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a-IR" sz="3200" dirty="0"/>
              <a:t>قبل از معرفی واکسن سرخک در سال ۱۹۶۳، اپیدمی های بزرگ تقریباً هر 2-3 سال </a:t>
            </a:r>
          </a:p>
          <a:p>
            <a:pPr marL="0" indent="0">
              <a:buNone/>
            </a:pPr>
            <a:r>
              <a:rPr lang="fa-IR" sz="3200" dirty="0"/>
              <a:t>حدود ۲.۶ میلیون مرگ سالانه </a:t>
            </a:r>
          </a:p>
          <a:p>
            <a:pPr marL="0" indent="0">
              <a:buNone/>
            </a:pPr>
            <a:r>
              <a:rPr lang="fa-IR" sz="3200" dirty="0"/>
              <a:t>بین سال‌های 2000 تا 2023 از حدود 60 میلیون مرگ جلوگیری کرد.</a:t>
            </a:r>
          </a:p>
          <a:p>
            <a:pPr marL="0" indent="0">
              <a:buNone/>
            </a:pPr>
            <a:r>
              <a:rPr lang="fa-IR" sz="3200" dirty="0"/>
              <a:t>کاهش مرگ ناشی از سرخک، از 800062 نفر در سال 2000 به 107500 نفر در سال 2023</a:t>
            </a:r>
          </a:p>
          <a:p>
            <a:pPr marL="0" indent="0">
              <a:buNone/>
            </a:pPr>
            <a:r>
              <a:rPr lang="fa-IR" sz="3200" dirty="0"/>
              <a:t>نسبت کودکانی که اولین دوز واکسن سرخک را دریافت کرده‌اند در سال ۲۰۲۳، ۸۳٪ بوده است که بسیار کمتر از سطح ۸۶٪ در سال ۲۰۱۹ است.</a:t>
            </a:r>
            <a:endParaRPr lang="en-US" sz="3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2A20571-09E1-ED67-FD21-9FFDEA5E14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4مرداد 1404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8251D0A-9A47-102F-0E97-7D9E00EDC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ar-SA"/>
              <a:t>معصومه اعلائی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EA6BA2B-7FF9-BFCE-C45D-02DBC776D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BEE01BC-0757-4D64-9152-26156ECAA237}" type="slidenum">
              <a:rPr lang="en-US" smtClean="0"/>
              <a:pPr>
                <a:spcAft>
                  <a:spcPts val="600"/>
                </a:spcAft>
              </a:pPr>
              <a:t>17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3E33AF9-10D2-D894-D559-DD3EF8439619}"/>
              </a:ext>
            </a:extLst>
          </p:cNvPr>
          <p:cNvSpPr txBox="1"/>
          <p:nvPr/>
        </p:nvSpPr>
        <p:spPr>
          <a:xfrm>
            <a:off x="10698774" y="6400412"/>
            <a:ext cx="5936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29  \</a:t>
            </a:r>
          </a:p>
        </p:txBody>
      </p:sp>
    </p:spTree>
    <p:extLst>
      <p:ext uri="{BB962C8B-B14F-4D97-AF65-F5344CB8AC3E}">
        <p14:creationId xmlns:p14="http://schemas.microsoft.com/office/powerpoint/2010/main" val="24552782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xmlns="" id="{501AB9E5-77AE-1087-BA2B-9C470AC3E02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8" t="15493" r="710" b="14591"/>
          <a:stretch>
            <a:fillRect/>
          </a:stretch>
        </p:blipFill>
        <p:spPr>
          <a:xfrm>
            <a:off x="211494" y="401311"/>
            <a:ext cx="11638384" cy="5865844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CCCB134-EED6-B022-13F2-2CE4595078D2}"/>
              </a:ext>
            </a:extLst>
          </p:cNvPr>
          <p:cNvSpPr txBox="1"/>
          <p:nvPr/>
        </p:nvSpPr>
        <p:spPr>
          <a:xfrm>
            <a:off x="211494" y="62757"/>
            <a:ext cx="83229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Measles-containing-vaccine first-dose (MCV1) immunization coverage among 1-year-olds (%)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xmlns="" id="{72198B0D-FCAA-580B-A18C-B0C058922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2509" y="292565"/>
            <a:ext cx="4165747" cy="710074"/>
          </a:xfrm>
        </p:spPr>
        <p:txBody>
          <a:bodyPr>
            <a:normAutofit/>
          </a:bodyPr>
          <a:lstStyle/>
          <a:p>
            <a:r>
              <a:rPr lang="fa-IR" sz="1600" dirty="0">
                <a:highlight>
                  <a:srgbClr val="C0C0C0"/>
                </a:highlight>
              </a:rPr>
              <a:t>پوشش دوز اول واکسن سرخک در</a:t>
            </a:r>
            <a:r>
              <a:rPr lang="en-US" sz="1600" dirty="0">
                <a:highlight>
                  <a:srgbClr val="C0C0C0"/>
                </a:highlight>
              </a:rPr>
              <a:t> </a:t>
            </a:r>
            <a:r>
              <a:rPr lang="fa-IR" sz="1600" dirty="0">
                <a:highlight>
                  <a:srgbClr val="C0C0C0"/>
                </a:highlight>
              </a:rPr>
              <a:t>کودکان یکساله جهان</a:t>
            </a:r>
            <a:endParaRPr lang="en-US" sz="1600" dirty="0">
              <a:highlight>
                <a:srgbClr val="C0C0C0"/>
              </a:highligh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CA10F6B-5F2F-4BA8-E575-70A91ABF6A19}"/>
              </a:ext>
            </a:extLst>
          </p:cNvPr>
          <p:cNvSpPr txBox="1"/>
          <p:nvPr/>
        </p:nvSpPr>
        <p:spPr>
          <a:xfrm>
            <a:off x="4817294" y="5643883"/>
            <a:ext cx="3912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>
                <a:highlight>
                  <a:srgbClr val="FFFF00"/>
                </a:highlight>
                <a:hlinkClick r:id="rId3"/>
              </a:rPr>
              <a:t>Measles-containing-vaccine first-dose (MCV1) immunization coverage among 1-year-olds (%)</a:t>
            </a:r>
            <a:endParaRPr lang="en-US" sz="1200" dirty="0">
              <a:highlight>
                <a:srgbClr val="FFFF00"/>
              </a:highlight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FBB1AD7-6B1A-B24C-4491-B58CC47CB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4مرداد 1404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2A27328-F9C9-03D5-5CAF-C95CE8156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معصومه اعلائی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090C783-C55D-8265-6AB2-0B6A63153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E01BC-0757-4D64-9152-26156ECAA23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2602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xmlns="" id="{BBC7307B-6C28-E2D0-3781-BD97E13AF4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97" y="147484"/>
            <a:ext cx="11598221" cy="6314731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1E37524-78BB-D985-A86A-293A70BD6AD6}"/>
              </a:ext>
            </a:extLst>
          </p:cNvPr>
          <p:cNvSpPr txBox="1"/>
          <p:nvPr/>
        </p:nvSpPr>
        <p:spPr>
          <a:xfrm>
            <a:off x="864829" y="1016649"/>
            <a:ext cx="57032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Measles-containing-vaccine second-dose (MCV2) immunization coverage by the nationally recommended age (%)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xmlns="" id="{0ECF5A2D-1E2E-92DC-89CB-7CB0E2FCE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308" y="70792"/>
            <a:ext cx="5256324" cy="923330"/>
          </a:xfrm>
        </p:spPr>
        <p:txBody>
          <a:bodyPr>
            <a:noAutofit/>
          </a:bodyPr>
          <a:lstStyle/>
          <a:p>
            <a:r>
              <a:rPr lang="fa-IR" sz="2800" dirty="0">
                <a:highlight>
                  <a:srgbClr val="C0C0C0"/>
                </a:highlight>
              </a:rPr>
              <a:t>پوشش دوز دوم واکسن سرخک در جهان</a:t>
            </a:r>
            <a:endParaRPr lang="en-US" sz="2800" dirty="0">
              <a:highlight>
                <a:srgbClr val="C0C0C0"/>
              </a:highligh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5C74378-21F9-D9D9-529D-7974CCAB4864}"/>
              </a:ext>
            </a:extLst>
          </p:cNvPr>
          <p:cNvSpPr txBox="1"/>
          <p:nvPr/>
        </p:nvSpPr>
        <p:spPr>
          <a:xfrm>
            <a:off x="6801955" y="6012431"/>
            <a:ext cx="10224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ighlight>
                  <a:srgbClr val="FFFF00"/>
                </a:highlight>
                <a:hlinkClick r:id="rId3"/>
              </a:rPr>
              <a:t>BB4567B</a:t>
            </a:r>
            <a:endParaRPr lang="en-US" sz="1400" dirty="0">
              <a:highlight>
                <a:srgbClr val="FFFF00"/>
              </a:highlight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6CE6D8E-94CB-C450-1FAA-18AA47D90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4مرداد 1404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CFFA195-A9F1-D616-9AF7-C85894ADC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معصومه اعلائی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30903A1-6B8D-C4EA-D4BA-262B779A7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E01BC-0757-4D64-9152-26156ECAA23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474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xmlns="" id="{100EDD19-6802-4EC3-95CE-CFFAB042CF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DC3B11-9B57-61AE-489B-310BE95C9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a-IR" sz="5400" dirty="0"/>
              <a:t>طرح کلی ارائه</a:t>
            </a:r>
            <a:endParaRPr lang="en-US" sz="5400" dirty="0"/>
          </a:p>
        </p:txBody>
      </p:sp>
      <p:sp>
        <p:nvSpPr>
          <p:cNvPr id="58" name="sketch line">
            <a:extLst>
              <a:ext uri="{FF2B5EF4-FFF2-40B4-BE49-F238E27FC236}">
                <a16:creationId xmlns:a16="http://schemas.microsoft.com/office/drawing/2014/main" xmlns="" id="{DB17E863-922E-4C26-BD64-E8FD41D286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xmlns="" id="{D914D384-9C8E-BF04-8C79-8E937AE8E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 fontScale="92500" lnSpcReduction="20000"/>
          </a:bodyPr>
          <a:lstStyle/>
          <a:p>
            <a:r>
              <a:rPr lang="fa-IR" sz="3200" dirty="0"/>
              <a:t>بیماری و ویژگی های آن</a:t>
            </a:r>
          </a:p>
          <a:p>
            <a:r>
              <a:rPr lang="fa-IR" sz="3200" dirty="0"/>
              <a:t>گروه های در معرض خطر</a:t>
            </a:r>
          </a:p>
          <a:p>
            <a:r>
              <a:rPr lang="fa-IR" sz="3200" dirty="0"/>
              <a:t>میزان کشندگی</a:t>
            </a:r>
            <a:r>
              <a:rPr lang="en-US" sz="3200" dirty="0"/>
              <a:t>CFR </a:t>
            </a:r>
            <a:endParaRPr lang="fa-IR" sz="3200" dirty="0"/>
          </a:p>
          <a:p>
            <a:r>
              <a:rPr lang="fa-IR" sz="3200" dirty="0"/>
              <a:t>اپیدمیولوژی بیماری در جهان</a:t>
            </a:r>
          </a:p>
          <a:p>
            <a:r>
              <a:rPr lang="fa-IR" sz="3200" dirty="0"/>
              <a:t>اپیدمیولوژی بیماری در ایران</a:t>
            </a:r>
          </a:p>
          <a:p>
            <a:r>
              <a:rPr lang="fa-IR" sz="3200" dirty="0"/>
              <a:t>پوشش واکسیناسیون</a:t>
            </a:r>
          </a:p>
          <a:p>
            <a:r>
              <a:rPr lang="fa-IR" sz="3200" dirty="0"/>
              <a:t>آمار مرگ و میر</a:t>
            </a:r>
          </a:p>
          <a:p>
            <a:r>
              <a:rPr lang="fa-IR" sz="3200" dirty="0"/>
              <a:t>حذف سرخک</a:t>
            </a:r>
            <a:r>
              <a:rPr lang="en-US" sz="3200" dirty="0"/>
              <a:t>(elimination)</a:t>
            </a:r>
            <a:endParaRPr lang="fa-IR" sz="3200" dirty="0"/>
          </a:p>
          <a:p>
            <a:r>
              <a:rPr lang="fa-IR" sz="3200" dirty="0"/>
              <a:t>جمع بندی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0CD68EF-2A8A-341C-2EDA-524DB19FC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4مرداد 1404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007E814-EBE5-6ED9-FA8A-D50DDA6C6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معصومه اعلائی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1E206F1-1F37-024C-E1AD-D1E00BD33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E01BC-0757-4D64-9152-26156ECAA237}" type="slidenum">
              <a:rPr lang="en-US" smtClean="0"/>
              <a:t>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E722B53-082E-17C7-D362-A71D2E85953E}"/>
              </a:ext>
            </a:extLst>
          </p:cNvPr>
          <p:cNvSpPr txBox="1"/>
          <p:nvPr/>
        </p:nvSpPr>
        <p:spPr>
          <a:xfrm>
            <a:off x="10760189" y="6415067"/>
            <a:ext cx="5936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29  \</a:t>
            </a:r>
          </a:p>
        </p:txBody>
      </p:sp>
    </p:spTree>
    <p:extLst>
      <p:ext uri="{BB962C8B-B14F-4D97-AF65-F5344CB8AC3E}">
        <p14:creationId xmlns:p14="http://schemas.microsoft.com/office/powerpoint/2010/main" val="32690920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olorful bar code with black text&#10;&#10;AI-generated content may be incorrect.">
            <a:extLst>
              <a:ext uri="{FF2B5EF4-FFF2-40B4-BE49-F238E27FC236}">
                <a16:creationId xmlns:a16="http://schemas.microsoft.com/office/drawing/2014/main" xmlns="" id="{975A57CF-325E-BDC5-A753-320535DD67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43" y="2194845"/>
            <a:ext cx="11426485" cy="3889867"/>
          </a:xfrm>
        </p:spPr>
      </p:pic>
      <p:pic>
        <p:nvPicPr>
          <p:cNvPr id="7" name="Picture 6" descr="A close up of a sign&#10;&#10;AI-generated content may be incorrect.">
            <a:extLst>
              <a:ext uri="{FF2B5EF4-FFF2-40B4-BE49-F238E27FC236}">
                <a16:creationId xmlns:a16="http://schemas.microsoft.com/office/drawing/2014/main" xmlns="" id="{A51D14BC-8960-0BE5-B4A7-1ED784D38A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00" y="1265242"/>
            <a:ext cx="6885743" cy="8663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F35D73-26EE-9939-A92B-D6A0B845B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7049" y="498267"/>
            <a:ext cx="8407879" cy="605914"/>
          </a:xfrm>
        </p:spPr>
        <p:txBody>
          <a:bodyPr>
            <a:noAutofit/>
          </a:bodyPr>
          <a:lstStyle/>
          <a:p>
            <a:r>
              <a:rPr lang="ar-SA" sz="2400" dirty="0"/>
              <a:t>پوشش ایمن‌سازی دوز دوم واکسن سرخک </a:t>
            </a:r>
            <a:r>
              <a:rPr lang="fa-IR" sz="2400" dirty="0"/>
              <a:t>(به تفکیک کشورها)</a:t>
            </a:r>
            <a:endParaRPr lang="en-US" sz="2400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6D13B618-BDC0-F157-DB5F-FB216B6AFE2C}"/>
              </a:ext>
            </a:extLst>
          </p:cNvPr>
          <p:cNvCxnSpPr/>
          <p:nvPr/>
        </p:nvCxnSpPr>
        <p:spPr>
          <a:xfrm flipV="1">
            <a:off x="2058838" y="5998234"/>
            <a:ext cx="0" cy="52908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488AB95-FEC2-7B02-48EE-FC0206556CA0}"/>
              </a:ext>
            </a:extLst>
          </p:cNvPr>
          <p:cNvSpPr txBox="1"/>
          <p:nvPr/>
        </p:nvSpPr>
        <p:spPr>
          <a:xfrm>
            <a:off x="8402128" y="1280445"/>
            <a:ext cx="211922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ighlight>
                  <a:srgbClr val="FFFF00"/>
                </a:highlight>
                <a:hlinkClick r:id="rId4"/>
              </a:rPr>
              <a:t>Measles-containing-vaccine second-dose (MCV2) immunization coverage by the locally recommended age (%)</a:t>
            </a:r>
            <a:endParaRPr lang="en-US" sz="900" dirty="0">
              <a:highlight>
                <a:srgbClr val="FFFF00"/>
              </a:highlight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F8A41F7-766D-9192-33E1-2CD7DAE4F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4مرداد 1404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2DA03DA-607E-6D03-CDA8-1BC2525B7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معصومه اعلائی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047C5DD-3D32-BD6C-3227-C7208E53E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E01BC-0757-4D64-9152-26156ECAA23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976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xmlns="" id="{0C6F7B2E-AEFC-9734-18DB-FE2D308466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95" y="138223"/>
            <a:ext cx="11766431" cy="615102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870130C-068F-86A3-2A35-7BF0A657DD7A}"/>
              </a:ext>
            </a:extLst>
          </p:cNvPr>
          <p:cNvSpPr txBox="1"/>
          <p:nvPr/>
        </p:nvSpPr>
        <p:spPr>
          <a:xfrm>
            <a:off x="3398808" y="1480867"/>
            <a:ext cx="4977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>
                <a:highlight>
                  <a:srgbClr val="FFFF00"/>
                </a:highlight>
              </a:rPr>
              <a:t>پوشش دوز دوم واکسن سرخک در ایران و در مقایسه با جهان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xmlns="" id="{CCA84F96-C9C6-3B8B-7DD8-8D918DCA6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4مرداد 1404 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07CA5CBD-14E3-4B64-24F1-CA4C86BBC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معصومه اعلائی</a:t>
            </a:r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F26401F5-A425-D268-C98E-552B90BDE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E01BC-0757-4D64-9152-26156ECAA23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2988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1BB867FF-FC45-48F7-8104-F89BE54909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8BB56887-D0D5-4F0C-9E19-7247EB83C8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xmlns="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0518B91-4425-3908-986E-13F71D6053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0558" y="873457"/>
            <a:ext cx="10515600" cy="5069759"/>
          </a:xfrm>
        </p:spPr>
        <p:txBody>
          <a:bodyPr>
            <a:normAutofit fontScale="92500"/>
          </a:bodyPr>
          <a:lstStyle/>
          <a:p>
            <a:r>
              <a:rPr lang="fa-IR" sz="3200" dirty="0"/>
              <a:t>در سال 202۳ ، 22/2 میلیون کودک از دریافت دوز اول واکسن سرخک که جان آنها را نجات می دهد، بازمانده اند.</a:t>
            </a:r>
          </a:p>
          <a:p>
            <a:r>
              <a:rPr lang="fa-IR" sz="3200" dirty="0"/>
              <a:t>این امر به افزایش ابتلا در 2024 کمک کرده است</a:t>
            </a:r>
            <a:endParaRPr lang="en-US" sz="3200" dirty="0"/>
          </a:p>
          <a:p>
            <a:r>
              <a:rPr lang="fa-IR" sz="3200" dirty="0"/>
              <a:t>موارد ابتلا به سرخک در سال 202۳ در سطح جهان به میزان %20 افزایش یافته است</a:t>
            </a:r>
          </a:p>
          <a:p>
            <a:r>
              <a:rPr lang="fa-IR" sz="3200" dirty="0"/>
              <a:t>تنها ۱۱ کشور از ۲۰۴ کشور و منطقه در سال ۲۰۱۹ به پوشش حداقل ۹۰ درصدی برای ۹ واکسن اصلی دست یافتند.</a:t>
            </a:r>
            <a:endParaRPr lang="en-US" sz="3200" dirty="0"/>
          </a:p>
          <a:p>
            <a:r>
              <a:rPr lang="fa-IR" sz="3200" dirty="0"/>
              <a:t>۱۷ میلیون کودک به دلیل همه‌گیری کووید-۱۹ در سال ۲۰۲۰ از دریافت واکسن‌های معمول بازماندند.</a:t>
            </a:r>
          </a:p>
          <a:p>
            <a:r>
              <a:rPr lang="fa-IR" sz="3200" dirty="0"/>
              <a:t>در سال 202۴ تعداد ۴ میلیون کودک در منطقه مدیترانه شرقی هیچ نوبت از واکسن سرخک نگرفتند و نزدیک یک میلیون کودک نیز فقط یک نوبت دریافت کردند.</a:t>
            </a:r>
            <a:endParaRPr lang="en-US" sz="3200" dirty="0"/>
          </a:p>
          <a:p>
            <a:endParaRPr lang="en-US" sz="26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1A37E1B-C7D6-8C2D-8A8E-983A395A09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4مرداد 1404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DB71724-E62F-C5DA-6286-54FA1018E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ar-SA"/>
              <a:t>معصومه اعلائی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83F6F27-A30D-BDA8-3311-25B100187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BEE01BC-0757-4D64-9152-26156ECAA237}" type="slidenum">
              <a:rPr lang="en-US" smtClean="0"/>
              <a:pPr>
                <a:spcAft>
                  <a:spcPts val="600"/>
                </a:spcAft>
              </a:pPr>
              <a:t>22</a:t>
            </a:fld>
            <a:endParaRPr lang="en-US"/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xmlns="" id="{46F359E2-54E5-A4DC-AC95-CB61D371510C}"/>
              </a:ext>
            </a:extLst>
          </p:cNvPr>
          <p:cNvSpPr/>
          <p:nvPr/>
        </p:nvSpPr>
        <p:spPr>
          <a:xfrm>
            <a:off x="395786" y="293428"/>
            <a:ext cx="1589964" cy="490336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3F987B3-4F2E-4EF2-AB28-183700E29F89}"/>
              </a:ext>
            </a:extLst>
          </p:cNvPr>
          <p:cNvSpPr txBox="1"/>
          <p:nvPr/>
        </p:nvSpPr>
        <p:spPr>
          <a:xfrm>
            <a:off x="10698774" y="6400412"/>
            <a:ext cx="5936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29  \</a:t>
            </a:r>
          </a:p>
        </p:txBody>
      </p:sp>
    </p:spTree>
    <p:extLst>
      <p:ext uri="{BB962C8B-B14F-4D97-AF65-F5344CB8AC3E}">
        <p14:creationId xmlns:p14="http://schemas.microsoft.com/office/powerpoint/2010/main" val="9401522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100EDD19-6802-4EC3-95CE-CFFAB042CF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C9677E-DABA-7C34-7D24-B76E581E5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a-IR" sz="5400" dirty="0"/>
              <a:t>مرگ ناشی از سرخک</a:t>
            </a:r>
            <a:endParaRPr lang="en-US" sz="5400" dirty="0"/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xmlns="" id="{DB17E863-922E-4C26-BD64-E8FD41D286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2B05484-E310-E9EB-1CE7-32F1E8F9A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fa-IR" sz="3200" dirty="0"/>
              <a:t>در سال ۲۰۲۱، حدود 80000 تا 95000 مرگ ناشی از سرخک در سطح جهان رخ داده است</a:t>
            </a:r>
          </a:p>
          <a:p>
            <a:r>
              <a:rPr lang="fa-IR" sz="3200" dirty="0"/>
              <a:t>که بیش از ۴۸۰۰۰ مرگ مربوط به کودکان زیر ۵ سال</a:t>
            </a:r>
          </a:p>
          <a:p>
            <a:r>
              <a:rPr lang="fa-IR" sz="3200" dirty="0"/>
              <a:t> که حدود %۸۸ از این تعداد در کشورهای جنوب صحرای آفریقا رخ داده است.</a:t>
            </a:r>
          </a:p>
          <a:p>
            <a:r>
              <a:rPr lang="ar-SA" sz="3200" dirty="0"/>
              <a:t>طبق گزارش </a:t>
            </a:r>
            <a:r>
              <a:rPr lang="en-US" sz="3200" dirty="0"/>
              <a:t>CDC </a:t>
            </a:r>
            <a:r>
              <a:rPr lang="fa-IR" sz="3200" dirty="0"/>
              <a:t> </a:t>
            </a:r>
            <a:r>
              <a:rPr lang="ar-SA" sz="3200" dirty="0"/>
              <a:t>در سال ۲۰۲2، تعداد مرگ ناشی از سرخک </a:t>
            </a:r>
            <a:r>
              <a:rPr lang="fa-IR" sz="3200" dirty="0"/>
              <a:t>بالغ بر</a:t>
            </a:r>
            <a:r>
              <a:rPr lang="ar-SA" sz="3200" dirty="0"/>
              <a:t> ۱۳۶</a:t>
            </a:r>
            <a:r>
              <a:rPr lang="fa-IR" sz="3200" dirty="0"/>
              <a:t>0</a:t>
            </a:r>
            <a:r>
              <a:rPr lang="ar-SA" sz="3200" dirty="0"/>
              <a:t>۰۰ نفر </a:t>
            </a:r>
            <a:r>
              <a:rPr lang="fa-IR" sz="3200" dirty="0"/>
              <a:t>بوده</a:t>
            </a:r>
          </a:p>
          <a:p>
            <a:r>
              <a:rPr lang="ar-SA" sz="3200" dirty="0"/>
              <a:t>افزایش این عدد نسبت به سال ۲۰۲۱ حدود </a:t>
            </a:r>
            <a:r>
              <a:rPr lang="fa-IR" sz="3200" dirty="0"/>
              <a:t>43%</a:t>
            </a:r>
            <a:r>
              <a:rPr lang="ar-SA" sz="3200" dirty="0"/>
              <a:t> بوده، که نشان‌دهنده برگشت مشکلات بعد از کاهش شدید واکسیناسیون در دوره‌ی پاندمی کروناست </a:t>
            </a:r>
            <a:endParaRPr lang="en-US" sz="3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36F9507-D966-D20F-54AD-1F75DBB7B1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4مرداد 1404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C5F52CB-63CB-6133-6A75-F08CAC4C9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ar-SA"/>
              <a:t>معصومه اعلائی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15507B9-F2FB-3E5B-FA40-19BFCCC34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BEE01BC-0757-4D64-9152-26156ECAA237}" type="slidenum">
              <a:rPr lang="en-US" smtClean="0"/>
              <a:pPr>
                <a:spcAft>
                  <a:spcPts val="600"/>
                </a:spcAft>
              </a:pPr>
              <a:t>23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497A835-1C71-5B8C-A6D6-BC106555202D}"/>
              </a:ext>
            </a:extLst>
          </p:cNvPr>
          <p:cNvSpPr txBox="1"/>
          <p:nvPr/>
        </p:nvSpPr>
        <p:spPr>
          <a:xfrm>
            <a:off x="10698774" y="6400412"/>
            <a:ext cx="5936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29  \</a:t>
            </a:r>
          </a:p>
        </p:txBody>
      </p:sp>
    </p:spTree>
    <p:extLst>
      <p:ext uri="{BB962C8B-B14F-4D97-AF65-F5344CB8AC3E}">
        <p14:creationId xmlns:p14="http://schemas.microsoft.com/office/powerpoint/2010/main" val="1083368714"/>
      </p:ext>
    </p:extLst>
  </p:cSld>
  <p:clrMapOvr>
    <a:masterClrMapping/>
  </p:clrMapOvr>
  <p:transition spd="med"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100EDD19-6802-4EC3-95CE-CFFAB042CF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FB4CBD7B-96D2-3A50-6984-1C45BC305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a-IR" sz="5400" dirty="0"/>
              <a:t>مرگ ناشی از سرخک</a:t>
            </a:r>
            <a:endParaRPr lang="en-US" sz="5400" dirty="0"/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xmlns="" id="{DB17E863-922E-4C26-BD64-E8FD41D286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FA74076-2CB5-D2CA-3E76-624BEEB740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8705"/>
            <a:ext cx="10515600" cy="4401119"/>
          </a:xfrm>
        </p:spPr>
        <p:txBody>
          <a:bodyPr>
            <a:noAutofit/>
          </a:bodyPr>
          <a:lstStyle/>
          <a:p>
            <a:r>
              <a:rPr lang="fa-IR" sz="3100" dirty="0"/>
              <a:t>باوجود واکسن موثر و مقرون به صرفه در سال ۲۰۲۳، ۱۰۷۵۰۰ نفر، (بیشتر کودکان زیر ۵ سال) بر اثر سرخک جان خود را از دست داده‌اند (آخرین آمار دقیق مرگ </a:t>
            </a:r>
            <a:r>
              <a:rPr lang="en-US" sz="3100" dirty="0"/>
              <a:t>WHO</a:t>
            </a:r>
            <a:r>
              <a:rPr lang="fa-IR" sz="3100" dirty="0"/>
              <a:t>)</a:t>
            </a:r>
          </a:p>
          <a:p>
            <a:r>
              <a:rPr lang="fa-IR" sz="3100" b="1" dirty="0"/>
              <a:t>این میزان کاهش ۸ درصدی نسبت به سال قبل را نشان می‌دهد. </a:t>
            </a:r>
            <a:r>
              <a:rPr lang="fa-IR" sz="3100" b="1" dirty="0">
                <a:solidFill>
                  <a:srgbClr val="FF0000"/>
                </a:solidFill>
              </a:rPr>
              <a:t>چرا؟</a:t>
            </a:r>
          </a:p>
          <a:p>
            <a:r>
              <a:rPr lang="fa-IR" sz="3100" dirty="0"/>
              <a:t>به دلیل افزایش موارد ابتلا در کشورها و مناطقی است که کودکان مبتلا به سرخک به دلیل وضعیت تغذیه‌ای بهتر و دسترسی به خدمات بهداشتی، احتمال مرگ کمتری دارند</a:t>
            </a:r>
          </a:p>
          <a:p>
            <a:r>
              <a:rPr lang="fa-IR" sz="3100" dirty="0"/>
              <a:t>بیش از %95 مرگ های ناشی از سرخک در کشورهای با درآمد سرانه پایین و زیرساخت های بهداشتی ضعیف و پوشش پایین واکسیناسیون رخ داده است.</a:t>
            </a:r>
            <a:endParaRPr lang="en-US" sz="31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9937BB1-0CBA-25B9-2B98-E7AEF6A02B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4مرداد 1404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E22E9DD-B3DD-BA55-4CF4-C3C2F1D3D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ar-SA"/>
              <a:t>معصومه اعلائی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0EE5601-4058-8CAA-3759-2FC4C90BA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BEE01BC-0757-4D64-9152-26156ECAA237}" type="slidenum">
              <a:rPr lang="en-US" smtClean="0"/>
              <a:pPr>
                <a:spcAft>
                  <a:spcPts val="600"/>
                </a:spcAft>
              </a:pPr>
              <a:t>24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C97D672-6DA8-DD10-6BEA-D8E9B4ABCD0C}"/>
              </a:ext>
            </a:extLst>
          </p:cNvPr>
          <p:cNvSpPr txBox="1"/>
          <p:nvPr/>
        </p:nvSpPr>
        <p:spPr>
          <a:xfrm>
            <a:off x="10698774" y="6400412"/>
            <a:ext cx="5936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29  \</a:t>
            </a:r>
          </a:p>
        </p:txBody>
      </p:sp>
    </p:spTree>
    <p:extLst>
      <p:ext uri="{BB962C8B-B14F-4D97-AF65-F5344CB8AC3E}">
        <p14:creationId xmlns:p14="http://schemas.microsoft.com/office/powerpoint/2010/main" val="879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D0BD45-845D-F350-E6AC-3FEBA49FE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حذف سرخک </a:t>
            </a:r>
            <a:r>
              <a:rPr lang="en-US" dirty="0">
                <a:latin typeface="Arial Black" panose="020B0A04020102020204" pitchFamily="34" charset="0"/>
              </a:rPr>
              <a:t>(elimination)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AB7EB94-7E78-C761-97B5-409C775847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5793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fa-IR" dirty="0"/>
              <a:t>حذف سرخک به عنوان عدم انتقال ویروس سرخک بومی در یک منطقه یا منطقه جغرافیایی مشخص دیگر برای بیش از ۱۲ ماه تعریف شده است.</a:t>
            </a:r>
          </a:p>
          <a:p>
            <a:pPr>
              <a:lnSpc>
                <a:spcPct val="150000"/>
              </a:lnSpc>
            </a:pPr>
            <a:r>
              <a:rPr lang="fa-IR" dirty="0"/>
              <a:t>هدف حذف جهانی سرخک در دستور کار ایمن‌سازی ۲۰۳۰ آمده</a:t>
            </a:r>
          </a:p>
          <a:p>
            <a:pPr>
              <a:lnSpc>
                <a:spcPct val="150000"/>
              </a:lnSpc>
            </a:pPr>
            <a:r>
              <a:rPr lang="fa-IR" dirty="0"/>
              <a:t>در سراسر جهان، ۸۲ کشور تا پایان سال ۲۰۲۳ به حذف سرخک دست یافته یا آن را حفظ کرده بودند.</a:t>
            </a:r>
          </a:p>
          <a:p>
            <a:pPr>
              <a:lnSpc>
                <a:spcPct val="150000"/>
              </a:lnSpc>
            </a:pPr>
            <a:r>
              <a:rPr lang="fa-IR" dirty="0"/>
              <a:t> اخیرا برزیل دوباره به عنوان کشوری که سرخک را ریشه‌کن کرده بود، تأیید شد و منطقه آمریکای سازمان بهداشت جهانی را بار دیگر عاری از سرخک بومی کرد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0BA69C8-5D92-4BB6-078C-862F9CFB5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4مرداد 1404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BD3EC1F-4B60-2CE7-CAE0-B741E1D82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معصومه اعلائی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E409391-E23E-EE86-BDD0-1A937D26B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E01BC-0757-4D64-9152-26156ECAA237}" type="slidenum">
              <a:rPr lang="en-US" smtClean="0"/>
              <a:t>25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A79E4E2E-686F-A80B-0481-41A30B3DEC62}"/>
              </a:ext>
            </a:extLst>
          </p:cNvPr>
          <p:cNvCxnSpPr/>
          <p:nvPr/>
        </p:nvCxnSpPr>
        <p:spPr>
          <a:xfrm flipH="1">
            <a:off x="1162334" y="1555845"/>
            <a:ext cx="9867331" cy="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51611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82AF73-5FEC-4F12-0876-417DFD444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حذف سرخک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4F35A1E-7F01-4D22-0473-7011BFB14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4368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a-IR" dirty="0"/>
              <a:t>منطقه مدیترانه شرقی هدف حذف سرخک و سرخجه را تا سال2020 تعیین نموده بود که ۳ کشور بحرین ، عمان و ایران توانستند تاییدیه حذف هر دو بیماری را از سازمان جهان ی بهداشت دریافت نمایند</a:t>
            </a:r>
          </a:p>
          <a:p>
            <a:pPr>
              <a:lnSpc>
                <a:spcPct val="150000"/>
              </a:lnSpc>
            </a:pPr>
            <a:r>
              <a:rPr lang="en-US" dirty="0"/>
              <a:t> </a:t>
            </a:r>
            <a:r>
              <a:rPr lang="fa-IR" dirty="0"/>
              <a:t>در سال 2022 مصر نیز این تاییدیه را دریافت کرد</a:t>
            </a:r>
            <a:r>
              <a:rPr lang="en-US" dirty="0"/>
              <a:t> .</a:t>
            </a:r>
            <a:endParaRPr lang="fa-IR" dirty="0"/>
          </a:p>
          <a:p>
            <a:pPr>
              <a:lnSpc>
                <a:spcPct val="150000"/>
              </a:lnSpc>
            </a:pPr>
            <a:r>
              <a:rPr lang="fa-IR" dirty="0"/>
              <a:t>در آخرین نشست کمیته منطقه ای حذف سرخک و سرخجه که از ۷ تا 9 آوریل 2025 برگزار شد چهار کشور بحرین، عمان، ایران و مصر تا پایان سال 202۳ مورد تأیید مجدد قرار گرفتند. 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72940F6-90A5-B812-CBEF-345292682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4مرداد 1404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2D22B97-1534-7791-C93A-2456C951F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معصومه اعلائی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8A243BE-F829-D429-39C3-B4C78D85A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E01BC-0757-4D64-9152-26156ECAA237}" type="slidenum">
              <a:rPr lang="en-US" smtClean="0"/>
              <a:t>26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0493146B-5CA0-8640-2935-4D2B0F774FF4}"/>
              </a:ext>
            </a:extLst>
          </p:cNvPr>
          <p:cNvCxnSpPr/>
          <p:nvPr/>
        </p:nvCxnSpPr>
        <p:spPr>
          <a:xfrm flipH="1">
            <a:off x="1162334" y="1555845"/>
            <a:ext cx="9867331" cy="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44890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map of the world&#10;&#10;AI-generated content may be incorrect.">
            <a:extLst>
              <a:ext uri="{FF2B5EF4-FFF2-40B4-BE49-F238E27FC236}">
                <a16:creationId xmlns:a16="http://schemas.microsoft.com/office/drawing/2014/main" xmlns="" id="{E1D2E81C-7C5C-0FEB-4DF7-B20F1CBEDB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29"/>
          <a:stretch>
            <a:fillRect/>
          </a:stretch>
        </p:blipFill>
        <p:spPr>
          <a:xfrm>
            <a:off x="585430" y="405538"/>
            <a:ext cx="10993425" cy="565459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40D07A0-4021-A2AD-E3D9-6C8E3EF17AF1}"/>
              </a:ext>
            </a:extLst>
          </p:cNvPr>
          <p:cNvSpPr txBox="1"/>
          <p:nvPr/>
        </p:nvSpPr>
        <p:spPr>
          <a:xfrm>
            <a:off x="380113" y="122273"/>
            <a:ext cx="67064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Age-standardized DALY rate (per 100 000) by location, both sexes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90A0A95-A817-D344-7E1F-93B842CDBCE7}"/>
              </a:ext>
            </a:extLst>
          </p:cNvPr>
          <p:cNvSpPr txBox="1"/>
          <p:nvPr/>
        </p:nvSpPr>
        <p:spPr>
          <a:xfrm>
            <a:off x="425302" y="4132251"/>
            <a:ext cx="577347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en-US" sz="900" u="sng">
                <a:highlight>
                  <a:srgbClr val="FFFF00"/>
                </a:highlight>
                <a:hlinkClick r:id="rId3"/>
              </a:rPr>
              <a:t>https://www.healthdata.org/research-analysis/diseases-injuries-risks/factsheets/2021-measles-level-3-disease</a:t>
            </a:r>
            <a:endParaRPr lang="en-US" sz="900">
              <a:highlight>
                <a:srgbClr val="FFFF00"/>
              </a:highlight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B329CFD-F991-418C-1BF2-6BA14E774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4مرداد 1404 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3C13FCF-246B-3DC6-01AD-5DAC9922C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معصومه اعلائی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2CA2487-7191-0246-ACF0-5F0AE302D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E01BC-0757-4D64-9152-26156ECAA23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1540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86C7FA-B651-0380-0EA5-432A87030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2230"/>
          </a:xfrm>
        </p:spPr>
        <p:txBody>
          <a:bodyPr/>
          <a:lstStyle/>
          <a:p>
            <a:r>
              <a:rPr lang="fa-IR" dirty="0"/>
              <a:t>جمع بندی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F0F8343-BCB1-D6DD-4E14-7E9A04A0F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1946"/>
            <a:ext cx="10828361" cy="4846306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fa-IR" dirty="0"/>
              <a:t>برای </a:t>
            </a:r>
            <a:r>
              <a:rPr lang="ar-SA" dirty="0"/>
              <a:t>کودکان زیر ۵ سال، زنان باردار</a:t>
            </a:r>
            <a:r>
              <a:rPr lang="fa-IR" dirty="0"/>
              <a:t> و</a:t>
            </a:r>
            <a:r>
              <a:rPr lang="ar-SA" dirty="0"/>
              <a:t> بیماران با نقص ایمنی (مثلاً مبتلایان به </a:t>
            </a:r>
            <a:r>
              <a:rPr lang="en-US" dirty="0"/>
              <a:t>HIV</a:t>
            </a:r>
            <a:r>
              <a:rPr lang="fa-IR" dirty="0"/>
              <a:t>) بیشترین خطر ابتلا به عوارض شدید و </a:t>
            </a:r>
            <a:r>
              <a:rPr lang="fa-IR" dirty="0" err="1"/>
              <a:t>متعاقبا</a:t>
            </a:r>
            <a:r>
              <a:rPr lang="fa-IR" dirty="0"/>
              <a:t> مرگ ناشی از سرخک وجود دارد.</a:t>
            </a:r>
          </a:p>
          <a:p>
            <a:r>
              <a:rPr lang="en-US" dirty="0"/>
              <a:t>CFR</a:t>
            </a:r>
            <a:r>
              <a:rPr lang="fa-IR" dirty="0"/>
              <a:t> سرخک از 1/04 </a:t>
            </a:r>
            <a:r>
              <a:rPr lang="fa-IR" dirty="0" err="1"/>
              <a:t>درسال</a:t>
            </a:r>
            <a:r>
              <a:rPr lang="fa-IR" dirty="0"/>
              <a:t> 2023 تا بالای 10% بسته به سن و شرایط متغیر است</a:t>
            </a:r>
            <a:endParaRPr lang="en-US" dirty="0"/>
          </a:p>
          <a:p>
            <a:r>
              <a:rPr lang="ar-SA" dirty="0"/>
              <a:t>در سال ۲۰۲۳ حدود ۱۰</a:t>
            </a:r>
            <a:r>
              <a:rPr lang="fa-IR" dirty="0"/>
              <a:t>/</a:t>
            </a:r>
            <a:r>
              <a:rPr lang="ar-SA" dirty="0"/>
              <a:t>۳ میلیون </a:t>
            </a:r>
            <a:r>
              <a:rPr lang="fa-IR" dirty="0"/>
              <a:t>عفونت با</a:t>
            </a:r>
            <a:r>
              <a:rPr lang="ar-SA" dirty="0"/>
              <a:t> سرخک</a:t>
            </a:r>
            <a:r>
              <a:rPr lang="fa-IR" dirty="0"/>
              <a:t> و</a:t>
            </a:r>
            <a:r>
              <a:rPr lang="ar-SA" dirty="0"/>
              <a:t>۱۰۷۵۰۰</a:t>
            </a:r>
            <a:r>
              <a:rPr lang="fa-IR" dirty="0"/>
              <a:t> مرگ</a:t>
            </a:r>
            <a:r>
              <a:rPr lang="ar-SA" dirty="0"/>
              <a:t> در جهان گزارش شد. </a:t>
            </a:r>
            <a:endParaRPr lang="fa-IR" dirty="0"/>
          </a:p>
          <a:p>
            <a:pPr algn="r"/>
            <a:r>
              <a:rPr lang="ar-SA" dirty="0"/>
              <a:t>کشورهای با </a:t>
            </a:r>
            <a:r>
              <a:rPr lang="fa-IR" dirty="0"/>
              <a:t>بیشترین مورد</a:t>
            </a:r>
            <a:r>
              <a:rPr lang="ar-SA" dirty="0"/>
              <a:t>:</a:t>
            </a:r>
            <a:r>
              <a:rPr lang="fa-IR" dirty="0"/>
              <a:t> کنگو،</a:t>
            </a:r>
            <a:r>
              <a:rPr lang="ar-SA" dirty="0"/>
              <a:t> یمن، هند، پاکستان، افغانستان، اتیوپی و...</a:t>
            </a:r>
            <a:endParaRPr lang="fa-IR" dirty="0"/>
          </a:p>
          <a:p>
            <a:r>
              <a:rPr lang="ar-SA" dirty="0"/>
              <a:t>در سه ماه اول سال </a:t>
            </a:r>
            <a:r>
              <a:rPr lang="fa-IR" dirty="0"/>
              <a:t>۱۴۰۴ ، </a:t>
            </a:r>
            <a:r>
              <a:rPr lang="fa-IR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۴۲۲</a:t>
            </a:r>
            <a:r>
              <a:rPr lang="ar-SA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مورد </a:t>
            </a:r>
            <a:r>
              <a:rPr lang="fa-IR" dirty="0"/>
              <a:t>سرخک </a:t>
            </a:r>
            <a:r>
              <a:rPr lang="ar-SA" dirty="0"/>
              <a:t>به‌صورت آزمایشگاهی </a:t>
            </a:r>
            <a:r>
              <a:rPr lang="fa-IR" dirty="0"/>
              <a:t>تایید </a:t>
            </a:r>
            <a:r>
              <a:rPr lang="ar-SA" dirty="0"/>
              <a:t>شده است</a:t>
            </a:r>
            <a:r>
              <a:rPr lang="en-US" dirty="0"/>
              <a:t>.</a:t>
            </a:r>
            <a:endParaRPr lang="fa-IR" dirty="0"/>
          </a:p>
          <a:p>
            <a:pPr algn="r"/>
            <a:r>
              <a:rPr lang="ar-SA" dirty="0"/>
              <a:t>ایران در سال ۱۴۰۳، بیش از ۶۰۰ مورد آزمایشگاهی داشت (با فوت ۴ کودک زیر ۶ ماه).بیشترین موارد در استان‌های شرقی و مرزی؛ ورود بیماری</a:t>
            </a:r>
            <a:r>
              <a:rPr lang="fa-IR" dirty="0"/>
              <a:t> بیشتر</a:t>
            </a:r>
            <a:r>
              <a:rPr lang="ar-SA" dirty="0"/>
              <a:t> از طریق اتباع خارجی</a:t>
            </a:r>
            <a:r>
              <a:rPr lang="fa-IR" dirty="0"/>
              <a:t> صورت گرفته.</a:t>
            </a:r>
          </a:p>
          <a:p>
            <a:pPr algn="r"/>
            <a:r>
              <a:rPr lang="fa-IR" dirty="0"/>
              <a:t> پوشش جهانی واکسیناسیون (دوز اول: 83% و دوز دوم 76%) در ایران هردو بالای 95%</a:t>
            </a:r>
          </a:p>
          <a:p>
            <a:pPr algn="r"/>
            <a:r>
              <a:rPr lang="fa-IR" dirty="0"/>
              <a:t>.در سال ۲۰۲۳، بیش از ۲۲ میلیون کودک از دریافت دوز اول محروم ماندند.</a:t>
            </a:r>
          </a:p>
          <a:p>
            <a:pPr algn="r"/>
            <a:r>
              <a:rPr lang="ar-SA" dirty="0"/>
              <a:t>تا پایان ۲۰۲۳، ۸۲ کشور حذف سرخک را گزارش کردند؛ </a:t>
            </a:r>
            <a:r>
              <a:rPr lang="fa-IR" dirty="0"/>
              <a:t>شامل </a:t>
            </a:r>
            <a:r>
              <a:rPr lang="ar-SA" dirty="0"/>
              <a:t>ایران</a:t>
            </a:r>
            <a:endParaRPr lang="fa-I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4DE82A6-D807-5DEE-F9C5-0B9C149B3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4مرداد 1404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B720321-B1DD-7313-C46A-4E5097744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معصومه اعلائی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D38F6C9-4C5E-7DEC-CCE2-D7E7F4BCF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E01BC-0757-4D64-9152-26156ECAA23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6928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D11CBC37-7075-566B-CB84-F0EBF21E47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80"/>
          <a:stretch>
            <a:fillRect/>
          </a:stretch>
        </p:blipFill>
        <p:spPr>
          <a:xfrm>
            <a:off x="782128" y="529957"/>
            <a:ext cx="10737010" cy="569458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748AF74-FE51-21EC-F115-B14FA98A6367}"/>
              </a:ext>
            </a:extLst>
          </p:cNvPr>
          <p:cNvSpPr txBox="1"/>
          <p:nvPr/>
        </p:nvSpPr>
        <p:spPr>
          <a:xfrm>
            <a:off x="6095999" y="1518249"/>
            <a:ext cx="4848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4400" b="1"/>
              <a:t>از توجه شما سپاسگزارم</a:t>
            </a:r>
            <a:endParaRPr lang="en-US" sz="4400" b="1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413BAD3-2606-C380-C397-E0F021DBB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4مرداد 1404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2CAD523-B425-3D67-C2B4-4B92AD972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معصومه اعلائی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89A573D-2DBB-4614-F2A1-B80223557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E01BC-0757-4D64-9152-26156ECAA23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585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xmlns="" id="{100EDD19-6802-4EC3-95CE-CFFAB042CF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21774C-2BC6-8AFD-4F39-259766C10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a-IR" sz="5400" dirty="0"/>
              <a:t>بیماری سرخک</a:t>
            </a:r>
            <a:endParaRPr lang="en-US" sz="5400" dirty="0"/>
          </a:p>
        </p:txBody>
      </p:sp>
      <p:sp>
        <p:nvSpPr>
          <p:cNvPr id="20" name="sketch line">
            <a:extLst>
              <a:ext uri="{FF2B5EF4-FFF2-40B4-BE49-F238E27FC236}">
                <a16:creationId xmlns:a16="http://schemas.microsoft.com/office/drawing/2014/main" xmlns="" id="{DB17E863-922E-4C26-BD64-E8FD41D286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38B0974-A777-D6B3-8078-7B95863B0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7190"/>
            <a:ext cx="10515600" cy="43702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a-IR" dirty="0"/>
              <a:t> </a:t>
            </a:r>
            <a:r>
              <a:rPr lang="fa-IR" sz="3200" dirty="0">
                <a:solidFill>
                  <a:srgbClr val="FF0000"/>
                </a:solidFill>
              </a:rPr>
              <a:t>علائم :</a:t>
            </a:r>
            <a:endParaRPr lang="en-US" sz="3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a-IR" sz="3200" dirty="0"/>
              <a:t>مشابه سرماخوردگی، قرمزی و آبریزش چشم،</a:t>
            </a:r>
          </a:p>
          <a:p>
            <a:pPr marL="0" indent="0">
              <a:buNone/>
            </a:pPr>
            <a:r>
              <a:rPr lang="fa-IR" sz="3200" dirty="0"/>
              <a:t> لکه‌های سفید کوچک در داخل دهان و گونه‌ها، بثورات پوستی برجسته</a:t>
            </a:r>
          </a:p>
          <a:p>
            <a:pPr marL="0" indent="0">
              <a:buNone/>
            </a:pPr>
            <a:r>
              <a:rPr lang="fa-IR" sz="3200" dirty="0"/>
              <a:t> </a:t>
            </a:r>
            <a:r>
              <a:rPr lang="fa-IR" sz="3200" dirty="0">
                <a:solidFill>
                  <a:srgbClr val="FF0000"/>
                </a:solidFill>
              </a:rPr>
              <a:t>عوارض: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fa-IR" sz="3200" dirty="0"/>
              <a:t>کوری، انسفالیت (التهاب و تورم بافت مغز)،پنومونی، اسهال شدید وکم آبی مرتبط با آن، عفونت گوش</a:t>
            </a:r>
          </a:p>
          <a:p>
            <a:pPr marL="0" indent="0">
              <a:buNone/>
            </a:pPr>
            <a:r>
              <a:rPr lang="fa-IR" sz="3600" dirty="0">
                <a:solidFill>
                  <a:srgbClr val="FF0000"/>
                </a:solidFill>
              </a:rPr>
              <a:t>انتقال:</a:t>
            </a:r>
            <a:r>
              <a:rPr lang="fa-IR" sz="3200" dirty="0"/>
              <a:t> قدرت سرایت 90%، تماس با ترشحات آلوده بینی یا گلو (سرفه یا عطسه) یا تنفس هوای آلوده، ماندگاری تا دو ساعت در هوا یا روی سطوح آلوده، بصورت فعال و مسری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Arrow: Up-Down 3">
            <a:hlinkClick r:id="rId2" action="ppaction://hlinksldjump"/>
            <a:extLst>
              <a:ext uri="{FF2B5EF4-FFF2-40B4-BE49-F238E27FC236}">
                <a16:creationId xmlns:a16="http://schemas.microsoft.com/office/drawing/2014/main" xmlns="" id="{3CDFCAB7-F1AE-3AE7-671E-03F9A3ED93CC}"/>
              </a:ext>
            </a:extLst>
          </p:cNvPr>
          <p:cNvSpPr/>
          <p:nvPr/>
        </p:nvSpPr>
        <p:spPr>
          <a:xfrm>
            <a:off x="11360500" y="1926451"/>
            <a:ext cx="162464" cy="454325"/>
          </a:xfrm>
          <a:prstGeom prst="up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63BFD4F-79A3-9B93-D2E7-3E1AD8895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4مرداد 1404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7550EB9-B8B5-E1A8-DFBD-06069F100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معصومه اعلائی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58A3FDF-E082-DE15-A042-769C9B601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E01BC-0757-4D64-9152-26156ECAA237}" type="slidenum">
              <a:rPr lang="en-US" smtClean="0"/>
              <a:t>3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8BEB06E-C9E0-6853-B4EB-0020797AF128}"/>
              </a:ext>
            </a:extLst>
          </p:cNvPr>
          <p:cNvSpPr txBox="1"/>
          <p:nvPr/>
        </p:nvSpPr>
        <p:spPr>
          <a:xfrm>
            <a:off x="10698774" y="6400412"/>
            <a:ext cx="5936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29  \</a:t>
            </a:r>
          </a:p>
        </p:txBody>
      </p:sp>
    </p:spTree>
    <p:extLst>
      <p:ext uri="{BB962C8B-B14F-4D97-AF65-F5344CB8AC3E}">
        <p14:creationId xmlns:p14="http://schemas.microsoft.com/office/powerpoint/2010/main" val="29243781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85C16E-D664-9A39-33A2-E0E056E6E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ED3D6C7-2A67-3DC4-CCA7-335C01E825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360A632-068C-C235-837F-DF1380F59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4مرداد 1404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6E401B0-9165-4AF1-C1B1-4A140828C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معصومه اعلائی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C950B7E-36F0-18B4-2030-2E46BD4C8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E01BC-0757-4D64-9152-26156ECAA23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6437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white table&#10;&#10;AI-generated content may be incorrect.">
            <a:extLst>
              <a:ext uri="{FF2B5EF4-FFF2-40B4-BE49-F238E27FC236}">
                <a16:creationId xmlns:a16="http://schemas.microsoft.com/office/drawing/2014/main" xmlns="" id="{6F39518A-1514-4AD6-CF3F-E9736C5B33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71" y="713509"/>
            <a:ext cx="11979214" cy="4866494"/>
          </a:xfr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AED4B60-D2F0-417A-2998-438504C59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4مرداد 1404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F1958D8-A3F0-502C-D5C6-A1975312F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معصومه اعلائی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8E73FCF-B78E-0965-E2B1-0F079FBDF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E01BC-0757-4D64-9152-26156ECAA23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1793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035ACC-2E1A-9EC6-14D4-416C142DE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BEBCDD3E-1EFD-25AB-0862-30FADEB3F9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28" y="794351"/>
            <a:ext cx="11381470" cy="5487834"/>
          </a:xfr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E9FBF28-568B-F07F-4F3B-066B3B3A1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4مرداد 1404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7904183-974B-AC23-1017-5786C29D5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معصومه اعلائی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2290E77-69DB-A33B-687B-45DBD42B9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E01BC-0757-4D64-9152-26156ECAA23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28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F6276C-E81D-B672-1B51-12A3DF5A7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مدت بیماری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7808E4F-3E9F-D2E8-5ADA-0A6299FDAE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/>
              <a:t>علائم سرخک معمولاً ۱۰ تا ۱۴ روز پس از قرار گرفتن در معرض ویروس شروع می‌شوند. ، بثورات پوستی برجسته قابل مشاهده‌ترین علامت است</a:t>
            </a:r>
            <a:r>
              <a:rPr lang="en-US" dirty="0"/>
              <a:t>.</a:t>
            </a:r>
          </a:p>
          <a:p>
            <a:r>
              <a:rPr lang="fa-IR" dirty="0"/>
              <a:t>علائم اولیه معمولاً ۴ تا ۷ روز طول می‌کشند</a:t>
            </a:r>
          </a:p>
          <a:p>
            <a:r>
              <a:rPr lang="fa-IR" dirty="0"/>
              <a:t>جوش‌ها حدود ۷ تا ۱۸ روز پس از قرار گرفتن در معرض ویروس، معمولاً روی صورت و بالای گردن شروع می‌شوند. در حدود ۳ روز گسترش می‌یابد و در نهایت به دست‌ها و پاها می‌رسد. معمولاً ۵ تا ۶ روز طول می‌کشد و سپس محو می‌شود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Arrow: Left-Right 3">
            <a:hlinkClick r:id="rId2" action="ppaction://hlinksldjump"/>
            <a:extLst>
              <a:ext uri="{FF2B5EF4-FFF2-40B4-BE49-F238E27FC236}">
                <a16:creationId xmlns:a16="http://schemas.microsoft.com/office/drawing/2014/main" xmlns="" id="{B6DCE748-449F-0771-EB78-55A8D8DF4787}"/>
              </a:ext>
            </a:extLst>
          </p:cNvPr>
          <p:cNvSpPr/>
          <p:nvPr/>
        </p:nvSpPr>
        <p:spPr>
          <a:xfrm>
            <a:off x="4198189" y="1075426"/>
            <a:ext cx="494581" cy="161027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D5CF1C6-C614-6A8B-9766-90A776320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4مرداد 1404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2A54FC0-B258-BF2C-A1A2-FE24BCD87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معصومه اعلائی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8CAEE0B-B2EF-65E6-C4FB-FBA7B9C51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E01BC-0757-4D64-9152-26156ECAA23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690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xmlns="" id="{100EDD19-6802-4EC3-95CE-CFFAB042CF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B7F84D-B538-6FF7-0F13-8447CF83D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a-IR" sz="5400" dirty="0"/>
              <a:t>بیماری سرخک</a:t>
            </a:r>
            <a:endParaRPr lang="en-US" sz="5400" dirty="0"/>
          </a:p>
        </p:txBody>
      </p:sp>
      <p:sp>
        <p:nvSpPr>
          <p:cNvPr id="23" name="sketch line">
            <a:extLst>
              <a:ext uri="{FF2B5EF4-FFF2-40B4-BE49-F238E27FC236}">
                <a16:creationId xmlns:a16="http://schemas.microsoft.com/office/drawing/2014/main" xmlns="" id="{DB17E863-922E-4C26-BD64-E8FD41D286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0A6006D-FEEA-5C3F-836A-656A3F256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a-IR" b="1" dirty="0"/>
              <a:t> مورد مشکوک: </a:t>
            </a:r>
            <a:endParaRPr lang="en-US" b="1" dirty="0"/>
          </a:p>
          <a:p>
            <a:pPr marL="0" indent="0">
              <a:buNone/>
            </a:pPr>
            <a:r>
              <a:rPr lang="fa-IR" dirty="0"/>
              <a:t> نشانه های بالینی تب، بثورات جلدی ماکولو پاپولر (سه روز یا بیشتر) همراه با نشانه های </a:t>
            </a:r>
            <a:r>
              <a:rPr lang="en-US" dirty="0"/>
              <a:t> </a:t>
            </a:r>
            <a:r>
              <a:rPr lang="fa-IR" dirty="0"/>
              <a:t>سرماخوردگی</a:t>
            </a:r>
            <a:endParaRPr lang="en-US" dirty="0"/>
          </a:p>
          <a:p>
            <a:pPr marL="0" indent="0">
              <a:buNone/>
            </a:pPr>
            <a:r>
              <a:rPr lang="fa-IR" b="1" dirty="0"/>
              <a:t>مورد قطعی:</a:t>
            </a:r>
            <a:endParaRPr lang="en-US" b="1" dirty="0"/>
          </a:p>
          <a:p>
            <a:pPr marL="0" indent="0">
              <a:buNone/>
            </a:pPr>
            <a:r>
              <a:rPr lang="fa-IR" dirty="0"/>
              <a:t> وجود آنتی بادی سرخک در آزمایش خون  و دیدن لکه های کوپلیک در دهان بیمار</a:t>
            </a:r>
            <a:endParaRPr lang="en-US" dirty="0"/>
          </a:p>
          <a:p>
            <a:pPr marL="0" indent="0">
              <a:buNone/>
            </a:pPr>
            <a:r>
              <a:rPr lang="fa-IR" b="1" dirty="0"/>
              <a:t>درمان:</a:t>
            </a:r>
          </a:p>
          <a:p>
            <a:pPr marL="0" indent="0">
              <a:buNone/>
            </a:pPr>
            <a:r>
              <a:rPr lang="fa-IR" dirty="0"/>
              <a:t>علامتی و تسکینی و جهت جلوگیری از بروز عوارض، درمان کم آبی ناشی از اسهال و استفراغ،</a:t>
            </a:r>
          </a:p>
          <a:p>
            <a:pPr marL="0" indent="0">
              <a:buNone/>
            </a:pPr>
            <a:r>
              <a:rPr lang="fa-IR" dirty="0"/>
              <a:t>آنتی بیوتیکی درصورت بروز عفونت گوش یا پنومونی یا چشم </a:t>
            </a:r>
          </a:p>
          <a:p>
            <a:pPr marL="0" indent="0">
              <a:buNone/>
            </a:pPr>
            <a:r>
              <a:rPr lang="fa-IR" dirty="0"/>
              <a:t>دو دوز مکمل ویتامین </a:t>
            </a:r>
            <a:r>
              <a:rPr lang="en-US" dirty="0"/>
              <a:t>A</a:t>
            </a:r>
            <a:r>
              <a:rPr lang="fa-IR" dirty="0"/>
              <a:t> (کاهش مرگ)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898808C-8532-74F1-F22E-3EE05164B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4مرداد 1404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D70DD57-FFD5-4B77-1FA8-E5993F585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معصومه اعلائی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784D72E-CC0D-7E77-0310-75CE8EC86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E01BC-0757-4D64-9152-26156ECAA237}" type="slidenum">
              <a:rPr lang="en-US" smtClean="0"/>
              <a:t>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4492644-8222-278A-84DC-AABD227C2E6B}"/>
              </a:ext>
            </a:extLst>
          </p:cNvPr>
          <p:cNvSpPr txBox="1"/>
          <p:nvPr/>
        </p:nvSpPr>
        <p:spPr>
          <a:xfrm>
            <a:off x="10698774" y="6400412"/>
            <a:ext cx="5936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29  \</a:t>
            </a:r>
          </a:p>
        </p:txBody>
      </p:sp>
    </p:spTree>
    <p:extLst>
      <p:ext uri="{BB962C8B-B14F-4D97-AF65-F5344CB8AC3E}">
        <p14:creationId xmlns:p14="http://schemas.microsoft.com/office/powerpoint/2010/main" val="1850527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xmlns="" id="{100EDD19-6802-4EC3-95CE-CFFAB042CF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45F1DE-2C35-310C-D30F-BE778EC59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a-IR" sz="5400"/>
              <a:t>گروه های درمعرض خطر</a:t>
            </a:r>
            <a:endParaRPr lang="en-US" sz="5400"/>
          </a:p>
        </p:txBody>
      </p:sp>
      <p:sp>
        <p:nvSpPr>
          <p:cNvPr id="6" name="sketch line">
            <a:extLst>
              <a:ext uri="{FF2B5EF4-FFF2-40B4-BE49-F238E27FC236}">
                <a16:creationId xmlns:a16="http://schemas.microsoft.com/office/drawing/2014/main" xmlns="" id="{DB17E863-922E-4C26-BD64-E8FD41D286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B020D7A-7651-E3BB-2B85-B4B1719F9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 lnSpcReduction="10000"/>
          </a:bodyPr>
          <a:lstStyle/>
          <a:p>
            <a:r>
              <a:rPr lang="fa-IR" sz="3600" dirty="0"/>
              <a:t>دوران بارداری</a:t>
            </a:r>
          </a:p>
          <a:p>
            <a:pPr marL="0" indent="0">
              <a:buNone/>
            </a:pPr>
            <a:r>
              <a:rPr lang="fa-IR" sz="3200" dirty="0"/>
              <a:t>  خطرناک برای مادر و جنین (تولد زودرس نوزاد و وزن کم هنگام تولد)</a:t>
            </a:r>
          </a:p>
          <a:p>
            <a:r>
              <a:rPr lang="fa-IR" sz="3600" dirty="0"/>
              <a:t>کودکان زیر ۵ سال</a:t>
            </a:r>
          </a:p>
          <a:p>
            <a:pPr marL="0" indent="0">
              <a:buNone/>
            </a:pPr>
            <a:r>
              <a:rPr lang="fa-IR" sz="3200" dirty="0"/>
              <a:t> (سوء تغذیه، کمبود ویتامین</a:t>
            </a:r>
            <a:r>
              <a:rPr lang="en-US" sz="3200" dirty="0"/>
              <a:t> </a:t>
            </a:r>
            <a:r>
              <a:rPr lang="fa-IR" sz="3200" dirty="0"/>
              <a:t>، ضعف سیستم ایمنی در اثر</a:t>
            </a:r>
            <a:r>
              <a:rPr lang="en-US" sz="3200" dirty="0"/>
              <a:t> HIV </a:t>
            </a:r>
            <a:r>
              <a:rPr lang="fa-IR" sz="3200" dirty="0"/>
              <a:t>یا سایر بیماری‌ها)</a:t>
            </a:r>
          </a:p>
          <a:p>
            <a:r>
              <a:rPr lang="fa-IR" sz="3200" dirty="0"/>
              <a:t>کشورهای ضعیف، آسیب دیده یا بحران زده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a-IR" sz="3200" dirty="0"/>
              <a:t>خود سرخک نیز سیستم ایمنی را تضعیف می‌کند و می‌تواند باعث شود بدن نحوه محافظت از خود در برابر عفونت‌ها را "فراموش" کند و کودکان را به شدت آسیب‌پذیر کند</a:t>
            </a:r>
            <a:r>
              <a:rPr lang="en-US" sz="3200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4446F4E-631C-05ED-AF2D-65C1B9CB3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4مرداد 1404 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BD8DAA0E-81D7-8102-10F1-16B85DAC0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معصومه اعلائی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CE19C3A4-05C7-FE46-4E24-735BC0792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E01BC-0757-4D64-9152-26156ECAA237}" type="slidenum">
              <a:rPr lang="en-US" smtClean="0"/>
              <a:t>5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604A913-FDED-9607-C1F5-74DBD95E876A}"/>
              </a:ext>
            </a:extLst>
          </p:cNvPr>
          <p:cNvSpPr txBox="1"/>
          <p:nvPr/>
        </p:nvSpPr>
        <p:spPr>
          <a:xfrm>
            <a:off x="10698774" y="6400412"/>
            <a:ext cx="5936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29  \</a:t>
            </a:r>
          </a:p>
        </p:txBody>
      </p:sp>
    </p:spTree>
    <p:extLst>
      <p:ext uri="{BB962C8B-B14F-4D97-AF65-F5344CB8AC3E}">
        <p14:creationId xmlns:p14="http://schemas.microsoft.com/office/powerpoint/2010/main" val="354918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EB8AD9-603E-EC93-89CE-1F1500C4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134600" cy="799140"/>
          </a:xfrm>
        </p:spPr>
        <p:txBody>
          <a:bodyPr/>
          <a:lstStyle/>
          <a:p>
            <a:r>
              <a:rPr lang="fa-IR" dirty="0"/>
              <a:t>میزان کشندگی </a:t>
            </a:r>
            <a:r>
              <a:rPr lang="en-US" dirty="0"/>
              <a:t>Case Fatality Ratio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24A276B3-A2E3-247E-F20F-C59F2A29E6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6783756"/>
              </p:ext>
            </p:extLst>
          </p:nvPr>
        </p:nvGraphicFramePr>
        <p:xfrm>
          <a:off x="2036134" y="1250211"/>
          <a:ext cx="7930116" cy="46721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65058">
                  <a:extLst>
                    <a:ext uri="{9D8B030D-6E8A-4147-A177-3AD203B41FA5}">
                      <a16:colId xmlns:a16="http://schemas.microsoft.com/office/drawing/2014/main" xmlns="" val="1118896156"/>
                    </a:ext>
                  </a:extLst>
                </a:gridCol>
                <a:gridCol w="3965058">
                  <a:extLst>
                    <a:ext uri="{9D8B030D-6E8A-4147-A177-3AD203B41FA5}">
                      <a16:colId xmlns:a16="http://schemas.microsoft.com/office/drawing/2014/main" xmlns="" val="1653172901"/>
                    </a:ext>
                  </a:extLst>
                </a:gridCol>
              </a:tblGrid>
              <a:tr h="947725">
                <a:tc>
                  <a:txBody>
                    <a:bodyPr/>
                    <a:lstStyle/>
                    <a:p>
                      <a:r>
                        <a:rPr lang="ar-SA" sz="3200" b="1" dirty="0"/>
                        <a:t>~1</a:t>
                      </a:r>
                      <a:r>
                        <a:rPr lang="fa-IR" sz="3200" b="1" dirty="0"/>
                        <a:t>/</a:t>
                      </a:r>
                      <a:r>
                        <a:rPr lang="ar-SA" sz="3200" b="1" dirty="0"/>
                        <a:t>04٪</a:t>
                      </a:r>
                      <a:endParaRPr lang="ar-SA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dirty="0"/>
                        <a:t>براساس </a:t>
                      </a:r>
                      <a:r>
                        <a:rPr lang="ar-SA" sz="1600" dirty="0"/>
                        <a:t>(گزارش رسمی </a:t>
                      </a:r>
                      <a:r>
                        <a:rPr lang="en-US" sz="1600" dirty="0"/>
                        <a:t>WHO </a:t>
                      </a:r>
                      <a:r>
                        <a:rPr lang="ar-SA" sz="1600" dirty="0"/>
                        <a:t>در ۱۴ نوامبر ۲۰۲۴)</a:t>
                      </a:r>
                      <a:r>
                        <a:rPr lang="fa-IR" sz="1600" dirty="0"/>
                        <a:t> </a:t>
                      </a:r>
                      <a:r>
                        <a:rPr lang="ar-SA" sz="2000" dirty="0"/>
                        <a:t>۱۰۷۵۰۰ مرگ از ۱۰.۳ میلیون مورد</a:t>
                      </a:r>
                      <a:endParaRPr lang="en-US" sz="2000" dirty="0"/>
                    </a:p>
                    <a:p>
                      <a:pPr algn="r" rtl="1"/>
                      <a:r>
                        <a:rPr lang="fa-IR" sz="1600" dirty="0"/>
                        <a:t>مربوط به سال 2023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45691150"/>
                  </a:ext>
                </a:extLst>
              </a:tr>
              <a:tr h="751644">
                <a:tc>
                  <a:txBody>
                    <a:bodyPr/>
                    <a:lstStyle/>
                    <a:p>
                      <a:r>
                        <a:rPr lang="ar-SA" sz="2800" b="1" dirty="0"/>
                        <a:t>0</a:t>
                      </a:r>
                      <a:r>
                        <a:rPr lang="fa-IR" sz="2800" b="1" dirty="0"/>
                        <a:t>/</a:t>
                      </a:r>
                      <a:r>
                        <a:rPr lang="ar-SA" sz="2800" b="1" dirty="0"/>
                        <a:t>1–0</a:t>
                      </a:r>
                      <a:r>
                        <a:rPr lang="fa-IR" sz="2800" b="1" dirty="0"/>
                        <a:t>/</a:t>
                      </a:r>
                      <a:r>
                        <a:rPr lang="ar-SA" sz="2800" b="1" dirty="0"/>
                        <a:t>3٪</a:t>
                      </a:r>
                      <a:endParaRPr lang="ar-SA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dirty="0"/>
                        <a:t>در جمعیت‌های واکسینه‌شده و </a:t>
                      </a:r>
                      <a:r>
                        <a:rPr lang="fa-IR" sz="2000" dirty="0"/>
                        <a:t>ی</a:t>
                      </a:r>
                      <a:r>
                        <a:rPr lang="ar-SA" sz="2000" dirty="0"/>
                        <a:t>ا دسترسی درمانی بالا</a:t>
                      </a:r>
                      <a:r>
                        <a:rPr lang="fa-IR" sz="2000" dirty="0"/>
                        <a:t> (</a:t>
                      </a:r>
                      <a:r>
                        <a:rPr lang="en-US" sz="2000" dirty="0"/>
                        <a:t>CDC</a:t>
                      </a:r>
                      <a:r>
                        <a:rPr lang="fa-IR" sz="2000" dirty="0"/>
                        <a:t> امریکا)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43343119"/>
                  </a:ext>
                </a:extLst>
              </a:tr>
              <a:tr h="795100">
                <a:tc>
                  <a:txBody>
                    <a:bodyPr/>
                    <a:lstStyle/>
                    <a:p>
                      <a:r>
                        <a:rPr lang="ar-SA" sz="2800" b="1" dirty="0"/>
                        <a:t>تا 10٪</a:t>
                      </a:r>
                      <a:endParaRPr lang="ar-SA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dirty="0"/>
                        <a:t>در </a:t>
                      </a:r>
                      <a:r>
                        <a:rPr lang="fa-IR" sz="2000" dirty="0"/>
                        <a:t>کشورهای کم درآمد و </a:t>
                      </a:r>
                      <a:r>
                        <a:rPr lang="ar-SA" sz="2000" dirty="0"/>
                        <a:t>کودکان با سوءتغذیه یا بحران‌های انسانی</a:t>
                      </a:r>
                      <a:r>
                        <a:rPr lang="fa-IR" sz="2000" dirty="0"/>
                        <a:t> (</a:t>
                      </a:r>
                      <a:r>
                        <a:rPr lang="en-US" sz="2000" dirty="0"/>
                        <a:t>CDC</a:t>
                      </a:r>
                      <a:r>
                        <a:rPr lang="fa-IR" sz="2000" dirty="0"/>
                        <a:t>)</a:t>
                      </a:r>
                      <a:endParaRPr lang="ar-SA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706447150"/>
                  </a:ext>
                </a:extLst>
              </a:tr>
              <a:tr h="783231">
                <a:tc>
                  <a:txBody>
                    <a:bodyPr/>
                    <a:lstStyle/>
                    <a:p>
                      <a:r>
                        <a:rPr lang="ar-SA" sz="3200" b="1" dirty="0"/>
                        <a:t>~0٪</a:t>
                      </a:r>
                      <a:endParaRPr lang="ar-SA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/>
                        <a:t>مرگ ثبت‌نشده؛ واکسیناسیون و مراقبت بالا</a:t>
                      </a:r>
                      <a:r>
                        <a:rPr lang="fa-IR" dirty="0"/>
                        <a:t> (</a:t>
                      </a:r>
                      <a:r>
                        <a:rPr lang="en-US" dirty="0"/>
                        <a:t>ECDC</a:t>
                      </a:r>
                      <a:r>
                        <a:rPr lang="fa-IR" dirty="0"/>
                        <a:t>) اروپا</a:t>
                      </a:r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139061010"/>
                  </a:ext>
                </a:extLst>
              </a:tr>
              <a:tr h="697212">
                <a:tc>
                  <a:txBody>
                    <a:bodyPr/>
                    <a:lstStyle/>
                    <a:p>
                      <a:pPr algn="l" rtl="1"/>
                      <a:r>
                        <a:rPr lang="ar-SA" sz="2800" b="1" dirty="0"/>
                        <a:t>۱.۳۲٪</a:t>
                      </a:r>
                      <a:r>
                        <a:rPr lang="en-US" sz="3200" b="1" dirty="0"/>
                        <a:t> </a:t>
                      </a:r>
                      <a:r>
                        <a:rPr lang="en-US" b="1" dirty="0"/>
                        <a:t>Ci:95% </a:t>
                      </a:r>
                      <a:r>
                        <a:rPr lang="fa-IR" b="1" dirty="0"/>
                        <a:t>(</a:t>
                      </a:r>
                      <a:r>
                        <a:rPr lang="ar-SA" b="1" dirty="0"/>
                        <a:t>۱.۲۸–۱.۳۶</a:t>
                      </a:r>
                      <a:r>
                        <a:rPr lang="fa-IR" b="1" dirty="0"/>
                        <a:t>)</a:t>
                      </a:r>
                      <a:r>
                        <a:rPr lang="ar-SA" b="1" dirty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dirty="0"/>
                        <a:t>از بخش </a:t>
                      </a:r>
                      <a:r>
                        <a:rPr lang="en-US" dirty="0"/>
                        <a:t>community‑based</a:t>
                      </a:r>
                      <a:r>
                        <a:rPr lang="fa-IR" dirty="0"/>
                        <a:t> مطالعه متاآنالیز </a:t>
                      </a:r>
                      <a:r>
                        <a:rPr lang="en-US" dirty="0"/>
                        <a:t>lancet</a:t>
                      </a:r>
                      <a:r>
                        <a:rPr lang="fa-IR" dirty="0"/>
                        <a:t> دیتای 1980 تا 2019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08314120"/>
                  </a:ext>
                </a:extLst>
              </a:tr>
              <a:tr h="697212">
                <a:tc>
                  <a:txBody>
                    <a:bodyPr/>
                    <a:lstStyle/>
                    <a:p>
                      <a:pPr algn="l" rtl="1"/>
                      <a:r>
                        <a:rPr lang="ar-SA" sz="2800" b="1" dirty="0"/>
                        <a:t>۵.۳۵</a:t>
                      </a:r>
                      <a:r>
                        <a:rPr lang="ar-SA" sz="2400" b="1" dirty="0"/>
                        <a:t>٪</a:t>
                      </a:r>
                      <a:r>
                        <a:rPr lang="ar-SA" sz="1400" b="1" dirty="0"/>
                        <a:t> </a:t>
                      </a:r>
                      <a:r>
                        <a:rPr lang="fa-IR" sz="1600" b="1" dirty="0"/>
                        <a:t> </a:t>
                      </a:r>
                      <a:r>
                        <a:rPr lang="ar-SA" sz="1600" b="1" dirty="0"/>
                        <a:t>(95%</a:t>
                      </a:r>
                      <a:r>
                        <a:rPr lang="en-US" sz="1600" b="1" dirty="0"/>
                        <a:t>CI</a:t>
                      </a:r>
                      <a:r>
                        <a:rPr lang="fa-IR" sz="1600" b="1" dirty="0"/>
                        <a:t> </a:t>
                      </a:r>
                      <a:r>
                        <a:rPr lang="en-US" sz="1600" b="1" dirty="0"/>
                        <a:t>: </a:t>
                      </a:r>
                      <a:r>
                        <a:rPr lang="ar-SA" sz="1600" b="1" dirty="0"/>
                        <a:t>۵.۰۸–۵.۶۴)</a:t>
                      </a:r>
                      <a:r>
                        <a:rPr lang="fa-IR" sz="1600" b="1" dirty="0"/>
                        <a:t> </a:t>
                      </a:r>
                      <a:r>
                        <a:rPr lang="ar-SA" sz="1600" dirty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dirty="0"/>
                        <a:t>     از بخش</a:t>
                      </a:r>
                      <a:r>
                        <a:rPr lang="en-US" dirty="0"/>
                        <a:t>hospital‑based</a:t>
                      </a:r>
                      <a:r>
                        <a:rPr lang="fa-IR" dirty="0"/>
                        <a:t> </a:t>
                      </a:r>
                      <a:r>
                        <a:rPr lang="en-US" dirty="0"/>
                        <a:t> </a:t>
                      </a:r>
                      <a:r>
                        <a:rPr lang="fa-IR" dirty="0"/>
                        <a:t>مطالعه متاآنالیز </a:t>
                      </a:r>
                      <a:r>
                        <a:rPr lang="en-US" dirty="0"/>
                        <a:t>lancet</a:t>
                      </a:r>
                      <a:r>
                        <a:rPr lang="fa-IR" dirty="0"/>
                        <a:t> دیتای 1980 تا 2019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54299938"/>
                  </a:ext>
                </a:extLst>
              </a:tr>
            </a:tbl>
          </a:graphicData>
        </a:graphic>
      </p:graphicFrame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B7EA0D5-DDED-2B9D-7FF7-50ED217EC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4مرداد 1404 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5163BB6-07A1-AE27-BE42-95041365F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معصومه اعلائی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91D052E-A8D2-F616-23DE-E58A10497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E01BC-0757-4D64-9152-26156ECAA23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091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 descr="A map of the world with a blue square&#10;&#10;AI-generated content may be incorrect.">
            <a:extLst>
              <a:ext uri="{FF2B5EF4-FFF2-40B4-BE49-F238E27FC236}">
                <a16:creationId xmlns:a16="http://schemas.microsoft.com/office/drawing/2014/main" xmlns="" id="{3AEA7932-363B-B80A-1A0A-954E298839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33" y="217091"/>
            <a:ext cx="11769435" cy="6231476"/>
          </a:xfr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xmlns="" id="{FC42793C-E41F-2D1B-3987-13B216146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6650" y="217091"/>
            <a:ext cx="4622800" cy="339725"/>
          </a:xfrm>
        </p:spPr>
        <p:txBody>
          <a:bodyPr>
            <a:noAutofit/>
          </a:bodyPr>
          <a:lstStyle/>
          <a:p>
            <a:r>
              <a:rPr lang="fa-IR" sz="1800" dirty="0"/>
              <a:t>اپیدمیولوژی بیماری در جهان : </a:t>
            </a:r>
            <a:r>
              <a:rPr lang="en-US" sz="1800" dirty="0"/>
              <a:t>2024 </a:t>
            </a:r>
            <a:r>
              <a:rPr lang="en-US" sz="1800" b="1" dirty="0"/>
              <a:t>case </a:t>
            </a:r>
            <a:r>
              <a:rPr lang="en-US" sz="1800" b="1" dirty="0" err="1"/>
              <a:t>reaports</a:t>
            </a:r>
            <a:endParaRPr lang="en-US" sz="18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E360EB1-6A91-073A-DEC2-F2F74C55274F}"/>
              </a:ext>
            </a:extLst>
          </p:cNvPr>
          <p:cNvSpPr txBox="1"/>
          <p:nvPr/>
        </p:nvSpPr>
        <p:spPr>
          <a:xfrm>
            <a:off x="4038600" y="5800678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en-US" sz="1200" u="sng" dirty="0">
                <a:highlight>
                  <a:srgbClr val="FFFF00"/>
                </a:highlight>
                <a:hlinkClick r:id="rId3"/>
              </a:rPr>
              <a:t>https://www.who.int/data/gho/data/indicators/indicator-details/GHO/measles---number-of-reported-cases</a:t>
            </a:r>
            <a:endParaRPr lang="en-US" sz="1200" dirty="0">
              <a:highlight>
                <a:srgbClr val="FFFF00"/>
              </a:highligh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04F0C66-00E2-B27F-28F1-8FE64FF899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757" y="3692106"/>
            <a:ext cx="1171510" cy="95232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8C558A7-3985-14A1-56F2-CACB61664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4مرداد 1404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B1270CC-113B-07C0-D9B4-86BCBA84B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معصومه اعلائی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1A39BD7-B722-2186-B271-E983A6C3A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E01BC-0757-4D64-9152-26156ECAA23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079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100EDD19-6802-4EC3-95CE-CFFAB042CF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540E36-4A0E-3E45-5CE9-95ECD483A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ar-SA" sz="4200" b="1"/>
              <a:t>خلا</a:t>
            </a:r>
            <a:r>
              <a:rPr lang="fa-IR" sz="4200" b="1"/>
              <a:t>صه ای از وضعیت جهانی براساس </a:t>
            </a:r>
            <a:r>
              <a:rPr lang="en-US" sz="4200" b="1"/>
              <a:t>case reaports</a:t>
            </a:r>
            <a:endParaRPr lang="en-US" sz="42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xmlns="" id="{DB17E863-922E-4C26-BD64-E8FD41D286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A3D23A8-A5FC-47CC-9288-83BB7DDD5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a-IR" dirty="0"/>
              <a:t>مطابق نقشه ی قبل و بر اساس رنگ و راهنما، کشورها را میتوان در سه دسته قرار داد:</a:t>
            </a:r>
          </a:p>
          <a:p>
            <a:pPr>
              <a:lnSpc>
                <a:spcPct val="150000"/>
              </a:lnSpc>
            </a:pPr>
            <a:r>
              <a:rPr lang="ar-SA" dirty="0"/>
              <a:t>بیشتر از ۵۰۰۰ مورد: کشور</a:t>
            </a:r>
            <a:r>
              <a:rPr lang="fa-IR" dirty="0"/>
              <a:t>هایی نظیر</a:t>
            </a:r>
            <a:r>
              <a:rPr lang="ar-SA" dirty="0"/>
              <a:t> یمن، پاکستان، هند، قرقیزستان، افغانستان، اتیوپی</a:t>
            </a:r>
            <a:r>
              <a:rPr lang="fa-IR" dirty="0"/>
              <a:t> و...</a:t>
            </a:r>
            <a:endParaRPr lang="ar-SA" dirty="0"/>
          </a:p>
          <a:p>
            <a:pPr>
              <a:lnSpc>
                <a:spcPct val="150000"/>
              </a:lnSpc>
            </a:pPr>
            <a:r>
              <a:rPr lang="fa-IR" dirty="0"/>
              <a:t>بین </a:t>
            </a:r>
            <a:r>
              <a:rPr lang="ar-SA" dirty="0"/>
              <a:t>۲۰۰</a:t>
            </a:r>
            <a:r>
              <a:rPr lang="fa-IR" dirty="0"/>
              <a:t>0</a:t>
            </a:r>
            <a:r>
              <a:rPr lang="ar-SA" dirty="0"/>
              <a:t>–۵۰۰۰ مورد: کشور</a:t>
            </a:r>
            <a:r>
              <a:rPr lang="fa-IR" dirty="0"/>
              <a:t>هایی نظیر</a:t>
            </a:r>
            <a:r>
              <a:rPr lang="ar-SA" dirty="0"/>
              <a:t> رومانی، نیجریه، کانادا، روسیه</a:t>
            </a:r>
          </a:p>
          <a:p>
            <a:pPr>
              <a:lnSpc>
                <a:spcPct val="150000"/>
              </a:lnSpc>
            </a:pPr>
            <a:r>
              <a:rPr lang="ar-SA" dirty="0"/>
              <a:t>کمتر از ۲۰۰۰ مورد:</a:t>
            </a:r>
            <a:r>
              <a:rPr lang="fa-IR" dirty="0"/>
              <a:t> کشورهای</a:t>
            </a:r>
            <a:r>
              <a:rPr lang="ar-SA" dirty="0"/>
              <a:t> آمریکا، مکزیک، آرژانتین، بلیز، برزیل</a:t>
            </a:r>
            <a:r>
              <a:rPr lang="fa-IR" dirty="0"/>
              <a:t> و... شامل ایران</a:t>
            </a:r>
            <a:endParaRPr lang="ar-SA" dirty="0"/>
          </a:p>
          <a:p>
            <a:pPr marL="0" indent="0">
              <a:lnSpc>
                <a:spcPct val="150000"/>
              </a:lnSpc>
              <a:buNone/>
            </a:pPr>
            <a:r>
              <a:rPr lang="fa-IR" b="1" dirty="0"/>
              <a:t>طبق آخرین گزارش </a:t>
            </a:r>
            <a:r>
              <a:rPr lang="en-US" b="1" dirty="0"/>
              <a:t>CDC</a:t>
            </a:r>
            <a:r>
              <a:rPr lang="fa-IR" b="1" dirty="0"/>
              <a:t> تخمین زده می شود درسال 2023 حدود</a:t>
            </a:r>
            <a:r>
              <a:rPr lang="ar-SA" dirty="0"/>
              <a:t> </a:t>
            </a:r>
            <a:r>
              <a:rPr lang="fa-IR" b="1" dirty="0"/>
              <a:t>10/3 </a:t>
            </a:r>
            <a:r>
              <a:rPr lang="ar-SA" b="1" dirty="0"/>
              <a:t>میلیون مورد </a:t>
            </a:r>
            <a:r>
              <a:rPr lang="fa-IR" b="1" dirty="0"/>
              <a:t>با ویروس سرخک عفونی شده اند.</a:t>
            </a:r>
            <a:endParaRPr lang="en-US" dirty="0"/>
          </a:p>
          <a:p>
            <a:pPr marL="0" indent="0">
              <a:lnSpc>
                <a:spcPct val="150000"/>
              </a:lnSpc>
              <a:buNone/>
            </a:pPr>
            <a:r>
              <a:rPr lang="fa-IR" b="1" dirty="0"/>
              <a:t>بیشترین موارد </a:t>
            </a:r>
            <a:r>
              <a:rPr lang="fa-IR" dirty="0"/>
              <a:t>در</a:t>
            </a:r>
            <a:r>
              <a:rPr lang="fa-IR" b="1" dirty="0"/>
              <a:t> </a:t>
            </a:r>
            <a:r>
              <a:rPr lang="fa-IR" dirty="0"/>
              <a:t>جمهوری دموکراتیک کنگو با 311500 مورد</a:t>
            </a:r>
            <a:endParaRPr lang="ar-S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45016DF-B683-58F3-963C-495751E8B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4مرداد 1404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1B2E210-C442-A641-56DA-C35FAD1E8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معصومه اعلائی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94A181D-D80F-FACD-CB84-FE52085E3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E01BC-0757-4D64-9152-26156ECAA237}" type="slidenum">
              <a:rPr lang="en-US" smtClean="0"/>
              <a:t>8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A0619E5-B854-C3D0-3CE2-45EA0F6DC106}"/>
              </a:ext>
            </a:extLst>
          </p:cNvPr>
          <p:cNvSpPr txBox="1"/>
          <p:nvPr/>
        </p:nvSpPr>
        <p:spPr>
          <a:xfrm>
            <a:off x="10698774" y="6400412"/>
            <a:ext cx="5936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29  \</a:t>
            </a:r>
          </a:p>
        </p:txBody>
      </p:sp>
    </p:spTree>
    <p:extLst>
      <p:ext uri="{BB962C8B-B14F-4D97-AF65-F5344CB8AC3E}">
        <p14:creationId xmlns:p14="http://schemas.microsoft.com/office/powerpoint/2010/main" val="862394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8948D360-CA46-E291-B6CC-2740ACA2D0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1"/>
          <a:stretch>
            <a:fillRect/>
          </a:stretch>
        </p:blipFill>
        <p:spPr>
          <a:xfrm>
            <a:off x="721743" y="120771"/>
            <a:ext cx="10610491" cy="6143552"/>
          </a:xfrm>
          <a:solidFill>
            <a:srgbClr val="FF522F"/>
          </a:solidFill>
          <a:ln>
            <a:solidFill>
              <a:srgbClr val="FF0000"/>
            </a:solidFill>
          </a:ln>
        </p:spPr>
      </p:pic>
      <p:sp>
        <p:nvSpPr>
          <p:cNvPr id="6" name="Arrow: Up 5">
            <a:extLst>
              <a:ext uri="{FF2B5EF4-FFF2-40B4-BE49-F238E27FC236}">
                <a16:creationId xmlns:a16="http://schemas.microsoft.com/office/drawing/2014/main" xmlns="" id="{C590ABCC-957D-8019-A99A-AB527DD1B808}"/>
              </a:ext>
            </a:extLst>
          </p:cNvPr>
          <p:cNvSpPr/>
          <p:nvPr/>
        </p:nvSpPr>
        <p:spPr>
          <a:xfrm>
            <a:off x="9512060" y="2311879"/>
            <a:ext cx="166895" cy="1706505"/>
          </a:xfrm>
          <a:prstGeom prst="upArrow">
            <a:avLst/>
          </a:prstGeom>
          <a:solidFill>
            <a:srgbClr val="FF0000"/>
          </a:solidFill>
          <a:ln>
            <a:solidFill>
              <a:srgbClr val="FF522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1549A76-E62C-B7AE-72DA-E8D535BAF956}"/>
              </a:ext>
            </a:extLst>
          </p:cNvPr>
          <p:cNvSpPr txBox="1"/>
          <p:nvPr/>
        </p:nvSpPr>
        <p:spPr>
          <a:xfrm>
            <a:off x="5664679" y="1644770"/>
            <a:ext cx="473877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b="1" dirty="0"/>
              <a:t>اثرات کووید19</a:t>
            </a:r>
            <a:r>
              <a:rPr lang="fa-IR" sz="1600" dirty="0"/>
              <a:t>: عقبگرد درایمن سازی و نظارت </a:t>
            </a:r>
            <a:r>
              <a:rPr lang="en-US" sz="1600" dirty="0"/>
              <a:t>&lt;=</a:t>
            </a:r>
            <a:r>
              <a:rPr lang="fa-IR" sz="1600" dirty="0"/>
              <a:t> درخطر قرار گرفتن میلیون ها کودک برای مرگ از بیماری های قابل پیشگیری</a:t>
            </a:r>
            <a:endParaRPr lang="en-US" sz="16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A49CB79-955F-A575-5827-E16E9EEC1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4مرداد 1404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595400A-A380-CCD0-9094-69A2D311A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معصومه اعلائی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0496152-BB18-1682-EFDF-89E859965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E01BC-0757-4D64-9152-26156ECAA23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7405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3112</TotalTime>
  <Words>2198</Words>
  <Application>Microsoft Office PowerPoint</Application>
  <PresentationFormat>Custom</PresentationFormat>
  <Paragraphs>280</Paragraphs>
  <Slides>33</Slides>
  <Notes>1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اپیدمیولوژی سرخک     معصومه اعلائی    دانشجوی کارشناسی ارشد اپیدمیولوژی      استاد راهنما :     دکتر امامیان   </vt:lpstr>
      <vt:lpstr>طرح کلی ارائه</vt:lpstr>
      <vt:lpstr>بیماری سرخک</vt:lpstr>
      <vt:lpstr>بیماری سرخک</vt:lpstr>
      <vt:lpstr>گروه های درمعرض خطر</vt:lpstr>
      <vt:lpstr>میزان کشندگی Case Fatality Ratio</vt:lpstr>
      <vt:lpstr>اپیدمیولوژی بیماری در جهان : 2024 case reaports</vt:lpstr>
      <vt:lpstr>خلاصه ای از وضعیت جهانی براساس case reaports</vt:lpstr>
      <vt:lpstr>PowerPoint Presentation</vt:lpstr>
      <vt:lpstr>۱۰ کشور با بیشترین آمار موارد سرخک </vt:lpstr>
      <vt:lpstr>Incidence rate of measles (WHO)</vt:lpstr>
      <vt:lpstr>وضعیت جهانی</vt:lpstr>
      <vt:lpstr>وضعیت ایران در سال‌های اخیر</vt:lpstr>
      <vt:lpstr>PowerPoint Presentation</vt:lpstr>
      <vt:lpstr>وضعیت سرخک در ایران</vt:lpstr>
      <vt:lpstr>PowerPoint Presentation</vt:lpstr>
      <vt:lpstr>واکسیناسیون</vt:lpstr>
      <vt:lpstr>پوشش دوز اول واکسن سرخک در کودکان یکساله جهان</vt:lpstr>
      <vt:lpstr>پوشش دوز دوم واکسن سرخک در جهان</vt:lpstr>
      <vt:lpstr>پوشش ایمن‌سازی دوز دوم واکسن سرخک (به تفکیک کشورها)</vt:lpstr>
      <vt:lpstr>PowerPoint Presentation</vt:lpstr>
      <vt:lpstr>PowerPoint Presentation</vt:lpstr>
      <vt:lpstr>مرگ ناشی از سرخک</vt:lpstr>
      <vt:lpstr>مرگ ناشی از سرخک</vt:lpstr>
      <vt:lpstr>حذف سرخک (elimination)</vt:lpstr>
      <vt:lpstr>حذف سرخک</vt:lpstr>
      <vt:lpstr>PowerPoint Presentation</vt:lpstr>
      <vt:lpstr>جمع بندی</vt:lpstr>
      <vt:lpstr>PowerPoint Presentation</vt:lpstr>
      <vt:lpstr>PowerPoint Presentation</vt:lpstr>
      <vt:lpstr>PowerPoint Presentation</vt:lpstr>
      <vt:lpstr>PowerPoint Presentation</vt:lpstr>
      <vt:lpstr>مدت بیماری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اپیدمیولوژی سرخک     معصومه اعلائی    دانشجوی کارشناسی ارشد اپیدمیولوژی      استاد راهنما :     دکتر امامیان   </dc:title>
  <dc:creator>masoume aalaei</dc:creator>
  <cp:lastModifiedBy>khosravi</cp:lastModifiedBy>
  <cp:revision>18</cp:revision>
  <dcterms:created xsi:type="dcterms:W3CDTF">2025-06-10T04:59:29Z</dcterms:created>
  <dcterms:modified xsi:type="dcterms:W3CDTF">2025-07-29T15:18:51Z</dcterms:modified>
</cp:coreProperties>
</file>