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8"/>
  </p:notesMasterIdLst>
  <p:handoutMasterIdLst>
    <p:handoutMasterId r:id="rId39"/>
  </p:handoutMasterIdLst>
  <p:sldIdLst>
    <p:sldId id="266" r:id="rId5"/>
    <p:sldId id="309" r:id="rId6"/>
    <p:sldId id="339" r:id="rId7"/>
    <p:sldId id="334" r:id="rId8"/>
    <p:sldId id="291" r:id="rId9"/>
    <p:sldId id="292" r:id="rId10"/>
    <p:sldId id="295" r:id="rId11"/>
    <p:sldId id="296" r:id="rId12"/>
    <p:sldId id="298" r:id="rId13"/>
    <p:sldId id="312" r:id="rId14"/>
    <p:sldId id="301" r:id="rId15"/>
    <p:sldId id="302" r:id="rId16"/>
    <p:sldId id="304" r:id="rId17"/>
    <p:sldId id="303" r:id="rId18"/>
    <p:sldId id="305" r:id="rId19"/>
    <p:sldId id="306" r:id="rId20"/>
    <p:sldId id="335" r:id="rId21"/>
    <p:sldId id="313" r:id="rId22"/>
    <p:sldId id="315" r:id="rId23"/>
    <p:sldId id="317" r:id="rId24"/>
    <p:sldId id="318" r:id="rId25"/>
    <p:sldId id="319" r:id="rId26"/>
    <p:sldId id="320" r:id="rId27"/>
    <p:sldId id="321" r:id="rId28"/>
    <p:sldId id="323" r:id="rId29"/>
    <p:sldId id="324" r:id="rId30"/>
    <p:sldId id="325" r:id="rId31"/>
    <p:sldId id="326" r:id="rId32"/>
    <p:sldId id="336" r:id="rId33"/>
    <p:sldId id="329" r:id="rId34"/>
    <p:sldId id="337" r:id="rId35"/>
    <p:sldId id="332" r:id="rId36"/>
    <p:sldId id="262" r:id="rId37"/>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274" autoAdjust="0"/>
  </p:normalViewPr>
  <p:slideViewPr>
    <p:cSldViewPr snapToGrid="0" showGuides="1">
      <p:cViewPr varScale="1">
        <p:scale>
          <a:sx n="78" d="100"/>
          <a:sy n="78" d="100"/>
        </p:scale>
        <p:origin x="893" y="5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24.05.2024</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24.05.2024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arjavandoffical@gmail.com"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97338" y="1164405"/>
            <a:ext cx="5309741" cy="1517356"/>
          </a:xfrm>
        </p:spPr>
        <p:txBody>
          <a:bodyPr/>
          <a:lstStyle/>
          <a:p>
            <a:r>
              <a:rPr lang="en-US" sz="2800" dirty="0">
                <a:latin typeface="Times New Roman" panose="02020603050405020304" pitchFamily="18" charset="0"/>
                <a:cs typeface="Times New Roman" panose="02020603050405020304" pitchFamily="18" charset="0"/>
              </a:rPr>
              <a:t>Does cycle commuting reduce the risk of mental ill-health?</a:t>
            </a:r>
            <a:br>
              <a:rPr lang="en-US" sz="24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 instrumental variable analysis using distance to nearest cycle path</a:t>
            </a:r>
            <a:endParaRPr lang="ru-RU" sz="24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786259" y="3313651"/>
            <a:ext cx="3432186" cy="656780"/>
          </a:xfrm>
        </p:spPr>
        <p:txBody>
          <a:bodyPr>
            <a:noAutofit/>
          </a:bodyPr>
          <a:lstStyle/>
          <a:p>
            <a:r>
              <a:rPr lang="en-US" sz="14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International Journal of Epidemiology</a:t>
            </a:r>
          </a:p>
          <a:p>
            <a:r>
              <a:rPr lang="en-US" sz="14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 2024, 53(1), dyad153</a:t>
            </a:r>
            <a:endParaRPr lang="ru-RU" sz="14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50222" y="5199487"/>
            <a:ext cx="2683443" cy="656780"/>
          </a:xfrm>
        </p:spPr>
        <p:txBody>
          <a:bodyPr/>
          <a:lstStyle/>
          <a:p>
            <a:pPr>
              <a:spcBef>
                <a:spcPct val="0"/>
              </a:spcBef>
            </a:pPr>
            <a:r>
              <a:rPr lang="en-US" sz="20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a:p>
            <a:pPr>
              <a:spcBef>
                <a:spcPct val="0"/>
              </a:spcBef>
            </a:pPr>
            <a:r>
              <a:rPr lang="en-US" sz="14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hlinkClick r:id="rId2">
                  <a:extLst>
                    <a:ext uri="{A12FA001-AC4F-418D-AE19-62706E023703}">
                      <ahyp:hlinkClr xmlns:ahyp="http://schemas.microsoft.com/office/drawing/2018/hyperlinkcolor" val="tx"/>
                    </a:ext>
                  </a:extLst>
                </a:hlinkClick>
              </a:rPr>
              <a:t>varjavandoffical@gmail.com</a:t>
            </a:r>
            <a:r>
              <a:rPr lang="en-US" sz="14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 </a:t>
            </a:r>
            <a:endParaRPr lang="ru-RU" sz="14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3"/>
          <a:srcRect l="7468" r="7468"/>
          <a:stretch/>
        </p:blipFill>
        <p:spPr>
          <a:xfrm>
            <a:off x="4614953" y="0"/>
            <a:ext cx="7585924" cy="5949573"/>
          </a:xfrm>
        </p:spPr>
      </p:pic>
      <p:pic>
        <p:nvPicPr>
          <p:cNvPr id="5" name="Picture 4">
            <a:extLst>
              <a:ext uri="{FF2B5EF4-FFF2-40B4-BE49-F238E27FC236}">
                <a16:creationId xmlns:a16="http://schemas.microsoft.com/office/drawing/2014/main" id="{33187BFD-BE8F-DA46-46EB-EEEE99CE591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750222" y="3970431"/>
            <a:ext cx="2286935" cy="92357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C02EBA3-A786-F96A-C98F-BBA2FD4089CD}"/>
              </a:ext>
            </a:extLst>
          </p:cNvPr>
          <p:cNvPicPr>
            <a:picLocks noChangeAspect="1"/>
          </p:cNvPicPr>
          <p:nvPr/>
        </p:nvPicPr>
        <p:blipFill>
          <a:blip r:embed="rId6">
            <a:duotone>
              <a:schemeClr val="accent4">
                <a:shade val="45000"/>
                <a:satMod val="135000"/>
              </a:schemeClr>
              <a:prstClr val="white"/>
            </a:duotone>
          </a:blip>
          <a:stretch>
            <a:fillRect/>
          </a:stretch>
        </p:blipFill>
        <p:spPr>
          <a:xfrm>
            <a:off x="945201" y="167631"/>
            <a:ext cx="1108914" cy="1104165"/>
          </a:xfrm>
          <a:prstGeom prst="rect">
            <a:avLst/>
          </a:prstGeom>
        </p:spPr>
      </p:pic>
      <p:sp>
        <p:nvSpPr>
          <p:cNvPr id="8" name="TextBox 7">
            <a:extLst>
              <a:ext uri="{FF2B5EF4-FFF2-40B4-BE49-F238E27FC236}">
                <a16:creationId xmlns:a16="http://schemas.microsoft.com/office/drawing/2014/main" id="{AA4BEE3A-B2EC-AEBC-76DA-24BFD6AEBCE2}"/>
              </a:ext>
            </a:extLst>
          </p:cNvPr>
          <p:cNvSpPr txBox="1"/>
          <p:nvPr/>
        </p:nvSpPr>
        <p:spPr>
          <a:xfrm rot="19905221">
            <a:off x="9286496" y="5126434"/>
            <a:ext cx="1825484" cy="523220"/>
          </a:xfrm>
          <a:prstGeom prst="rect">
            <a:avLst/>
          </a:prstGeom>
          <a:noFill/>
        </p:spPr>
        <p:txBody>
          <a:bodyPr wrap="square">
            <a:spAutoFit/>
          </a:bodyPr>
          <a:lstStyle/>
          <a:p>
            <a:r>
              <a:rPr lang="en-US" sz="2800" dirty="0">
                <a:solidFill>
                  <a:schemeClr val="bg1"/>
                </a:solidFill>
                <a:latin typeface="Times New Roman" panose="02020603050405020304" pitchFamily="18" charset="0"/>
                <a:ea typeface="+mj-ea"/>
                <a:cs typeface="Times New Roman" panose="02020603050405020304" pitchFamily="18" charset="0"/>
              </a:rPr>
              <a:t>25/05/2024</a:t>
            </a:r>
          </a:p>
        </p:txBody>
      </p:sp>
      <p:sp>
        <p:nvSpPr>
          <p:cNvPr id="9" name="TextBox 8">
            <a:extLst>
              <a:ext uri="{FF2B5EF4-FFF2-40B4-BE49-F238E27FC236}">
                <a16:creationId xmlns:a16="http://schemas.microsoft.com/office/drawing/2014/main" id="{71140EA5-DC5E-D3F2-D035-6CDC03E9A6D6}"/>
              </a:ext>
            </a:extLst>
          </p:cNvPr>
          <p:cNvSpPr txBox="1"/>
          <p:nvPr/>
        </p:nvSpPr>
        <p:spPr>
          <a:xfrm rot="20067576">
            <a:off x="6893067" y="694213"/>
            <a:ext cx="2954978"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Journal Club 2024</a:t>
            </a:r>
          </a:p>
        </p:txBody>
      </p:sp>
      <p:sp>
        <p:nvSpPr>
          <p:cNvPr id="10" name="TextBox 9">
            <a:extLst>
              <a:ext uri="{FF2B5EF4-FFF2-40B4-BE49-F238E27FC236}">
                <a16:creationId xmlns:a16="http://schemas.microsoft.com/office/drawing/2014/main" id="{E8911897-B72F-5D62-1F3B-8436671C638A}"/>
              </a:ext>
            </a:extLst>
          </p:cNvPr>
          <p:cNvSpPr txBox="1"/>
          <p:nvPr/>
        </p:nvSpPr>
        <p:spPr>
          <a:xfrm>
            <a:off x="797338" y="2566359"/>
            <a:ext cx="4327045" cy="526363"/>
          </a:xfrm>
          <a:prstGeom prst="rect">
            <a:avLst/>
          </a:prstGeom>
          <a:noFill/>
        </p:spPr>
        <p:txBody>
          <a:bodyPr wrap="square">
            <a:spAutoFit/>
          </a:bodyPr>
          <a:lstStyle/>
          <a:p>
            <a:pPr>
              <a:lnSpc>
                <a:spcPct val="150000"/>
              </a:lnSpc>
            </a:pPr>
            <a:r>
              <a:rPr lang="en-US" sz="10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Laurie </a:t>
            </a:r>
            <a:r>
              <a:rPr lang="en-US" sz="1000" b="1" dirty="0" err="1">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Berrie</a:t>
            </a:r>
            <a:r>
              <a:rPr lang="en-US" sz="10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 </a:t>
            </a:r>
            <a:r>
              <a:rPr lang="en-US" sz="1000" b="1" dirty="0" err="1">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Zhiqiang</a:t>
            </a:r>
            <a:r>
              <a:rPr lang="en-US" sz="10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 Feng, David Rice, Tom Clemens ,Lee Williamson and Chris Dibben</a:t>
            </a:r>
          </a:p>
        </p:txBody>
      </p:sp>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5" y="542920"/>
            <a:ext cx="8380640" cy="4864217"/>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Challenge :</a:t>
            </a:r>
            <a:r>
              <a:rPr lang="en-US" sz="1900" dirty="0">
                <a:latin typeface="Times New Roman" panose="02020603050405020304" pitchFamily="18" charset="0"/>
                <a:cs typeface="Times New Roman" panose="02020603050405020304" pitchFamily="18" charset="0"/>
              </a:rPr>
              <a:t> Directly estimating the impact of cycling to work on mental health can be biased by unobserved confounding.</a:t>
            </a:r>
            <a:r>
              <a:rPr lang="fa-I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The actual Effects of cycling on mental health is mixed with the influence of these unobserved confounding.</a:t>
            </a:r>
          </a:p>
          <a:p>
            <a:pPr marL="285750" indent="-285750" algn="just">
              <a:lnSpc>
                <a:spcPct val="150000"/>
              </a:lnSpc>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Solution:</a:t>
            </a:r>
            <a:r>
              <a:rPr lang="en-US" sz="1900" dirty="0">
                <a:latin typeface="Times New Roman" panose="02020603050405020304" pitchFamily="18" charset="0"/>
                <a:cs typeface="Times New Roman" panose="02020603050405020304" pitchFamily="18" charset="0"/>
              </a:rPr>
              <a:t> To counteract this, use an IV approach, which isolates the true effect of cycling.</a:t>
            </a:r>
          </a:p>
          <a:p>
            <a:pPr marL="285750" indent="-285750" algn="just">
              <a:lnSpc>
                <a:spcPct val="150000"/>
              </a:lnSpc>
              <a:buFont typeface="Courier New" panose="02070309020205020404" pitchFamily="49" charset="0"/>
              <a:buChar char="o"/>
            </a:pPr>
            <a:r>
              <a:rPr lang="en-US" sz="1900" dirty="0">
                <a:latin typeface="Times New Roman" panose="02020603050405020304" pitchFamily="18" charset="0"/>
                <a:cs typeface="Times New Roman" panose="02020603050405020304" pitchFamily="18" charset="0"/>
              </a:rPr>
              <a:t>IV analyses mimic randomized–controlled experiments in which the</a:t>
            </a:r>
            <a:r>
              <a:rPr lang="fa-I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instrument effectively randomizes individuals to the exposure.</a:t>
            </a:r>
            <a:endParaRPr lang="fa-IR" sz="1900" dirty="0">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Assumptions:</a:t>
            </a:r>
            <a:endParaRPr lang="en-US" sz="1900" dirty="0">
              <a:latin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Relevance</a:t>
            </a:r>
            <a:endParaRPr lang="fa-IR" sz="1900" b="1" dirty="0">
              <a:latin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Exchangeability</a:t>
            </a:r>
            <a:endParaRPr lang="fa-IR" sz="1900" b="1" dirty="0">
              <a:latin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Exclusion Restriction</a:t>
            </a:r>
            <a:endParaRPr lang="en-US" sz="19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A2E4783-64D2-40C5-33AD-4FFA1A3AA6E4}"/>
              </a:ext>
            </a:extLst>
          </p:cNvPr>
          <p:cNvSpPr txBox="1"/>
          <p:nvPr/>
        </p:nvSpPr>
        <p:spPr>
          <a:xfrm>
            <a:off x="830424" y="3121223"/>
            <a:ext cx="2761861" cy="584775"/>
          </a:xfrm>
          <a:prstGeom prst="rect">
            <a:avLst/>
          </a:prstGeom>
          <a:noFill/>
        </p:spPr>
        <p:txBody>
          <a:bodyPr wrap="square">
            <a:spAutoFit/>
          </a:bodyPr>
          <a:lstStyle/>
          <a:p>
            <a:r>
              <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Instrumental variable assumptions</a:t>
            </a:r>
          </a:p>
        </p:txBody>
      </p:sp>
      <p:sp>
        <p:nvSpPr>
          <p:cNvPr id="2" name="Footer Placeholder 3">
            <a:extLst>
              <a:ext uri="{FF2B5EF4-FFF2-40B4-BE49-F238E27FC236}">
                <a16:creationId xmlns:a16="http://schemas.microsoft.com/office/drawing/2014/main" id="{E86C87AE-22AD-F59A-AB7E-B29F0A056155}"/>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3D4A82B6-C0FA-7073-62EE-964D6F53CEC9}"/>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0472EF50-7AC2-55C8-85BC-7FB9CFC435D2}"/>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10</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7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829051" y="978851"/>
            <a:ext cx="8240487" cy="3857787"/>
          </a:xfrm>
          <a:prstGeom prst="rect">
            <a:avLst/>
          </a:prstGeom>
          <a:noFill/>
        </p:spPr>
        <p:txBody>
          <a:bodyPr wrap="square" rtlCol="0">
            <a:spAutoFit/>
          </a:bodyPr>
          <a:lstStyle/>
          <a:p>
            <a:pPr marL="285750" indent="-285750" algn="just">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Instrument must be associated with the exposure.</a:t>
            </a:r>
          </a:p>
          <a:p>
            <a:pPr marL="285750" indent="-28575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 is evidence for this relationship.</a:t>
            </a:r>
            <a:endParaRPr lang="fa-IR" sz="2400" dirty="0">
              <a:latin typeface="Times New Roman" panose="02020603050405020304" pitchFamily="18" charset="0"/>
              <a:cs typeface="Times New Roman" panose="02020603050405020304" pitchFamily="18" charset="0"/>
            </a:endParaRPr>
          </a:p>
          <a:p>
            <a:pPr marL="285750" indent="-285750" algn="just">
              <a:lnSpc>
                <a:spcPct val="20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Empirically test this assumption: </a:t>
            </a:r>
            <a:r>
              <a:rPr lang="en-US" sz="2400" dirty="0">
                <a:latin typeface="Times New Roman" panose="02020603050405020304" pitchFamily="18" charset="0"/>
                <a:cs typeface="Times New Roman" panose="02020603050405020304" pitchFamily="18" charset="0"/>
              </a:rPr>
              <a:t>Calculation of F-statistic to measure the relationship strength between distance to cycle path and cycling.</a:t>
            </a:r>
          </a:p>
        </p:txBody>
      </p:sp>
      <p:sp>
        <p:nvSpPr>
          <p:cNvPr id="3" name="TextBox 2">
            <a:extLst>
              <a:ext uri="{FF2B5EF4-FFF2-40B4-BE49-F238E27FC236}">
                <a16:creationId xmlns:a16="http://schemas.microsoft.com/office/drawing/2014/main" id="{0A2E4783-64D2-40C5-33AD-4FFA1A3AA6E4}"/>
              </a:ext>
            </a:extLst>
          </p:cNvPr>
          <p:cNvSpPr txBox="1"/>
          <p:nvPr/>
        </p:nvSpPr>
        <p:spPr>
          <a:xfrm>
            <a:off x="821095" y="3121223"/>
            <a:ext cx="3007956" cy="1077218"/>
          </a:xfrm>
          <a:prstGeom prst="rect">
            <a:avLst/>
          </a:prstGeom>
          <a:noFill/>
        </p:spPr>
        <p:txBody>
          <a:bodyPr wrap="square">
            <a:spAutoFit/>
          </a:bodyPr>
          <a:lstStyle/>
          <a:p>
            <a:r>
              <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Instrumental variable assumptions</a:t>
            </a:r>
          </a:p>
          <a:p>
            <a:endPar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a:p>
            <a:pPr algn="ctr"/>
            <a:r>
              <a:rPr lang="en-US" sz="1600" u="sng"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Relevance</a:t>
            </a:r>
          </a:p>
        </p:txBody>
      </p:sp>
      <p:sp>
        <p:nvSpPr>
          <p:cNvPr id="2" name="Footer Placeholder 3">
            <a:extLst>
              <a:ext uri="{FF2B5EF4-FFF2-40B4-BE49-F238E27FC236}">
                <a16:creationId xmlns:a16="http://schemas.microsoft.com/office/drawing/2014/main" id="{B76AFF33-10CC-9B4E-25DF-50ADF07A893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247EAF2A-FD6F-7CDF-EE05-C720DA5EAB06}"/>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775BE29E-F2D8-5AFA-6DDB-0E579417BF5D}"/>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11</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49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615248"/>
            <a:ext cx="8472196" cy="5565947"/>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No common causes are shared between the instrument and the outcome.</a:t>
            </a:r>
            <a:endParaRPr lang="fa-IR" sz="2400" dirty="0">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 This Study</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are no common causes</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between distance to cycle path and prescriptions for antidepressants or anxiolytics.</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Literature Review: </a:t>
            </a:r>
            <a:r>
              <a:rPr lang="en-US" sz="2400" dirty="0">
                <a:latin typeface="Times New Roman" panose="02020603050405020304" pitchFamily="18" charset="0"/>
                <a:cs typeface="Times New Roman" panose="02020603050405020304" pitchFamily="18" charset="0"/>
              </a:rPr>
              <a:t>No common causes found.</a:t>
            </a: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Therefore, statistically adjust of the analysis for other covariates not performed</a:t>
            </a: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Due to systematic differences in cycling and prescription of antidepressants and anxiolytics between men and women, additional analysis were conducted separated by sex.</a:t>
            </a:r>
          </a:p>
        </p:txBody>
      </p:sp>
      <p:sp>
        <p:nvSpPr>
          <p:cNvPr id="3" name="TextBox 2">
            <a:extLst>
              <a:ext uri="{FF2B5EF4-FFF2-40B4-BE49-F238E27FC236}">
                <a16:creationId xmlns:a16="http://schemas.microsoft.com/office/drawing/2014/main" id="{0A2E4783-64D2-40C5-33AD-4FFA1A3AA6E4}"/>
              </a:ext>
            </a:extLst>
          </p:cNvPr>
          <p:cNvSpPr txBox="1"/>
          <p:nvPr/>
        </p:nvSpPr>
        <p:spPr>
          <a:xfrm>
            <a:off x="821095" y="3121223"/>
            <a:ext cx="2931756" cy="1077218"/>
          </a:xfrm>
          <a:prstGeom prst="rect">
            <a:avLst/>
          </a:prstGeom>
          <a:noFill/>
        </p:spPr>
        <p:txBody>
          <a:bodyPr wrap="square">
            <a:spAutoFit/>
          </a:bodyPr>
          <a:lstStyle/>
          <a:p>
            <a:r>
              <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Instrumental variable assumptions</a:t>
            </a:r>
          </a:p>
          <a:p>
            <a:endPar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a:p>
            <a:pPr algn="ctr"/>
            <a:r>
              <a:rPr lang="en-US" sz="1600" u="sng"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Exchangeability</a:t>
            </a:r>
          </a:p>
        </p:txBody>
      </p:sp>
      <p:sp>
        <p:nvSpPr>
          <p:cNvPr id="2" name="Footer Placeholder 3">
            <a:extLst>
              <a:ext uri="{FF2B5EF4-FFF2-40B4-BE49-F238E27FC236}">
                <a16:creationId xmlns:a16="http://schemas.microsoft.com/office/drawing/2014/main" id="{01315AA0-0115-762B-0A9E-B8B7F6F0D0EC}"/>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BDBA652F-16AB-D4C5-5F4C-F190CF2E42BE}"/>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37DEDBEF-13E5-0279-6007-7300AABA4A51}"/>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12</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96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522BB04-520C-46BF-3A9A-A391456D02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4" name="TextBox 3">
            <a:extLst>
              <a:ext uri="{FF2B5EF4-FFF2-40B4-BE49-F238E27FC236}">
                <a16:creationId xmlns:a16="http://schemas.microsoft.com/office/drawing/2014/main" id="{A881E257-209A-1A92-74B4-8E552F36B9E0}"/>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5" name="Slide Number Placeholder 3">
            <a:extLst>
              <a:ext uri="{FF2B5EF4-FFF2-40B4-BE49-F238E27FC236}">
                <a16:creationId xmlns:a16="http://schemas.microsoft.com/office/drawing/2014/main" id="{71E1456C-AB20-23FA-99BC-C3399493D501}"/>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13</a:t>
            </a:fld>
            <a:endParaRPr lang="ru-RU"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6DF0430-BEB8-7D61-F747-29909FFDE59A}"/>
              </a:ext>
            </a:extLst>
          </p:cNvPr>
          <p:cNvPicPr>
            <a:picLocks noChangeAspect="1"/>
          </p:cNvPicPr>
          <p:nvPr/>
        </p:nvPicPr>
        <p:blipFill>
          <a:blip r:embed="rId2"/>
          <a:stretch>
            <a:fillRect/>
          </a:stretch>
        </p:blipFill>
        <p:spPr>
          <a:xfrm>
            <a:off x="22340" y="-1"/>
            <a:ext cx="9994407" cy="6320873"/>
          </a:xfrm>
          <a:prstGeom prst="rect">
            <a:avLst/>
          </a:prstGeom>
        </p:spPr>
      </p:pic>
    </p:spTree>
    <p:extLst>
      <p:ext uri="{BB962C8B-B14F-4D97-AF65-F5344CB8AC3E}">
        <p14:creationId xmlns:p14="http://schemas.microsoft.com/office/powerpoint/2010/main" val="115638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646026"/>
            <a:ext cx="8477888" cy="5565947"/>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No direct link between the instrument and the outcome, except through exposure.</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 this study, distance to cycle path shouldn’t directly influence prescriptions for antidepressants or anxiolytics.</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Given the development of the cycle path network and multiple residential decisions, it is unlikely that proximity to cycle paths directly affects the prescription of antidepressants or antianxiety medications, except by influencing cycling to work.</a:t>
            </a:r>
          </a:p>
        </p:txBody>
      </p:sp>
      <p:sp>
        <p:nvSpPr>
          <p:cNvPr id="3" name="TextBox 2">
            <a:extLst>
              <a:ext uri="{FF2B5EF4-FFF2-40B4-BE49-F238E27FC236}">
                <a16:creationId xmlns:a16="http://schemas.microsoft.com/office/drawing/2014/main" id="{0A2E4783-64D2-40C5-33AD-4FFA1A3AA6E4}"/>
              </a:ext>
            </a:extLst>
          </p:cNvPr>
          <p:cNvSpPr txBox="1"/>
          <p:nvPr/>
        </p:nvSpPr>
        <p:spPr>
          <a:xfrm>
            <a:off x="821095" y="3121223"/>
            <a:ext cx="3179406" cy="1077218"/>
          </a:xfrm>
          <a:prstGeom prst="rect">
            <a:avLst/>
          </a:prstGeom>
          <a:noFill/>
        </p:spPr>
        <p:txBody>
          <a:bodyPr wrap="square">
            <a:spAutoFit/>
          </a:bodyPr>
          <a:lstStyle/>
          <a:p>
            <a:r>
              <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Instrumental variable assumptions</a:t>
            </a:r>
          </a:p>
          <a:p>
            <a:endParaRPr lang="en-US" sz="16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a:p>
            <a:pPr algn="ctr"/>
            <a:r>
              <a:rPr lang="en-US" sz="1600" u="sng"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Exclusion restriction</a:t>
            </a:r>
          </a:p>
        </p:txBody>
      </p:sp>
      <p:sp>
        <p:nvSpPr>
          <p:cNvPr id="2" name="Footer Placeholder 3">
            <a:extLst>
              <a:ext uri="{FF2B5EF4-FFF2-40B4-BE49-F238E27FC236}">
                <a16:creationId xmlns:a16="http://schemas.microsoft.com/office/drawing/2014/main" id="{91E54148-EE21-6AED-95D7-DFC71A00980F}"/>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9448AF40-CB86-443B-F30E-32CC6782AB71}"/>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6AB2B88B-42EB-D7C8-6BBD-1449EDD38775}"/>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14</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29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452327" y="388837"/>
            <a:ext cx="8451979" cy="5889113"/>
          </a:xfrm>
          <a:prstGeom prst="rect">
            <a:avLst/>
          </a:prstGeom>
          <a:noFill/>
        </p:spPr>
        <p:txBody>
          <a:bodyPr wrap="square" rtlCol="0">
            <a:spAutoFit/>
          </a:bodyPr>
          <a:lstStyle/>
          <a:p>
            <a:pPr marL="285750" indent="-28575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 A continuous instrument and binary exposure and outcome variables</a:t>
            </a:r>
          </a:p>
          <a:p>
            <a:pPr marL="285750" indent="-28575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Bivariate probit (</a:t>
            </a:r>
            <a:r>
              <a:rPr lang="en-US" sz="2400" dirty="0" err="1">
                <a:latin typeface="Times New Roman" panose="02020603050405020304" pitchFamily="18" charset="0"/>
                <a:cs typeface="Times New Roman" panose="02020603050405020304" pitchFamily="18" charset="0"/>
              </a:rPr>
              <a:t>biprobit</a:t>
            </a:r>
            <a:r>
              <a:rPr lang="en-US" sz="2400" dirty="0">
                <a:latin typeface="Times New Roman" panose="02020603050405020304" pitchFamily="18" charset="0"/>
                <a:cs typeface="Times New Roman" panose="02020603050405020304" pitchFamily="18" charset="0"/>
              </a:rPr>
              <a:t>)</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model for IV analysis.</a:t>
            </a:r>
          </a:p>
          <a:p>
            <a:pPr marL="285750" indent="-28575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biprobit</a:t>
            </a:r>
            <a:r>
              <a:rPr lang="en-US" sz="2400" dirty="0">
                <a:latin typeface="Times New Roman" panose="02020603050405020304" pitchFamily="18" charset="0"/>
                <a:cs typeface="Times New Roman" panose="02020603050405020304" pitchFamily="18" charset="0"/>
              </a:rPr>
              <a:t> model uses simultaneous likelihood estimation to estimate the average treatment effect.</a:t>
            </a:r>
          </a:p>
          <a:p>
            <a:pPr marL="285750" indent="-28575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Software Used: All analyses in R, </a:t>
            </a:r>
            <a:r>
              <a:rPr lang="en-US" sz="2400" dirty="0" err="1">
                <a:latin typeface="Times New Roman" panose="02020603050405020304" pitchFamily="18" charset="0"/>
                <a:cs typeface="Times New Roman" panose="02020603050405020304" pitchFamily="18" charset="0"/>
              </a:rPr>
              <a:t>biprobit</a:t>
            </a:r>
            <a:r>
              <a:rPr lang="en-US" sz="2400" dirty="0">
                <a:latin typeface="Times New Roman" panose="02020603050405020304" pitchFamily="18" charset="0"/>
                <a:cs typeface="Times New Roman" panose="02020603050405020304" pitchFamily="18" charset="0"/>
              </a:rPr>
              <a:t> modeling in Stata.</a:t>
            </a:r>
          </a:p>
          <a:p>
            <a:pPr marL="285750" indent="-28575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CIs 95% : calculated with Delta Method via Stata’s ‘margins’ command.</a:t>
            </a:r>
          </a:p>
        </p:txBody>
      </p:sp>
      <p:sp>
        <p:nvSpPr>
          <p:cNvPr id="3" name="TextBox 2">
            <a:extLst>
              <a:ext uri="{FF2B5EF4-FFF2-40B4-BE49-F238E27FC236}">
                <a16:creationId xmlns:a16="http://schemas.microsoft.com/office/drawing/2014/main" id="{0A2E4783-64D2-40C5-33AD-4FFA1A3AA6E4}"/>
              </a:ext>
            </a:extLst>
          </p:cNvPr>
          <p:cNvSpPr txBox="1"/>
          <p:nvPr/>
        </p:nvSpPr>
        <p:spPr>
          <a:xfrm>
            <a:off x="1245900" y="3102562"/>
            <a:ext cx="1548882" cy="461665"/>
          </a:xfrm>
          <a:prstGeom prst="rect">
            <a:avLst/>
          </a:prstGeom>
          <a:noFill/>
        </p:spPr>
        <p:txBody>
          <a:bodyPr wrap="square">
            <a:spAutoFit/>
          </a:bodyPr>
          <a:lstStyle/>
          <a:p>
            <a:r>
              <a:rPr lang="en-US" sz="24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Analyses</a:t>
            </a:r>
            <a:endParaRPr lang="en-US" sz="2400" u="sng"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07056B90-2A52-4AD8-25FF-44A972352186}"/>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D360E0B2-A483-A4AA-0BA6-DED5072E2961}"/>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B99A10D7-5E05-7A40-44D6-563F40FE73AD}"/>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15</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22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896669"/>
            <a:ext cx="8354007" cy="4411785"/>
          </a:xfrm>
          <a:prstGeom prst="rect">
            <a:avLst/>
          </a:prstGeom>
          <a:noFill/>
        </p:spPr>
        <p:txBody>
          <a:bodyPr wrap="square" rtlCol="0">
            <a:spAutoFit/>
          </a:bodyPr>
          <a:lstStyle/>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Separate modeling for antidepressants and anxiolytics.</a:t>
            </a:r>
            <a:endParaRPr lang="fa-IR" sz="2400" dirty="0">
              <a:latin typeface="Times New Roman" panose="02020603050405020304" pitchFamily="18" charset="0"/>
              <a:cs typeface="Times New Roman" panose="02020603050405020304" pitchFamily="18" charset="0"/>
            </a:endParaRPr>
          </a:p>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Remove those who walk to work from the data set.</a:t>
            </a:r>
            <a:endParaRPr lang="fa-IR" sz="2400" dirty="0">
              <a:latin typeface="Times New Roman" panose="02020603050405020304" pitchFamily="18" charset="0"/>
              <a:cs typeface="Times New Roman" panose="02020603050405020304" pitchFamily="18" charset="0"/>
            </a:endParaRPr>
          </a:p>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Use a negative control outcome (NCO) to evaluate whether the IV assumptions hold.</a:t>
            </a:r>
          </a:p>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Carry out a ‘standard’ adjusted analysis using logistic regression to model the main outcome and exposure</a:t>
            </a:r>
            <a:endParaRPr lang="fa-IR"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A2E4783-64D2-40C5-33AD-4FFA1A3AA6E4}"/>
              </a:ext>
            </a:extLst>
          </p:cNvPr>
          <p:cNvSpPr txBox="1"/>
          <p:nvPr/>
        </p:nvSpPr>
        <p:spPr>
          <a:xfrm>
            <a:off x="1007969" y="3102562"/>
            <a:ext cx="2822248" cy="461665"/>
          </a:xfrm>
          <a:prstGeom prst="rect">
            <a:avLst/>
          </a:prstGeom>
          <a:noFill/>
        </p:spPr>
        <p:txBody>
          <a:bodyPr wrap="square">
            <a:spAutoFit/>
          </a:bodyPr>
          <a:lstStyle/>
          <a:p>
            <a:r>
              <a:rPr lang="en-US" sz="24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Sensitivity analyses</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888449C1-18B5-18BF-007F-2B23F10940EA}"/>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78B4DE7A-AAC4-C57C-6F3E-E9F2C8EA50CE}"/>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16</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20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0" y="676056"/>
            <a:ext cx="12192000" cy="676275"/>
          </a:xfrm>
        </p:spPr>
        <p:txBody>
          <a:bodyPr/>
          <a:lstStyle/>
          <a:p>
            <a:r>
              <a:rPr lang="en-US" dirty="0">
                <a:latin typeface="Times New Roman" panose="02020603050405020304" pitchFamily="18" charset="0"/>
                <a:cs typeface="Times New Roman" panose="02020603050405020304" pitchFamily="18" charset="0"/>
              </a:rPr>
              <a:t>Outline</a:t>
            </a:r>
            <a:endParaRPr lang="ru-RU" dirty="0">
              <a:latin typeface="Times New Roman" panose="02020603050405020304" pitchFamily="18" charset="0"/>
              <a:cs typeface="Times New Roman" panose="02020603050405020304" pitchFamily="18" charset="0"/>
            </a:endParaRPr>
          </a:p>
        </p:txBody>
      </p:sp>
      <p:sp>
        <p:nvSpPr>
          <p:cNvPr id="8" name="Text Placeholder 5">
            <a:extLst>
              <a:ext uri="{FF2B5EF4-FFF2-40B4-BE49-F238E27FC236}">
                <a16:creationId xmlns:a16="http://schemas.microsoft.com/office/drawing/2014/main" id="{1571CA37-6BB5-8E94-0FA6-B086DA57765A}"/>
              </a:ext>
            </a:extLst>
          </p:cNvPr>
          <p:cNvSpPr txBox="1">
            <a:spLocks/>
          </p:cNvSpPr>
          <p:nvPr/>
        </p:nvSpPr>
        <p:spPr>
          <a:xfrm>
            <a:off x="3349528" y="1712231"/>
            <a:ext cx="3228553"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Introduction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1" name="Text Placeholder 5">
            <a:extLst>
              <a:ext uri="{FF2B5EF4-FFF2-40B4-BE49-F238E27FC236}">
                <a16:creationId xmlns:a16="http://schemas.microsoft.com/office/drawing/2014/main" id="{8BF0221E-F861-0B9D-6DB3-9E1C5EF1330C}"/>
              </a:ext>
            </a:extLst>
          </p:cNvPr>
          <p:cNvSpPr txBox="1">
            <a:spLocks/>
          </p:cNvSpPr>
          <p:nvPr/>
        </p:nvSpPr>
        <p:spPr>
          <a:xfrm>
            <a:off x="3349529" y="2419526"/>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Methods</a:t>
            </a:r>
          </a:p>
          <a:p>
            <a:pPr algn="just" defTabSz="180000">
              <a:lnSpc>
                <a:spcPct val="150000"/>
              </a:lnSpc>
            </a:pP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2" name="Text Placeholder 5">
            <a:extLst>
              <a:ext uri="{FF2B5EF4-FFF2-40B4-BE49-F238E27FC236}">
                <a16:creationId xmlns:a16="http://schemas.microsoft.com/office/drawing/2014/main" id="{BC3BC183-C195-B932-09AF-E2AB542136FA}"/>
              </a:ext>
            </a:extLst>
          </p:cNvPr>
          <p:cNvSpPr txBox="1">
            <a:spLocks/>
          </p:cNvSpPr>
          <p:nvPr/>
        </p:nvSpPr>
        <p:spPr>
          <a:xfrm>
            <a:off x="3349529" y="3093073"/>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Results</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3" name="Text Placeholder 5">
            <a:extLst>
              <a:ext uri="{FF2B5EF4-FFF2-40B4-BE49-F238E27FC236}">
                <a16:creationId xmlns:a16="http://schemas.microsoft.com/office/drawing/2014/main" id="{9D8772AB-BEDB-416A-6963-C704B59A7E4B}"/>
              </a:ext>
            </a:extLst>
          </p:cNvPr>
          <p:cNvSpPr txBox="1">
            <a:spLocks/>
          </p:cNvSpPr>
          <p:nvPr/>
        </p:nvSpPr>
        <p:spPr>
          <a:xfrm>
            <a:off x="3349529" y="3769348"/>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Discussion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4" name="Text Placeholder 5">
            <a:extLst>
              <a:ext uri="{FF2B5EF4-FFF2-40B4-BE49-F238E27FC236}">
                <a16:creationId xmlns:a16="http://schemas.microsoft.com/office/drawing/2014/main" id="{CF999B8C-B870-09AE-499D-FE2369082591}"/>
              </a:ext>
            </a:extLst>
          </p:cNvPr>
          <p:cNvSpPr txBox="1">
            <a:spLocks/>
          </p:cNvSpPr>
          <p:nvPr/>
        </p:nvSpPr>
        <p:spPr>
          <a:xfrm>
            <a:off x="3349528" y="4462876"/>
            <a:ext cx="3054382"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Glance</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1F27235B-BE49-4084-35F2-BA60D2F8E4CE}"/>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4" name="Slide Number Placeholder 3">
            <a:extLst>
              <a:ext uri="{FF2B5EF4-FFF2-40B4-BE49-F238E27FC236}">
                <a16:creationId xmlns:a16="http://schemas.microsoft.com/office/drawing/2014/main" id="{25C7F7FE-942D-6ACD-B48D-A8729F38125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17</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99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Results</a:t>
            </a:r>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333310"/>
            <a:ext cx="8451979" cy="5538504"/>
          </a:xfrm>
          <a:prstGeom prst="rect">
            <a:avLst/>
          </a:prstGeom>
          <a:noFill/>
        </p:spPr>
        <p:txBody>
          <a:bodyPr wrap="square" rtlCol="0">
            <a:spAutoFit/>
          </a:bodyPr>
          <a:lstStyle/>
          <a:p>
            <a:pPr marL="457200" indent="-457200" algn="just">
              <a:lnSpc>
                <a:spcPct val="200000"/>
              </a:lnSpc>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Commutes &lt;5 km: </a:t>
            </a:r>
            <a:r>
              <a:rPr lang="en-US" sz="2000" dirty="0">
                <a:latin typeface="Times New Roman" panose="02020603050405020304" pitchFamily="18" charset="0"/>
                <a:cs typeface="Times New Roman" panose="02020603050405020304" pitchFamily="18" charset="0"/>
              </a:rPr>
              <a:t>54.4% in Edinburgh, 51.8% in Glasgow (2011 Census).</a:t>
            </a:r>
          </a:p>
          <a:p>
            <a:pPr marL="457200" indent="-457200" algn="just">
              <a:lnSpc>
                <a:spcPct val="200000"/>
              </a:lnSpc>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Cycling to Work: </a:t>
            </a:r>
            <a:r>
              <a:rPr lang="en-US" sz="2000" dirty="0">
                <a:latin typeface="Times New Roman" panose="02020603050405020304" pitchFamily="18" charset="0"/>
                <a:cs typeface="Times New Roman" panose="02020603050405020304" pitchFamily="18" charset="0"/>
              </a:rPr>
              <a:t>1.85% in Glasgow, 4.8% in Edinburgh; higher among men.</a:t>
            </a:r>
          </a:p>
          <a:p>
            <a:pPr marL="457200" indent="-457200" algn="just">
              <a:lnSpc>
                <a:spcPct val="200000"/>
              </a:lnSpc>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Study Population: </a:t>
            </a:r>
            <a:r>
              <a:rPr lang="en-US" sz="2000" dirty="0">
                <a:latin typeface="Times New Roman" panose="02020603050405020304" pitchFamily="18" charset="0"/>
                <a:cs typeface="Times New Roman" panose="02020603050405020304" pitchFamily="18" charset="0"/>
              </a:rPr>
              <a:t>338,253 individuals (190,227 males, 188,026 females).</a:t>
            </a:r>
          </a:p>
          <a:p>
            <a:pPr marL="457200" indent="-457200" algn="just">
              <a:lnSpc>
                <a:spcPct val="200000"/>
              </a:lnSpc>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Prescriptions:</a:t>
            </a:r>
          </a:p>
          <a:p>
            <a:pPr marL="800100" lvl="1" indent="-342900" algn="just">
              <a:lnSpc>
                <a:spcPct val="20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Overall: </a:t>
            </a:r>
            <a:r>
              <a:rPr lang="en-US" sz="2000" dirty="0">
                <a:latin typeface="Times New Roman" panose="02020603050405020304" pitchFamily="18" charset="0"/>
                <a:cs typeface="Times New Roman" panose="02020603050405020304" pitchFamily="18" charset="0"/>
              </a:rPr>
              <a:t>9.1% of males, 15.6% of females had prescriptions for anxiolytics or antidepressants.</a:t>
            </a:r>
          </a:p>
          <a:p>
            <a:pPr marL="800100" lvl="1" indent="-342900" algn="just">
              <a:lnSpc>
                <a:spcPct val="20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Cyclists: </a:t>
            </a:r>
            <a:r>
              <a:rPr lang="en-US" sz="2000" dirty="0">
                <a:latin typeface="Times New Roman" panose="02020603050405020304" pitchFamily="18" charset="0"/>
                <a:cs typeface="Times New Roman" panose="02020603050405020304" pitchFamily="18" charset="0"/>
              </a:rPr>
              <a:t>7.5% of males, 10.2% of females had prescriptions.</a:t>
            </a:r>
          </a:p>
          <a:p>
            <a:pPr marL="800100" lvl="1" indent="-342900" algn="just">
              <a:lnSpc>
                <a:spcPct val="20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Non-Cyclists: </a:t>
            </a:r>
            <a:r>
              <a:rPr lang="en-US" sz="2000" dirty="0">
                <a:latin typeface="Times New Roman" panose="02020603050405020304" pitchFamily="18" charset="0"/>
                <a:cs typeface="Times New Roman" panose="02020603050405020304" pitchFamily="18" charset="0"/>
              </a:rPr>
              <a:t>9.2% of males, 15.7% of females had prescriptions.</a:t>
            </a:r>
          </a:p>
        </p:txBody>
      </p:sp>
      <p:sp>
        <p:nvSpPr>
          <p:cNvPr id="3" name="TextBox 2">
            <a:extLst>
              <a:ext uri="{FF2B5EF4-FFF2-40B4-BE49-F238E27FC236}">
                <a16:creationId xmlns:a16="http://schemas.microsoft.com/office/drawing/2014/main" id="{0A2E4783-64D2-40C5-33AD-4FFA1A3AA6E4}"/>
              </a:ext>
            </a:extLst>
          </p:cNvPr>
          <p:cNvSpPr txBox="1"/>
          <p:nvPr/>
        </p:nvSpPr>
        <p:spPr>
          <a:xfrm>
            <a:off x="1007969" y="3102562"/>
            <a:ext cx="2822248" cy="369332"/>
          </a:xfrm>
          <a:prstGeom prst="rect">
            <a:avLst/>
          </a:prstGeom>
          <a:noFill/>
        </p:spPr>
        <p:txBody>
          <a:bodyPr wrap="square">
            <a:spAutoFit/>
          </a:bodyPr>
          <a:lstStyle/>
          <a:p>
            <a:r>
              <a:rPr lang="en-US"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Population characteristics</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8CB16A27-ABB8-03F3-20BB-E8A858DD65BD}"/>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2FA76A84-E13B-4489-4D2A-0283D4041DC8}"/>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18</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589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522BB04-520C-46BF-3A9A-A391456D02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4" name="TextBox 3">
            <a:extLst>
              <a:ext uri="{FF2B5EF4-FFF2-40B4-BE49-F238E27FC236}">
                <a16:creationId xmlns:a16="http://schemas.microsoft.com/office/drawing/2014/main" id="{1B2DCF7E-420F-6118-A7A5-03397752632F}"/>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6" name="Slide Number Placeholder 3">
            <a:extLst>
              <a:ext uri="{FF2B5EF4-FFF2-40B4-BE49-F238E27FC236}">
                <a16:creationId xmlns:a16="http://schemas.microsoft.com/office/drawing/2014/main" id="{F8D9AF56-8015-EDF5-C376-6C3C8099C76B}"/>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19</a:t>
            </a:fld>
            <a:endParaRPr lang="ru-RU"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5B9A01D-D729-A1CB-F1A3-9C6F1D665AA4}"/>
              </a:ext>
            </a:extLst>
          </p:cNvPr>
          <p:cNvPicPr>
            <a:picLocks noChangeAspect="1"/>
          </p:cNvPicPr>
          <p:nvPr/>
        </p:nvPicPr>
        <p:blipFill>
          <a:blip r:embed="rId2"/>
          <a:stretch>
            <a:fillRect/>
          </a:stretch>
        </p:blipFill>
        <p:spPr>
          <a:xfrm>
            <a:off x="121826" y="172002"/>
            <a:ext cx="9899252" cy="5996656"/>
          </a:xfrm>
          <a:prstGeom prst="rect">
            <a:avLst/>
          </a:prstGeom>
        </p:spPr>
      </p:pic>
    </p:spTree>
    <p:extLst>
      <p:ext uri="{BB962C8B-B14F-4D97-AF65-F5344CB8AC3E}">
        <p14:creationId xmlns:p14="http://schemas.microsoft.com/office/powerpoint/2010/main" val="183251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0" y="676056"/>
            <a:ext cx="12192000" cy="676275"/>
          </a:xfrm>
        </p:spPr>
        <p:txBody>
          <a:bodyPr/>
          <a:lstStyle/>
          <a:p>
            <a:r>
              <a:rPr lang="en-US" dirty="0">
                <a:latin typeface="Times New Roman" panose="02020603050405020304" pitchFamily="18" charset="0"/>
                <a:cs typeface="Times New Roman" panose="02020603050405020304" pitchFamily="18" charset="0"/>
              </a:rPr>
              <a:t>Outline</a:t>
            </a:r>
            <a:endParaRPr lang="ru-RU" dirty="0">
              <a:latin typeface="Times New Roman" panose="02020603050405020304" pitchFamily="18" charset="0"/>
              <a:cs typeface="Times New Roman" panose="02020603050405020304" pitchFamily="18" charset="0"/>
            </a:endParaRPr>
          </a:p>
        </p:txBody>
      </p:sp>
      <p:sp>
        <p:nvSpPr>
          <p:cNvPr id="8" name="Text Placeholder 5">
            <a:extLst>
              <a:ext uri="{FF2B5EF4-FFF2-40B4-BE49-F238E27FC236}">
                <a16:creationId xmlns:a16="http://schemas.microsoft.com/office/drawing/2014/main" id="{1571CA37-6BB5-8E94-0FA6-B086DA57765A}"/>
              </a:ext>
            </a:extLst>
          </p:cNvPr>
          <p:cNvSpPr txBox="1">
            <a:spLocks/>
          </p:cNvSpPr>
          <p:nvPr/>
        </p:nvSpPr>
        <p:spPr>
          <a:xfrm>
            <a:off x="3349528" y="1712231"/>
            <a:ext cx="3228553"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Introduction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1" name="Text Placeholder 5">
            <a:extLst>
              <a:ext uri="{FF2B5EF4-FFF2-40B4-BE49-F238E27FC236}">
                <a16:creationId xmlns:a16="http://schemas.microsoft.com/office/drawing/2014/main" id="{8BF0221E-F861-0B9D-6DB3-9E1C5EF1330C}"/>
              </a:ext>
            </a:extLst>
          </p:cNvPr>
          <p:cNvSpPr txBox="1">
            <a:spLocks/>
          </p:cNvSpPr>
          <p:nvPr/>
        </p:nvSpPr>
        <p:spPr>
          <a:xfrm>
            <a:off x="3349529" y="2419526"/>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Methods</a:t>
            </a:r>
          </a:p>
          <a:p>
            <a:pPr algn="just" defTabSz="180000">
              <a:lnSpc>
                <a:spcPct val="150000"/>
              </a:lnSpc>
            </a:pP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2" name="Text Placeholder 5">
            <a:extLst>
              <a:ext uri="{FF2B5EF4-FFF2-40B4-BE49-F238E27FC236}">
                <a16:creationId xmlns:a16="http://schemas.microsoft.com/office/drawing/2014/main" id="{BC3BC183-C195-B932-09AF-E2AB542136FA}"/>
              </a:ext>
            </a:extLst>
          </p:cNvPr>
          <p:cNvSpPr txBox="1">
            <a:spLocks/>
          </p:cNvSpPr>
          <p:nvPr/>
        </p:nvSpPr>
        <p:spPr>
          <a:xfrm>
            <a:off x="3349529" y="3093073"/>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Results</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3" name="Text Placeholder 5">
            <a:extLst>
              <a:ext uri="{FF2B5EF4-FFF2-40B4-BE49-F238E27FC236}">
                <a16:creationId xmlns:a16="http://schemas.microsoft.com/office/drawing/2014/main" id="{9D8772AB-BEDB-416A-6963-C704B59A7E4B}"/>
              </a:ext>
            </a:extLst>
          </p:cNvPr>
          <p:cNvSpPr txBox="1">
            <a:spLocks/>
          </p:cNvSpPr>
          <p:nvPr/>
        </p:nvSpPr>
        <p:spPr>
          <a:xfrm>
            <a:off x="3349529" y="3769348"/>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Discussion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4" name="Text Placeholder 5">
            <a:extLst>
              <a:ext uri="{FF2B5EF4-FFF2-40B4-BE49-F238E27FC236}">
                <a16:creationId xmlns:a16="http://schemas.microsoft.com/office/drawing/2014/main" id="{CF999B8C-B870-09AE-499D-FE2369082591}"/>
              </a:ext>
            </a:extLst>
          </p:cNvPr>
          <p:cNvSpPr txBox="1">
            <a:spLocks/>
          </p:cNvSpPr>
          <p:nvPr/>
        </p:nvSpPr>
        <p:spPr>
          <a:xfrm>
            <a:off x="3349528" y="4462876"/>
            <a:ext cx="3054382"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Glance</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3" name="Slide Number Placeholder 3">
            <a:extLst>
              <a:ext uri="{FF2B5EF4-FFF2-40B4-BE49-F238E27FC236}">
                <a16:creationId xmlns:a16="http://schemas.microsoft.com/office/drawing/2014/main" id="{43F06EC2-AD1B-EB74-C2C7-BCDA73C76393}"/>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a:t>
            </a:fld>
            <a:endParaRPr lang="ru-RU"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1F2AD7A-E31F-9AFC-E2C8-B7A1F8EEDA82}"/>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Tree>
    <p:extLst>
      <p:ext uri="{BB962C8B-B14F-4D97-AF65-F5344CB8AC3E}">
        <p14:creationId xmlns:p14="http://schemas.microsoft.com/office/powerpoint/2010/main" val="171599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522BB04-520C-46BF-3A9A-A391456D02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4" name="TextBox 3">
            <a:extLst>
              <a:ext uri="{FF2B5EF4-FFF2-40B4-BE49-F238E27FC236}">
                <a16:creationId xmlns:a16="http://schemas.microsoft.com/office/drawing/2014/main" id="{D0223149-5174-520C-3F57-34E1C663A914}"/>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5" name="Slide Number Placeholder 3">
            <a:extLst>
              <a:ext uri="{FF2B5EF4-FFF2-40B4-BE49-F238E27FC236}">
                <a16:creationId xmlns:a16="http://schemas.microsoft.com/office/drawing/2014/main" id="{41709B6E-D6F9-D60B-9508-E6F13F8317E4}"/>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20</a:t>
            </a:fld>
            <a:endParaRPr lang="ru-RU"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DCA6FDD-E27B-66B5-4DF6-D87585512B20}"/>
              </a:ext>
            </a:extLst>
          </p:cNvPr>
          <p:cNvPicPr>
            <a:picLocks noChangeAspect="1"/>
          </p:cNvPicPr>
          <p:nvPr/>
        </p:nvPicPr>
        <p:blipFill>
          <a:blip r:embed="rId2"/>
          <a:stretch>
            <a:fillRect/>
          </a:stretch>
        </p:blipFill>
        <p:spPr>
          <a:xfrm>
            <a:off x="0" y="1931437"/>
            <a:ext cx="12192000" cy="3788228"/>
          </a:xfrm>
          <a:prstGeom prst="rect">
            <a:avLst/>
          </a:prstGeom>
        </p:spPr>
      </p:pic>
    </p:spTree>
    <p:extLst>
      <p:ext uri="{BB962C8B-B14F-4D97-AF65-F5344CB8AC3E}">
        <p14:creationId xmlns:p14="http://schemas.microsoft.com/office/powerpoint/2010/main" val="301571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522BB04-520C-46BF-3A9A-A391456D02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4" name="TextBox 3">
            <a:extLst>
              <a:ext uri="{FF2B5EF4-FFF2-40B4-BE49-F238E27FC236}">
                <a16:creationId xmlns:a16="http://schemas.microsoft.com/office/drawing/2014/main" id="{DCA621D8-6400-B192-202F-1D19AD091C50}"/>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6" name="Slide Number Placeholder 3">
            <a:extLst>
              <a:ext uri="{FF2B5EF4-FFF2-40B4-BE49-F238E27FC236}">
                <a16:creationId xmlns:a16="http://schemas.microsoft.com/office/drawing/2014/main" id="{BD2422D9-E4D6-54A5-ACE4-3CF349CFBA8E}"/>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21</a:t>
            </a:fld>
            <a:endParaRPr lang="ru-RU"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4D59C5A-0350-7324-05F7-EC684AF6CD97}"/>
              </a:ext>
            </a:extLst>
          </p:cNvPr>
          <p:cNvPicPr>
            <a:picLocks noChangeAspect="1"/>
          </p:cNvPicPr>
          <p:nvPr/>
        </p:nvPicPr>
        <p:blipFill>
          <a:blip r:embed="rId2"/>
          <a:stretch>
            <a:fillRect/>
          </a:stretch>
        </p:blipFill>
        <p:spPr>
          <a:xfrm>
            <a:off x="90762" y="1935099"/>
            <a:ext cx="12078897" cy="778603"/>
          </a:xfrm>
          <a:prstGeom prst="rect">
            <a:avLst/>
          </a:prstGeom>
        </p:spPr>
      </p:pic>
      <p:pic>
        <p:nvPicPr>
          <p:cNvPr id="11" name="Picture 10">
            <a:extLst>
              <a:ext uri="{FF2B5EF4-FFF2-40B4-BE49-F238E27FC236}">
                <a16:creationId xmlns:a16="http://schemas.microsoft.com/office/drawing/2014/main" id="{A5418BF0-D02C-E0DF-4A04-A8CD07A66759}"/>
              </a:ext>
            </a:extLst>
          </p:cNvPr>
          <p:cNvPicPr>
            <a:picLocks noChangeAspect="1"/>
          </p:cNvPicPr>
          <p:nvPr/>
        </p:nvPicPr>
        <p:blipFill>
          <a:blip r:embed="rId3"/>
          <a:stretch>
            <a:fillRect/>
          </a:stretch>
        </p:blipFill>
        <p:spPr>
          <a:xfrm>
            <a:off x="0" y="2892237"/>
            <a:ext cx="12192000" cy="2911296"/>
          </a:xfrm>
          <a:prstGeom prst="rect">
            <a:avLst/>
          </a:prstGeom>
        </p:spPr>
      </p:pic>
    </p:spTree>
    <p:extLst>
      <p:ext uri="{BB962C8B-B14F-4D97-AF65-F5344CB8AC3E}">
        <p14:creationId xmlns:p14="http://schemas.microsoft.com/office/powerpoint/2010/main" val="123167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522BB04-520C-46BF-3A9A-A391456D02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4" name="TextBox 3">
            <a:extLst>
              <a:ext uri="{FF2B5EF4-FFF2-40B4-BE49-F238E27FC236}">
                <a16:creationId xmlns:a16="http://schemas.microsoft.com/office/drawing/2014/main" id="{AEA1E647-80F2-CB68-9205-10682C60E045}"/>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5" name="Slide Number Placeholder 3">
            <a:extLst>
              <a:ext uri="{FF2B5EF4-FFF2-40B4-BE49-F238E27FC236}">
                <a16:creationId xmlns:a16="http://schemas.microsoft.com/office/drawing/2014/main" id="{C157FD08-8825-75B5-CA05-5B84A90A4E85}"/>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22</a:t>
            </a:fld>
            <a:endParaRPr lang="ru-RU"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A55F751-2326-313D-E62B-894DA550CF2C}"/>
              </a:ext>
            </a:extLst>
          </p:cNvPr>
          <p:cNvPicPr>
            <a:picLocks noChangeAspect="1"/>
          </p:cNvPicPr>
          <p:nvPr/>
        </p:nvPicPr>
        <p:blipFill>
          <a:blip r:embed="rId2"/>
          <a:stretch>
            <a:fillRect/>
          </a:stretch>
        </p:blipFill>
        <p:spPr>
          <a:xfrm>
            <a:off x="90762" y="1935099"/>
            <a:ext cx="12078897" cy="778603"/>
          </a:xfrm>
          <a:prstGeom prst="rect">
            <a:avLst/>
          </a:prstGeom>
        </p:spPr>
      </p:pic>
      <p:pic>
        <p:nvPicPr>
          <p:cNvPr id="10" name="Picture 9">
            <a:extLst>
              <a:ext uri="{FF2B5EF4-FFF2-40B4-BE49-F238E27FC236}">
                <a16:creationId xmlns:a16="http://schemas.microsoft.com/office/drawing/2014/main" id="{0ECA8B89-CCC6-21B9-0B1E-26712F12824D}"/>
              </a:ext>
            </a:extLst>
          </p:cNvPr>
          <p:cNvPicPr>
            <a:picLocks noChangeAspect="1"/>
          </p:cNvPicPr>
          <p:nvPr/>
        </p:nvPicPr>
        <p:blipFill>
          <a:blip r:embed="rId3"/>
          <a:stretch>
            <a:fillRect/>
          </a:stretch>
        </p:blipFill>
        <p:spPr>
          <a:xfrm>
            <a:off x="34210" y="2671574"/>
            <a:ext cx="12192000" cy="3131959"/>
          </a:xfrm>
          <a:prstGeom prst="rect">
            <a:avLst/>
          </a:prstGeom>
        </p:spPr>
      </p:pic>
    </p:spTree>
    <p:extLst>
      <p:ext uri="{BB962C8B-B14F-4D97-AF65-F5344CB8AC3E}">
        <p14:creationId xmlns:p14="http://schemas.microsoft.com/office/powerpoint/2010/main" val="7162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Results</a:t>
            </a:r>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848932"/>
            <a:ext cx="8354007" cy="5150449"/>
          </a:xfrm>
          <a:prstGeom prst="rect">
            <a:avLst/>
          </a:prstGeom>
          <a:noFill/>
        </p:spPr>
        <p:txBody>
          <a:bodyPr wrap="square" rtlCol="0">
            <a:spAutoFit/>
          </a:bodyPr>
          <a:lstStyle/>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F-statistic, calculated from the logistic regression model,</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143.</a:t>
            </a:r>
            <a:endParaRPr lang="fa-IR" sz="2400" dirty="0">
              <a:latin typeface="Times New Roman" panose="02020603050405020304" pitchFamily="18" charset="0"/>
              <a:cs typeface="Times New Roman" panose="02020603050405020304" pitchFamily="18" charset="0"/>
            </a:endParaRPr>
          </a:p>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 is no ‘rule of thumb’ for the size of the F-statistic in the case in which the model is non-linear or with such a</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large sample size</a:t>
            </a:r>
            <a:r>
              <a:rPr lang="fa-IR" sz="2400" dirty="0">
                <a:latin typeface="Times New Roman" panose="02020603050405020304" pitchFamily="18" charset="0"/>
                <a:cs typeface="Times New Roman" panose="02020603050405020304" pitchFamily="18" charset="0"/>
              </a:rPr>
              <a:t>.</a:t>
            </a:r>
          </a:p>
          <a:p>
            <a:pPr marL="457200" indent="-457200" algn="just">
              <a:lnSpc>
                <a:spcPct val="20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Literature Recommendation: </a:t>
            </a:r>
            <a:r>
              <a:rPr lang="en-US" sz="2400" dirty="0">
                <a:latin typeface="Times New Roman" panose="02020603050405020304" pitchFamily="18" charset="0"/>
                <a:cs typeface="Times New Roman" panose="02020603050405020304" pitchFamily="18" charset="0"/>
              </a:rPr>
              <a:t>Cut-off value of 16.38.</a:t>
            </a:r>
          </a:p>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instrument is not weak</a:t>
            </a:r>
          </a:p>
        </p:txBody>
      </p:sp>
      <p:sp>
        <p:nvSpPr>
          <p:cNvPr id="3" name="TextBox 2">
            <a:extLst>
              <a:ext uri="{FF2B5EF4-FFF2-40B4-BE49-F238E27FC236}">
                <a16:creationId xmlns:a16="http://schemas.microsoft.com/office/drawing/2014/main" id="{0A2E4783-64D2-40C5-33AD-4FFA1A3AA6E4}"/>
              </a:ext>
            </a:extLst>
          </p:cNvPr>
          <p:cNvSpPr txBox="1"/>
          <p:nvPr/>
        </p:nvSpPr>
        <p:spPr>
          <a:xfrm>
            <a:off x="1007969" y="3102562"/>
            <a:ext cx="2822248" cy="369332"/>
          </a:xfrm>
          <a:prstGeom prst="rect">
            <a:avLst/>
          </a:prstGeom>
          <a:noFill/>
        </p:spPr>
        <p:txBody>
          <a:bodyPr wrap="square">
            <a:spAutoFit/>
          </a:bodyPr>
          <a:lstStyle/>
          <a:p>
            <a:r>
              <a:rPr lang="en-US"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Instrument strength</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57D46BC2-FA73-73E5-63A4-A35813B5A58B}"/>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05853D62-6940-37BC-5761-622CBAB92B91}"/>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23</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538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Results</a:t>
            </a:r>
          </a:p>
        </p:txBody>
      </p:sp>
      <p:sp>
        <p:nvSpPr>
          <p:cNvPr id="10" name="TextBox 9">
            <a:extLst>
              <a:ext uri="{FF2B5EF4-FFF2-40B4-BE49-F238E27FC236}">
                <a16:creationId xmlns:a16="http://schemas.microsoft.com/office/drawing/2014/main" id="{5CEAFB1F-45E5-75D0-C542-CA618AACBAC0}"/>
              </a:ext>
            </a:extLst>
          </p:cNvPr>
          <p:cNvSpPr txBox="1"/>
          <p:nvPr/>
        </p:nvSpPr>
        <p:spPr>
          <a:xfrm>
            <a:off x="3293806" y="170938"/>
            <a:ext cx="8799871" cy="5473614"/>
          </a:xfrm>
          <a:prstGeom prst="rect">
            <a:avLst/>
          </a:prstGeom>
          <a:noFill/>
        </p:spPr>
        <p:txBody>
          <a:bodyPr wrap="square" rtlCol="0">
            <a:spAutoFit/>
          </a:bodyPr>
          <a:lstStyle/>
          <a:p>
            <a:pPr marL="457200" indent="-457200" algn="just">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Estimates the average treatment effect</a:t>
            </a:r>
          </a:p>
          <a:p>
            <a:pPr marL="457200" indent="-457200" algn="just">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Difference in the mean average probability of the outcome occurring between those who cycle to work and those who do not. </a:t>
            </a:r>
          </a:p>
          <a:p>
            <a:pPr marL="457200" indent="-457200" algn="just">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–15.1% (95% CI: –15.3% to –15.0%) mean average reduction</a:t>
            </a:r>
            <a:r>
              <a:rPr lang="fa-I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fa-IR" sz="2400" dirty="0">
              <a:latin typeface="Times New Roman" panose="02020603050405020304" pitchFamily="18" charset="0"/>
              <a:cs typeface="Times New Roman" panose="02020603050405020304" pitchFamily="18" charset="0"/>
            </a:endParaRPr>
          </a:p>
          <a:p>
            <a:pPr marL="457200" indent="-457200" algn="just">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Smaller effect in males and those with anxiolytic prescriptions compared to females and those with antidepressant prescriptions.</a:t>
            </a:r>
          </a:p>
        </p:txBody>
      </p:sp>
      <p:sp>
        <p:nvSpPr>
          <p:cNvPr id="3" name="TextBox 2">
            <a:extLst>
              <a:ext uri="{FF2B5EF4-FFF2-40B4-BE49-F238E27FC236}">
                <a16:creationId xmlns:a16="http://schemas.microsoft.com/office/drawing/2014/main" id="{0A2E4783-64D2-40C5-33AD-4FFA1A3AA6E4}"/>
              </a:ext>
            </a:extLst>
          </p:cNvPr>
          <p:cNvSpPr txBox="1"/>
          <p:nvPr/>
        </p:nvSpPr>
        <p:spPr>
          <a:xfrm>
            <a:off x="1007969" y="3102562"/>
            <a:ext cx="2822248" cy="369332"/>
          </a:xfrm>
          <a:prstGeom prst="rect">
            <a:avLst/>
          </a:prstGeom>
          <a:noFill/>
        </p:spPr>
        <p:txBody>
          <a:bodyPr wrap="square">
            <a:spAutoFit/>
          </a:bodyPr>
          <a:lstStyle/>
          <a:p>
            <a:r>
              <a:rPr lang="en-US" b="1" dirty="0" err="1">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Biprobit</a:t>
            </a:r>
            <a:r>
              <a:rPr lang="en-US"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 model</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B62E20DD-2C40-F9B8-BD9B-0F2C3D3A6F6D}"/>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EA87CEF2-AF10-DA73-CB32-CFEDEFD84C28}"/>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24</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42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522BB04-520C-46BF-3A9A-A391456D02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4" name="TextBox 3">
            <a:extLst>
              <a:ext uri="{FF2B5EF4-FFF2-40B4-BE49-F238E27FC236}">
                <a16:creationId xmlns:a16="http://schemas.microsoft.com/office/drawing/2014/main" id="{E37BE467-178D-7760-F8B1-0DB99F22ABCE}"/>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6" name="Slide Number Placeholder 3">
            <a:extLst>
              <a:ext uri="{FF2B5EF4-FFF2-40B4-BE49-F238E27FC236}">
                <a16:creationId xmlns:a16="http://schemas.microsoft.com/office/drawing/2014/main" id="{4D968998-E2CE-138C-9761-3E75325C40A9}"/>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25</a:t>
            </a:fld>
            <a:endParaRPr lang="ru-RU"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036350A-66D7-8EBD-095D-59EA98837025}"/>
              </a:ext>
            </a:extLst>
          </p:cNvPr>
          <p:cNvPicPr>
            <a:picLocks noChangeAspect="1"/>
          </p:cNvPicPr>
          <p:nvPr/>
        </p:nvPicPr>
        <p:blipFill>
          <a:blip r:embed="rId2"/>
          <a:stretch>
            <a:fillRect/>
          </a:stretch>
        </p:blipFill>
        <p:spPr>
          <a:xfrm>
            <a:off x="0" y="1940767"/>
            <a:ext cx="12169659" cy="3862766"/>
          </a:xfrm>
          <a:prstGeom prst="rect">
            <a:avLst/>
          </a:prstGeom>
        </p:spPr>
      </p:pic>
    </p:spTree>
    <p:extLst>
      <p:ext uri="{BB962C8B-B14F-4D97-AF65-F5344CB8AC3E}">
        <p14:creationId xmlns:p14="http://schemas.microsoft.com/office/powerpoint/2010/main" val="1114609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Results</a:t>
            </a:r>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1071184"/>
            <a:ext cx="8415949" cy="3673121"/>
          </a:xfrm>
          <a:prstGeom prst="rect">
            <a:avLst/>
          </a:prstGeom>
          <a:noFill/>
        </p:spPr>
        <p:txBody>
          <a:bodyPr wrap="square" rtlCol="0">
            <a:spAutoFit/>
          </a:bodyPr>
          <a:lstStyle/>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biprobit</a:t>
            </a:r>
            <a:r>
              <a:rPr lang="en-US" sz="2400" dirty="0">
                <a:latin typeface="Times New Roman" panose="02020603050405020304" pitchFamily="18" charset="0"/>
                <a:cs typeface="Times New Roman" panose="02020603050405020304" pitchFamily="18" charset="0"/>
              </a:rPr>
              <a:t> model, excluding walkers from the dataset, estimates a mean reduction of -14.9% (95% CI: -16.0% to -13.8%) in the probability of receiving antidepressant/anxiolytic prescriptions over 5 years among cycle commuters compared to non</a:t>
            </a:r>
            <a:r>
              <a:rPr lang="fa-I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active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mode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commuters.</a:t>
            </a:r>
          </a:p>
        </p:txBody>
      </p:sp>
      <p:sp>
        <p:nvSpPr>
          <p:cNvPr id="3" name="TextBox 2">
            <a:extLst>
              <a:ext uri="{FF2B5EF4-FFF2-40B4-BE49-F238E27FC236}">
                <a16:creationId xmlns:a16="http://schemas.microsoft.com/office/drawing/2014/main" id="{0A2E4783-64D2-40C5-33AD-4FFA1A3AA6E4}"/>
              </a:ext>
            </a:extLst>
          </p:cNvPr>
          <p:cNvSpPr txBox="1"/>
          <p:nvPr/>
        </p:nvSpPr>
        <p:spPr>
          <a:xfrm>
            <a:off x="1007968" y="3102562"/>
            <a:ext cx="2640565" cy="323165"/>
          </a:xfrm>
          <a:prstGeom prst="rect">
            <a:avLst/>
          </a:prstGeom>
          <a:noFill/>
        </p:spPr>
        <p:txBody>
          <a:bodyPr wrap="square">
            <a:spAutoFit/>
          </a:bodyPr>
          <a:lstStyle/>
          <a:p>
            <a:r>
              <a:rPr lang="en-US" sz="15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Results of sensitivity analyses</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50D22A2A-49CB-7A70-D5EF-095968C6FE50}"/>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9326F16D-D655-ACBB-F850-AD169731FA1F}"/>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26</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874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Results</a:t>
            </a:r>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1440516"/>
            <a:ext cx="8354007" cy="2934458"/>
          </a:xfrm>
          <a:prstGeom prst="rect">
            <a:avLst/>
          </a:prstGeom>
          <a:noFill/>
        </p:spPr>
        <p:txBody>
          <a:bodyPr wrap="square" rtlCol="0">
            <a:spAutoFit/>
          </a:bodyPr>
          <a:lstStyle/>
          <a:p>
            <a:pPr marL="457200" indent="-457200" algn="just">
              <a:lnSpc>
                <a:spcPct val="20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By focusing on antipsychotic medication post-2011 census, analysis revealed an average treatment effect of -0.000% (95% CI: -0.003% to 0.001%), indicating no correlation between residential proximity to cycle paths and potential confounders.</a:t>
            </a:r>
          </a:p>
        </p:txBody>
      </p:sp>
      <p:sp>
        <p:nvSpPr>
          <p:cNvPr id="3" name="TextBox 2">
            <a:extLst>
              <a:ext uri="{FF2B5EF4-FFF2-40B4-BE49-F238E27FC236}">
                <a16:creationId xmlns:a16="http://schemas.microsoft.com/office/drawing/2014/main" id="{0A2E4783-64D2-40C5-33AD-4FFA1A3AA6E4}"/>
              </a:ext>
            </a:extLst>
          </p:cNvPr>
          <p:cNvSpPr txBox="1"/>
          <p:nvPr/>
        </p:nvSpPr>
        <p:spPr>
          <a:xfrm>
            <a:off x="1007968" y="3102562"/>
            <a:ext cx="3002057" cy="323165"/>
          </a:xfrm>
          <a:prstGeom prst="rect">
            <a:avLst/>
          </a:prstGeom>
          <a:noFill/>
        </p:spPr>
        <p:txBody>
          <a:bodyPr wrap="square">
            <a:spAutoFit/>
          </a:bodyPr>
          <a:lstStyle/>
          <a:p>
            <a:r>
              <a:rPr lang="en-US" sz="15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Negative control outcome analysis</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817317A9-221C-3828-55FD-B60753263F86}"/>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9744899E-34D4-E32C-A68B-6126E75402F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27</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16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Results</a:t>
            </a:r>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372301"/>
            <a:ext cx="8354007" cy="5889113"/>
          </a:xfrm>
          <a:prstGeom prst="rect">
            <a:avLst/>
          </a:prstGeom>
          <a:noFill/>
        </p:spPr>
        <p:txBody>
          <a:bodyPr wrap="square" rtlCol="0">
            <a:spAutoFit/>
          </a:bodyPr>
          <a:lstStyle/>
          <a:p>
            <a:pPr marL="457200" indent="-457200" algn="just">
              <a:lnSpc>
                <a:spcPct val="20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Outcome:</a:t>
            </a:r>
            <a:r>
              <a:rPr lang="en-US" sz="2400" dirty="0">
                <a:latin typeface="Times New Roman" panose="02020603050405020304" pitchFamily="18" charset="0"/>
                <a:cs typeface="Times New Roman" panose="02020603050405020304" pitchFamily="18" charset="0"/>
              </a:rPr>
              <a:t> Prescriptions for antidepressants and/or anxiolytics.</a:t>
            </a:r>
          </a:p>
          <a:p>
            <a:pPr marL="457200" indent="-457200" algn="just">
              <a:lnSpc>
                <a:spcPct val="20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Control Variables:</a:t>
            </a:r>
            <a:r>
              <a:rPr lang="en-US" sz="2400" dirty="0">
                <a:latin typeface="Times New Roman" panose="02020603050405020304" pitchFamily="18" charset="0"/>
                <a:cs typeface="Times New Roman" panose="02020603050405020304" pitchFamily="18" charset="0"/>
              </a:rPr>
              <a:t> Age, sex, ethnicity, marital status, socio-economic classification, city, health status, disability, and caregiving status.</a:t>
            </a:r>
          </a:p>
          <a:p>
            <a:pPr marL="457200" indent="-457200" algn="just">
              <a:lnSpc>
                <a:spcPct val="20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Estimated Effect:</a:t>
            </a:r>
            <a:r>
              <a:rPr lang="en-US" sz="2400" dirty="0">
                <a:latin typeface="Times New Roman" panose="02020603050405020304" pitchFamily="18" charset="0"/>
                <a:cs typeface="Times New Roman" panose="02020603050405020304" pitchFamily="18" charset="0"/>
              </a:rPr>
              <a:t> -13.4% reduction in relative odds of having a prescription for cycle commuters (CI: -18.9% to -7.7%).</a:t>
            </a:r>
          </a:p>
          <a:p>
            <a:pPr marL="457200" indent="-457200" algn="just">
              <a:lnSpc>
                <a:spcPct val="20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Comparison with </a:t>
            </a:r>
            <a:r>
              <a:rPr lang="en-US" sz="2400" b="1" dirty="0" err="1">
                <a:latin typeface="Times New Roman" panose="02020603050405020304" pitchFamily="18" charset="0"/>
                <a:cs typeface="Times New Roman" panose="02020603050405020304" pitchFamily="18" charset="0"/>
              </a:rPr>
              <a:t>Biprobit</a:t>
            </a:r>
            <a:r>
              <a:rPr lang="en-US" sz="2400" b="1" dirty="0">
                <a:latin typeface="Times New Roman" panose="02020603050405020304" pitchFamily="18" charset="0"/>
                <a:cs typeface="Times New Roman" panose="02020603050405020304" pitchFamily="18" charset="0"/>
              </a:rPr>
              <a:t> Models:</a:t>
            </a:r>
            <a:r>
              <a:rPr lang="en-US" sz="2400" dirty="0">
                <a:latin typeface="Times New Roman" panose="02020603050405020304" pitchFamily="18" charset="0"/>
                <a:cs typeface="Times New Roman" panose="02020603050405020304" pitchFamily="18" charset="0"/>
              </a:rPr>
              <a:t> Not directly comparable, but consistent in direction and significance.</a:t>
            </a:r>
          </a:p>
        </p:txBody>
      </p:sp>
      <p:sp>
        <p:nvSpPr>
          <p:cNvPr id="3" name="TextBox 2">
            <a:extLst>
              <a:ext uri="{FF2B5EF4-FFF2-40B4-BE49-F238E27FC236}">
                <a16:creationId xmlns:a16="http://schemas.microsoft.com/office/drawing/2014/main" id="{0A2E4783-64D2-40C5-33AD-4FFA1A3AA6E4}"/>
              </a:ext>
            </a:extLst>
          </p:cNvPr>
          <p:cNvSpPr txBox="1"/>
          <p:nvPr/>
        </p:nvSpPr>
        <p:spPr>
          <a:xfrm>
            <a:off x="1007968" y="3102562"/>
            <a:ext cx="3002057" cy="323165"/>
          </a:xfrm>
          <a:prstGeom prst="rect">
            <a:avLst/>
          </a:prstGeom>
          <a:noFill/>
        </p:spPr>
        <p:txBody>
          <a:bodyPr wrap="square">
            <a:spAutoFit/>
          </a:bodyPr>
          <a:lstStyle/>
          <a:p>
            <a:r>
              <a:rPr lang="en-US" sz="1500" b="1"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Logistic regression analysis</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299D21B3-C594-FE88-2BD9-0C1B2D25A7B6}"/>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B1A830E5-B579-3E45-64A8-2BE5C3F27EAF}"/>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28</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40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0" y="676056"/>
            <a:ext cx="12192000" cy="676275"/>
          </a:xfrm>
        </p:spPr>
        <p:txBody>
          <a:bodyPr/>
          <a:lstStyle/>
          <a:p>
            <a:r>
              <a:rPr lang="en-US" dirty="0">
                <a:latin typeface="Times New Roman" panose="02020603050405020304" pitchFamily="18" charset="0"/>
                <a:cs typeface="Times New Roman" panose="02020603050405020304" pitchFamily="18" charset="0"/>
              </a:rPr>
              <a:t>Outline</a:t>
            </a:r>
            <a:endParaRPr lang="ru-RU" dirty="0">
              <a:latin typeface="Times New Roman" panose="02020603050405020304" pitchFamily="18" charset="0"/>
              <a:cs typeface="Times New Roman" panose="02020603050405020304" pitchFamily="18" charset="0"/>
            </a:endParaRPr>
          </a:p>
        </p:txBody>
      </p:sp>
      <p:sp>
        <p:nvSpPr>
          <p:cNvPr id="8" name="Text Placeholder 5">
            <a:extLst>
              <a:ext uri="{FF2B5EF4-FFF2-40B4-BE49-F238E27FC236}">
                <a16:creationId xmlns:a16="http://schemas.microsoft.com/office/drawing/2014/main" id="{1571CA37-6BB5-8E94-0FA6-B086DA57765A}"/>
              </a:ext>
            </a:extLst>
          </p:cNvPr>
          <p:cNvSpPr txBox="1">
            <a:spLocks/>
          </p:cNvSpPr>
          <p:nvPr/>
        </p:nvSpPr>
        <p:spPr>
          <a:xfrm>
            <a:off x="3349528" y="1712231"/>
            <a:ext cx="3228553"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Introduction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1" name="Text Placeholder 5">
            <a:extLst>
              <a:ext uri="{FF2B5EF4-FFF2-40B4-BE49-F238E27FC236}">
                <a16:creationId xmlns:a16="http://schemas.microsoft.com/office/drawing/2014/main" id="{8BF0221E-F861-0B9D-6DB3-9E1C5EF1330C}"/>
              </a:ext>
            </a:extLst>
          </p:cNvPr>
          <p:cNvSpPr txBox="1">
            <a:spLocks/>
          </p:cNvSpPr>
          <p:nvPr/>
        </p:nvSpPr>
        <p:spPr>
          <a:xfrm>
            <a:off x="3349529" y="2419526"/>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Methods</a:t>
            </a:r>
          </a:p>
          <a:p>
            <a:pPr algn="just" defTabSz="180000">
              <a:lnSpc>
                <a:spcPct val="150000"/>
              </a:lnSpc>
            </a:pP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2" name="Text Placeholder 5">
            <a:extLst>
              <a:ext uri="{FF2B5EF4-FFF2-40B4-BE49-F238E27FC236}">
                <a16:creationId xmlns:a16="http://schemas.microsoft.com/office/drawing/2014/main" id="{BC3BC183-C195-B932-09AF-E2AB542136FA}"/>
              </a:ext>
            </a:extLst>
          </p:cNvPr>
          <p:cNvSpPr txBox="1">
            <a:spLocks/>
          </p:cNvSpPr>
          <p:nvPr/>
        </p:nvSpPr>
        <p:spPr>
          <a:xfrm>
            <a:off x="3349529" y="3093073"/>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Results</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3" name="Text Placeholder 5">
            <a:extLst>
              <a:ext uri="{FF2B5EF4-FFF2-40B4-BE49-F238E27FC236}">
                <a16:creationId xmlns:a16="http://schemas.microsoft.com/office/drawing/2014/main" id="{9D8772AB-BEDB-416A-6963-C704B59A7E4B}"/>
              </a:ext>
            </a:extLst>
          </p:cNvPr>
          <p:cNvSpPr txBox="1">
            <a:spLocks/>
          </p:cNvSpPr>
          <p:nvPr/>
        </p:nvSpPr>
        <p:spPr>
          <a:xfrm>
            <a:off x="3349529" y="3769348"/>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Discussion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4" name="Text Placeholder 5">
            <a:extLst>
              <a:ext uri="{FF2B5EF4-FFF2-40B4-BE49-F238E27FC236}">
                <a16:creationId xmlns:a16="http://schemas.microsoft.com/office/drawing/2014/main" id="{CF999B8C-B870-09AE-499D-FE2369082591}"/>
              </a:ext>
            </a:extLst>
          </p:cNvPr>
          <p:cNvSpPr txBox="1">
            <a:spLocks/>
          </p:cNvSpPr>
          <p:nvPr/>
        </p:nvSpPr>
        <p:spPr>
          <a:xfrm>
            <a:off x="3349528" y="4462876"/>
            <a:ext cx="3054382"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Glance</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DAF5AF3E-8910-A497-C344-430895AE59E4}"/>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4" name="Slide Number Placeholder 3">
            <a:extLst>
              <a:ext uri="{FF2B5EF4-FFF2-40B4-BE49-F238E27FC236}">
                <a16:creationId xmlns:a16="http://schemas.microsoft.com/office/drawing/2014/main" id="{D22AC673-9E8C-7F9D-9850-A13E9FF34615}"/>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29</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695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3</a:t>
            </a:fld>
            <a:endParaRPr lang="ru-RU"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FD116B5-9FAB-7C06-8EBD-4E5ED5CF1F78}"/>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7" name="TextBox 6">
            <a:extLst>
              <a:ext uri="{FF2B5EF4-FFF2-40B4-BE49-F238E27FC236}">
                <a16:creationId xmlns:a16="http://schemas.microsoft.com/office/drawing/2014/main" id="{FBFBAC1A-2E8F-4CF0-844B-E7CBA0127475}"/>
              </a:ext>
            </a:extLst>
          </p:cNvPr>
          <p:cNvSpPr txBox="1"/>
          <p:nvPr/>
        </p:nvSpPr>
        <p:spPr>
          <a:xfrm>
            <a:off x="951721" y="2261414"/>
            <a:ext cx="2752531" cy="646331"/>
          </a:xfrm>
          <a:prstGeom prst="rect">
            <a:avLst/>
          </a:prstGeom>
          <a:noFill/>
        </p:spPr>
        <p:txBody>
          <a:bodyPr wrap="square">
            <a:spAutoFit/>
          </a:bodyPr>
          <a:lstStyle/>
          <a:p>
            <a:r>
              <a:rPr kumimoji="0" lang="en-US" sz="360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Introduction</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704252" y="1153857"/>
            <a:ext cx="7946974" cy="4550285"/>
          </a:xfrm>
          <a:prstGeom prst="rect">
            <a:avLst/>
          </a:prstGeom>
          <a:noFill/>
        </p:spPr>
        <p:txBody>
          <a:bodyPr wrap="square" rtlCol="0">
            <a:spAutoFit/>
          </a:bodyPr>
          <a:lstStyle/>
          <a:p>
            <a:pPr marL="285750" indent="-285750" algn="just">
              <a:lnSpc>
                <a:spcPct val="2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The effect of physical activity on mental health</a:t>
            </a:r>
          </a:p>
          <a:p>
            <a:pPr marL="285750" indent="-285750" algn="just">
              <a:lnSpc>
                <a:spcPct val="2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Activity commuting</a:t>
            </a:r>
          </a:p>
          <a:p>
            <a:pPr marL="285750" indent="-285750" algn="just">
              <a:lnSpc>
                <a:spcPct val="2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Cycle Commuting Benefits</a:t>
            </a:r>
          </a:p>
          <a:p>
            <a:pPr marL="285750" indent="-285750" algn="just">
              <a:lnSpc>
                <a:spcPct val="2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Costs of  mental ill-health</a:t>
            </a:r>
          </a:p>
          <a:p>
            <a:pPr marL="285750" indent="-285750" algn="just">
              <a:lnSpc>
                <a:spcPct val="2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The difference between this study and previous studies</a:t>
            </a:r>
          </a:p>
        </p:txBody>
      </p:sp>
      <p:sp>
        <p:nvSpPr>
          <p:cNvPr id="2" name="Footer Placeholder 3">
            <a:extLst>
              <a:ext uri="{FF2B5EF4-FFF2-40B4-BE49-F238E27FC236}">
                <a16:creationId xmlns:a16="http://schemas.microsoft.com/office/drawing/2014/main" id="{DEE47E4F-4E1A-3C87-765B-501A88E88DC5}"/>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Tree>
    <p:extLst>
      <p:ext uri="{BB962C8B-B14F-4D97-AF65-F5344CB8AC3E}">
        <p14:creationId xmlns:p14="http://schemas.microsoft.com/office/powerpoint/2010/main" val="182477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Discussion</a:t>
            </a:r>
          </a:p>
        </p:txBody>
      </p:sp>
      <p:sp>
        <p:nvSpPr>
          <p:cNvPr id="10" name="TextBox 9">
            <a:extLst>
              <a:ext uri="{FF2B5EF4-FFF2-40B4-BE49-F238E27FC236}">
                <a16:creationId xmlns:a16="http://schemas.microsoft.com/office/drawing/2014/main" id="{5CEAFB1F-45E5-75D0-C542-CA618AACBAC0}"/>
              </a:ext>
            </a:extLst>
          </p:cNvPr>
          <p:cNvSpPr txBox="1"/>
          <p:nvPr/>
        </p:nvSpPr>
        <p:spPr>
          <a:xfrm>
            <a:off x="3818428" y="1153857"/>
            <a:ext cx="8509518" cy="4550285"/>
          </a:xfrm>
          <a:prstGeom prst="rect">
            <a:avLst/>
          </a:prstGeom>
          <a:noFill/>
        </p:spPr>
        <p:txBody>
          <a:bodyPr wrap="square" rtlCol="0">
            <a:spAutoFit/>
          </a:bodyPr>
          <a:lstStyle/>
          <a:p>
            <a:pPr marL="457200" indent="-457200">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findings of this study</a:t>
            </a:r>
            <a:endParaRPr lang="fa-IR" sz="2400" dirty="0">
              <a:latin typeface="Times New Roman" panose="02020603050405020304" pitchFamily="18" charset="0"/>
              <a:cs typeface="Times New Roman" panose="02020603050405020304" pitchFamily="18" charset="0"/>
            </a:endParaRPr>
          </a:p>
          <a:p>
            <a:pPr marL="457200" indent="-457200">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advantages of this study</a:t>
            </a:r>
          </a:p>
          <a:p>
            <a:pPr marL="457200" indent="-457200">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Challenges of this study</a:t>
            </a:r>
            <a:endParaRPr lang="fa-IR" sz="2400" dirty="0">
              <a:latin typeface="Times New Roman" panose="02020603050405020304" pitchFamily="18" charset="0"/>
              <a:cs typeface="Times New Roman" panose="02020603050405020304" pitchFamily="18" charset="0"/>
            </a:endParaRPr>
          </a:p>
          <a:p>
            <a:pPr marL="457200" indent="-457200">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Limitations of this study</a:t>
            </a:r>
            <a:endParaRPr lang="fa-IR" sz="2400" dirty="0">
              <a:latin typeface="Times New Roman" panose="02020603050405020304" pitchFamily="18" charset="0"/>
              <a:cs typeface="Times New Roman" panose="02020603050405020304" pitchFamily="18" charset="0"/>
            </a:endParaRPr>
          </a:p>
          <a:p>
            <a:pPr marL="457200" indent="-457200">
              <a:lnSpc>
                <a:spcPct val="2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Recommendations of this study</a:t>
            </a:r>
            <a:endParaRPr lang="fa-IR" sz="2400" dirty="0">
              <a:latin typeface="Times New Roman" panose="02020603050405020304" pitchFamily="18"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3" name="TextBox 2">
            <a:extLst>
              <a:ext uri="{FF2B5EF4-FFF2-40B4-BE49-F238E27FC236}">
                <a16:creationId xmlns:a16="http://schemas.microsoft.com/office/drawing/2014/main" id="{12179D2C-BEBE-A8A1-CF9B-F1E77F9CC931}"/>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6" name="Slide Number Placeholder 3">
            <a:extLst>
              <a:ext uri="{FF2B5EF4-FFF2-40B4-BE49-F238E27FC236}">
                <a16:creationId xmlns:a16="http://schemas.microsoft.com/office/drawing/2014/main" id="{114DF1DE-898B-21AD-32ED-4861AB1F0AD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30</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754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0" y="676056"/>
            <a:ext cx="12192000" cy="676275"/>
          </a:xfrm>
        </p:spPr>
        <p:txBody>
          <a:bodyPr/>
          <a:lstStyle/>
          <a:p>
            <a:r>
              <a:rPr lang="en-US" dirty="0">
                <a:latin typeface="Times New Roman" panose="02020603050405020304" pitchFamily="18" charset="0"/>
                <a:cs typeface="Times New Roman" panose="02020603050405020304" pitchFamily="18" charset="0"/>
              </a:rPr>
              <a:t>Outline</a:t>
            </a:r>
            <a:endParaRPr lang="ru-RU" dirty="0">
              <a:latin typeface="Times New Roman" panose="02020603050405020304" pitchFamily="18" charset="0"/>
              <a:cs typeface="Times New Roman" panose="02020603050405020304" pitchFamily="18" charset="0"/>
            </a:endParaRPr>
          </a:p>
        </p:txBody>
      </p:sp>
      <p:sp>
        <p:nvSpPr>
          <p:cNvPr id="8" name="Text Placeholder 5">
            <a:extLst>
              <a:ext uri="{FF2B5EF4-FFF2-40B4-BE49-F238E27FC236}">
                <a16:creationId xmlns:a16="http://schemas.microsoft.com/office/drawing/2014/main" id="{1571CA37-6BB5-8E94-0FA6-B086DA57765A}"/>
              </a:ext>
            </a:extLst>
          </p:cNvPr>
          <p:cNvSpPr txBox="1">
            <a:spLocks/>
          </p:cNvSpPr>
          <p:nvPr/>
        </p:nvSpPr>
        <p:spPr>
          <a:xfrm>
            <a:off x="3349528" y="1712231"/>
            <a:ext cx="3228553"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Introduction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1" name="Text Placeholder 5">
            <a:extLst>
              <a:ext uri="{FF2B5EF4-FFF2-40B4-BE49-F238E27FC236}">
                <a16:creationId xmlns:a16="http://schemas.microsoft.com/office/drawing/2014/main" id="{8BF0221E-F861-0B9D-6DB3-9E1C5EF1330C}"/>
              </a:ext>
            </a:extLst>
          </p:cNvPr>
          <p:cNvSpPr txBox="1">
            <a:spLocks/>
          </p:cNvSpPr>
          <p:nvPr/>
        </p:nvSpPr>
        <p:spPr>
          <a:xfrm>
            <a:off x="3349529" y="2419526"/>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Methods</a:t>
            </a:r>
          </a:p>
          <a:p>
            <a:pPr algn="just" defTabSz="180000">
              <a:lnSpc>
                <a:spcPct val="150000"/>
              </a:lnSpc>
            </a:pP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2" name="Text Placeholder 5">
            <a:extLst>
              <a:ext uri="{FF2B5EF4-FFF2-40B4-BE49-F238E27FC236}">
                <a16:creationId xmlns:a16="http://schemas.microsoft.com/office/drawing/2014/main" id="{BC3BC183-C195-B932-09AF-E2AB542136FA}"/>
              </a:ext>
            </a:extLst>
          </p:cNvPr>
          <p:cNvSpPr txBox="1">
            <a:spLocks/>
          </p:cNvSpPr>
          <p:nvPr/>
        </p:nvSpPr>
        <p:spPr>
          <a:xfrm>
            <a:off x="3349529" y="3093073"/>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Results</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3" name="Text Placeholder 5">
            <a:extLst>
              <a:ext uri="{FF2B5EF4-FFF2-40B4-BE49-F238E27FC236}">
                <a16:creationId xmlns:a16="http://schemas.microsoft.com/office/drawing/2014/main" id="{9D8772AB-BEDB-416A-6963-C704B59A7E4B}"/>
              </a:ext>
            </a:extLst>
          </p:cNvPr>
          <p:cNvSpPr txBox="1">
            <a:spLocks/>
          </p:cNvSpPr>
          <p:nvPr/>
        </p:nvSpPr>
        <p:spPr>
          <a:xfrm>
            <a:off x="3349529" y="3769348"/>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Discussion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4" name="Text Placeholder 5">
            <a:extLst>
              <a:ext uri="{FF2B5EF4-FFF2-40B4-BE49-F238E27FC236}">
                <a16:creationId xmlns:a16="http://schemas.microsoft.com/office/drawing/2014/main" id="{CF999B8C-B870-09AE-499D-FE2369082591}"/>
              </a:ext>
            </a:extLst>
          </p:cNvPr>
          <p:cNvSpPr txBox="1">
            <a:spLocks/>
          </p:cNvSpPr>
          <p:nvPr/>
        </p:nvSpPr>
        <p:spPr>
          <a:xfrm>
            <a:off x="3349528" y="4462876"/>
            <a:ext cx="3054382"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Glance</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D92D862C-67E8-3D93-C55C-CF248469F21E}"/>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4" name="Slide Number Placeholder 3">
            <a:extLst>
              <a:ext uri="{FF2B5EF4-FFF2-40B4-BE49-F238E27FC236}">
                <a16:creationId xmlns:a16="http://schemas.microsoft.com/office/drawing/2014/main" id="{3964BE59-DB1B-58ED-12BA-210F705F643F}"/>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31</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089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lang="en-US" sz="36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G</a:t>
            </a:r>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lance</a:t>
            </a:r>
          </a:p>
        </p:txBody>
      </p:sp>
      <p:sp>
        <p:nvSpPr>
          <p:cNvPr id="2" name="Footer Placeholder 3">
            <a:extLst>
              <a:ext uri="{FF2B5EF4-FFF2-40B4-BE49-F238E27FC236}">
                <a16:creationId xmlns:a16="http://schemas.microsoft.com/office/drawing/2014/main" id="{2A90D42E-E38E-B448-A09F-8399FBF77FA0}"/>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ACEDBA3F-F08D-6D6D-DF2D-BB6F094FCA5D}"/>
              </a:ext>
            </a:extLst>
          </p:cNvPr>
          <p:cNvSpPr txBox="1"/>
          <p:nvPr/>
        </p:nvSpPr>
        <p:spPr>
          <a:xfrm>
            <a:off x="3592286" y="369027"/>
            <a:ext cx="8300939" cy="6119945"/>
          </a:xfrm>
          <a:prstGeom prst="rect">
            <a:avLst/>
          </a:prstGeom>
          <a:noFill/>
        </p:spPr>
        <p:txBody>
          <a:bodyPr wrap="square">
            <a:spAutoFit/>
          </a:bodyPr>
          <a:lstStyle/>
          <a:p>
            <a:pPr marL="342900" indent="-342900" algn="just">
              <a:lnSpc>
                <a:spcPct val="150000"/>
              </a:lnSpc>
              <a:buFont typeface="Courier New" panose="02070309020205020404" pitchFamily="49" charset="0"/>
              <a:buChar char="o"/>
            </a:pPr>
            <a:r>
              <a:rPr lang="en-US" sz="2400" i="0" dirty="0">
                <a:effectLst/>
                <a:latin typeface="Times New Roman" panose="02020603050405020304" pitchFamily="18" charset="0"/>
                <a:cs typeface="Times New Roman" panose="02020603050405020304" pitchFamily="18" charset="0"/>
              </a:rPr>
              <a:t>Using a quasi-experimental approach to investigate whether cycling to work can reduce mental health risks</a:t>
            </a:r>
            <a:endParaRPr lang="fa-IR" sz="2400" i="0" dirty="0">
              <a:effectLst/>
              <a:latin typeface="Times New Roman" panose="02020603050405020304" pitchFamily="18" charset="0"/>
              <a:cs typeface="Times New Roman" panose="02020603050405020304" pitchFamily="18" charset="0"/>
            </a:endParaRPr>
          </a:p>
          <a:p>
            <a:pPr marL="342900" indent="-342900" algn="just">
              <a:lnSpc>
                <a:spcPct val="150000"/>
              </a:lnSpc>
              <a:buFont typeface="Courier New" panose="02070309020205020404" pitchFamily="49" charset="0"/>
              <a:buChar char="o"/>
            </a:pPr>
            <a:r>
              <a:rPr lang="en-US" sz="2400" i="0" dirty="0">
                <a:effectLst/>
                <a:latin typeface="Times New Roman" panose="02020603050405020304" pitchFamily="18" charset="0"/>
                <a:cs typeface="Times New Roman" panose="02020603050405020304" pitchFamily="18" charset="0"/>
              </a:rPr>
              <a:t>Using distance to </a:t>
            </a:r>
            <a:r>
              <a:rPr lang="en-US" sz="2400" dirty="0">
                <a:latin typeface="Times New Roman" panose="02020603050405020304" pitchFamily="18" charset="0"/>
                <a:cs typeface="Times New Roman" panose="02020603050405020304" pitchFamily="18" charset="0"/>
              </a:rPr>
              <a:t>cycling</a:t>
            </a:r>
            <a:r>
              <a:rPr lang="en-US" sz="2400" i="0" dirty="0">
                <a:effectLst/>
                <a:latin typeface="Times New Roman" panose="02020603050405020304" pitchFamily="18" charset="0"/>
                <a:cs typeface="Times New Roman" panose="02020603050405020304" pitchFamily="18" charset="0"/>
              </a:rPr>
              <a:t> path as an instrumental variable (IV) for the first time.</a:t>
            </a:r>
          </a:p>
          <a:p>
            <a:pPr marL="342900" indent="-342900" algn="just">
              <a:lnSpc>
                <a:spcPct val="150000"/>
              </a:lnSpc>
              <a:buFont typeface="Courier New" panose="02070309020205020404" pitchFamily="49" charset="0"/>
              <a:buChar char="o"/>
            </a:pPr>
            <a:r>
              <a:rPr lang="en-US" sz="2400" i="0" dirty="0">
                <a:effectLst/>
                <a:latin typeface="Times New Roman" panose="02020603050405020304" pitchFamily="18" charset="0"/>
                <a:cs typeface="Times New Roman" panose="02020603050405020304" pitchFamily="18" charset="0"/>
              </a:rPr>
              <a:t>Instrumental variable assumptions</a:t>
            </a:r>
          </a:p>
          <a:p>
            <a:pPr marL="800100" lvl="1" indent="-342900" algn="just">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Relevance</a:t>
            </a:r>
            <a:endParaRPr lang="fa-IR" sz="2400" i="0" dirty="0">
              <a:effectLst/>
              <a:latin typeface="Times New Roman" panose="02020603050405020304" pitchFamily="18" charset="0"/>
              <a:cs typeface="Times New Roman" panose="02020603050405020304" pitchFamily="18" charset="0"/>
            </a:endParaRPr>
          </a:p>
          <a:p>
            <a:pPr marL="800100" lvl="1" indent="-342900" algn="just">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Exchangeability</a:t>
            </a:r>
            <a:endParaRPr lang="fa-IR" sz="2400" i="0" dirty="0">
              <a:effectLst/>
              <a:latin typeface="Times New Roman" panose="02020603050405020304" pitchFamily="18" charset="0"/>
              <a:cs typeface="Times New Roman" panose="02020603050405020304" pitchFamily="18" charset="0"/>
            </a:endParaRPr>
          </a:p>
          <a:p>
            <a:pPr marL="800100" lvl="1" indent="-342900" algn="just">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Exclusion restriction</a:t>
            </a:r>
          </a:p>
          <a:p>
            <a:pPr marL="342900" indent="-342900" algn="just">
              <a:lnSpc>
                <a:spcPct val="150000"/>
              </a:lnSpc>
              <a:buFont typeface="Courier New" panose="02070309020205020404" pitchFamily="49" charset="0"/>
              <a:buChar char="o"/>
            </a:pPr>
            <a:r>
              <a:rPr lang="en-US" sz="2400" i="0" dirty="0">
                <a:effectLst/>
                <a:latin typeface="Times New Roman" panose="02020603050405020304" pitchFamily="18" charset="0"/>
                <a:cs typeface="Times New Roman" panose="02020603050405020304" pitchFamily="18" charset="0"/>
              </a:rPr>
              <a:t>Instrumental variable analysis using probit model</a:t>
            </a:r>
          </a:p>
          <a:p>
            <a:pPr marL="342900" indent="-342900" algn="just">
              <a:lnSpc>
                <a:spcPct val="150000"/>
              </a:lnSpc>
              <a:buFont typeface="Courier New" panose="02070309020205020404" pitchFamily="49" charset="0"/>
              <a:buChar char="o"/>
            </a:pPr>
            <a:r>
              <a:rPr lang="en-US" sz="2400" i="0" dirty="0">
                <a:effectLst/>
                <a:latin typeface="Times New Roman" panose="02020603050405020304" pitchFamily="18" charset="0"/>
                <a:cs typeface="Times New Roman" panose="02020603050405020304" pitchFamily="18" charset="0"/>
              </a:rPr>
              <a:t>Conducting a series of sensitivity analyses</a:t>
            </a:r>
            <a:endParaRPr lang="fa-IR" sz="2400" i="0" dirty="0">
              <a:effectLst/>
              <a:latin typeface="Times New Roman" panose="02020603050405020304" pitchFamily="18" charset="0"/>
              <a:cs typeface="Times New Roman" panose="02020603050405020304" pitchFamily="18" charset="0"/>
            </a:endParaRPr>
          </a:p>
          <a:p>
            <a:pPr marL="800100" lvl="1" indent="-342900" algn="just">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Use of a negative control outcome</a:t>
            </a:r>
          </a:p>
        </p:txBody>
      </p:sp>
      <p:sp>
        <p:nvSpPr>
          <p:cNvPr id="3" name="TextBox 2">
            <a:extLst>
              <a:ext uri="{FF2B5EF4-FFF2-40B4-BE49-F238E27FC236}">
                <a16:creationId xmlns:a16="http://schemas.microsoft.com/office/drawing/2014/main" id="{66104B0D-C9B2-A1D3-9DC8-F3D75E2D44D1}"/>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0231775C-ED96-343A-F169-F2EB29B15FA5}"/>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32</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750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4ED1216-A221-4C9B-B39B-71A3E4D9E409}"/>
              </a:ext>
            </a:extLst>
          </p:cNvPr>
          <p:cNvPicPr>
            <a:picLocks noGrp="1" noChangeAspect="1"/>
          </p:cNvPicPr>
          <p:nvPr>
            <p:ph type="pic" sz="quarter" idx="17"/>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t="15701" b="15701"/>
          <a:stretch/>
        </p:blipFill>
        <p:spPr/>
      </p:pic>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normAutofit fontScale="90000"/>
          </a:bodyPr>
          <a:lstStyle/>
          <a:p>
            <a:r>
              <a:rPr lang="en-US" sz="5400" dirty="0">
                <a:latin typeface="Times New Roman" panose="02020603050405020304" pitchFamily="18" charset="0"/>
                <a:cs typeface="Times New Roman" panose="02020603050405020304" pitchFamily="18" charset="0"/>
              </a:rPr>
              <a:t>Thanks for your attention</a:t>
            </a:r>
            <a:endParaRPr lang="ru-RU" sz="5400" dirty="0">
              <a:latin typeface="Times New Roman" panose="02020603050405020304" pitchFamily="18"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C840FD73-768E-70C8-2D47-1201DFD22BE2}"/>
              </a:ext>
            </a:extLst>
          </p:cNvPr>
          <p:cNvSpPr txBox="1">
            <a:spLocks/>
          </p:cNvSpPr>
          <p:nvPr/>
        </p:nvSpPr>
        <p:spPr>
          <a:xfrm>
            <a:off x="121826" y="6320873"/>
            <a:ext cx="1417726"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endPar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83A1B4CC-246F-1313-39C4-FD3264DF8FD9}"/>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5" name="Slide Number Placeholder 3">
            <a:extLst>
              <a:ext uri="{FF2B5EF4-FFF2-40B4-BE49-F238E27FC236}">
                <a16:creationId xmlns:a16="http://schemas.microsoft.com/office/drawing/2014/main" id="{F172856E-B903-7E56-520B-FB0C5D1C0A9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33</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36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0" y="676056"/>
            <a:ext cx="12192000" cy="676275"/>
          </a:xfrm>
        </p:spPr>
        <p:txBody>
          <a:bodyPr/>
          <a:lstStyle/>
          <a:p>
            <a:r>
              <a:rPr lang="en-US" dirty="0">
                <a:latin typeface="Times New Roman" panose="02020603050405020304" pitchFamily="18" charset="0"/>
                <a:cs typeface="Times New Roman" panose="02020603050405020304" pitchFamily="18" charset="0"/>
              </a:rPr>
              <a:t>Outline</a:t>
            </a:r>
            <a:endParaRPr lang="ru-RU" dirty="0">
              <a:latin typeface="Times New Roman" panose="02020603050405020304" pitchFamily="18" charset="0"/>
              <a:cs typeface="Times New Roman" panose="02020603050405020304" pitchFamily="18" charset="0"/>
            </a:endParaRPr>
          </a:p>
        </p:txBody>
      </p:sp>
      <p:sp>
        <p:nvSpPr>
          <p:cNvPr id="8" name="Text Placeholder 5">
            <a:extLst>
              <a:ext uri="{FF2B5EF4-FFF2-40B4-BE49-F238E27FC236}">
                <a16:creationId xmlns:a16="http://schemas.microsoft.com/office/drawing/2014/main" id="{1571CA37-6BB5-8E94-0FA6-B086DA57765A}"/>
              </a:ext>
            </a:extLst>
          </p:cNvPr>
          <p:cNvSpPr txBox="1">
            <a:spLocks/>
          </p:cNvSpPr>
          <p:nvPr/>
        </p:nvSpPr>
        <p:spPr>
          <a:xfrm>
            <a:off x="3349528" y="1712231"/>
            <a:ext cx="3228553"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Introduction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1" name="Text Placeholder 5">
            <a:extLst>
              <a:ext uri="{FF2B5EF4-FFF2-40B4-BE49-F238E27FC236}">
                <a16:creationId xmlns:a16="http://schemas.microsoft.com/office/drawing/2014/main" id="{8BF0221E-F861-0B9D-6DB3-9E1C5EF1330C}"/>
              </a:ext>
            </a:extLst>
          </p:cNvPr>
          <p:cNvSpPr txBox="1">
            <a:spLocks/>
          </p:cNvSpPr>
          <p:nvPr/>
        </p:nvSpPr>
        <p:spPr>
          <a:xfrm>
            <a:off x="3349529" y="2419526"/>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Methods</a:t>
            </a:r>
          </a:p>
          <a:p>
            <a:pPr algn="just" defTabSz="180000">
              <a:lnSpc>
                <a:spcPct val="150000"/>
              </a:lnSpc>
            </a:pP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2" name="Text Placeholder 5">
            <a:extLst>
              <a:ext uri="{FF2B5EF4-FFF2-40B4-BE49-F238E27FC236}">
                <a16:creationId xmlns:a16="http://schemas.microsoft.com/office/drawing/2014/main" id="{BC3BC183-C195-B932-09AF-E2AB542136FA}"/>
              </a:ext>
            </a:extLst>
          </p:cNvPr>
          <p:cNvSpPr txBox="1">
            <a:spLocks/>
          </p:cNvSpPr>
          <p:nvPr/>
        </p:nvSpPr>
        <p:spPr>
          <a:xfrm>
            <a:off x="3349529" y="3093073"/>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Results</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3" name="Text Placeholder 5">
            <a:extLst>
              <a:ext uri="{FF2B5EF4-FFF2-40B4-BE49-F238E27FC236}">
                <a16:creationId xmlns:a16="http://schemas.microsoft.com/office/drawing/2014/main" id="{9D8772AB-BEDB-416A-6963-C704B59A7E4B}"/>
              </a:ext>
            </a:extLst>
          </p:cNvPr>
          <p:cNvSpPr txBox="1">
            <a:spLocks/>
          </p:cNvSpPr>
          <p:nvPr/>
        </p:nvSpPr>
        <p:spPr>
          <a:xfrm>
            <a:off x="3349529" y="3769348"/>
            <a:ext cx="2808675"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Discussion</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14" name="Text Placeholder 5">
            <a:extLst>
              <a:ext uri="{FF2B5EF4-FFF2-40B4-BE49-F238E27FC236}">
                <a16:creationId xmlns:a16="http://schemas.microsoft.com/office/drawing/2014/main" id="{CF999B8C-B870-09AE-499D-FE2369082591}"/>
              </a:ext>
            </a:extLst>
          </p:cNvPr>
          <p:cNvSpPr txBox="1">
            <a:spLocks/>
          </p:cNvSpPr>
          <p:nvPr/>
        </p:nvSpPr>
        <p:spPr>
          <a:xfrm>
            <a:off x="3349528" y="4462876"/>
            <a:ext cx="3054382" cy="676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80000">
              <a:lnSpc>
                <a:spcPct val="150000"/>
              </a:lnSpc>
            </a:pPr>
            <a:r>
              <a:rPr lang="en-US"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Glance</a:t>
            </a:r>
            <a:endParaRPr lang="fa-IR" sz="3600"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2C9401DF-8DCD-71E9-7991-845F59B7F627}"/>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6" name="Slide Number Placeholder 3">
            <a:extLst>
              <a:ext uri="{FF2B5EF4-FFF2-40B4-BE49-F238E27FC236}">
                <a16:creationId xmlns:a16="http://schemas.microsoft.com/office/drawing/2014/main" id="{761F79F8-2686-9870-3F8B-D40CB8ED455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4</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042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1077692"/>
            <a:ext cx="8462865" cy="4457952"/>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Data Source: </a:t>
            </a:r>
            <a:r>
              <a:rPr lang="en-US" sz="2400" dirty="0">
                <a:latin typeface="Times New Roman" panose="02020603050405020304" pitchFamily="18" charset="0"/>
                <a:cs typeface="Times New Roman" panose="02020603050405020304" pitchFamily="18" charset="0"/>
              </a:rPr>
              <a:t>2011 Scottish Census linked with Scottish National Prescription Information System (PIS) records over 5 years.</a:t>
            </a: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PIS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Includes all NHS Scotland community prescriptions.</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Privacy &amp; Security: </a:t>
            </a:r>
            <a:r>
              <a:rPr lang="en-US" sz="2400" dirty="0">
                <a:latin typeface="Times New Roman" panose="02020603050405020304" pitchFamily="18" charset="0"/>
                <a:cs typeface="Times New Roman" panose="02020603050405020304" pitchFamily="18" charset="0"/>
              </a:rPr>
              <a:t>Anonymized data analyzed in a secure environment by </a:t>
            </a:r>
            <a:r>
              <a:rPr lang="en-US" sz="2400" dirty="0" err="1">
                <a:latin typeface="Times New Roman" panose="02020603050405020304" pitchFamily="18" charset="0"/>
                <a:cs typeface="Times New Roman" panose="02020603050405020304" pitchFamily="18" charset="0"/>
              </a:rPr>
              <a:t>eDRIS</a:t>
            </a:r>
            <a:r>
              <a:rPr lang="en-US" sz="2400" dirty="0">
                <a:latin typeface="Times New Roman" panose="02020603050405020304" pitchFamily="18" charset="0"/>
                <a:cs typeface="Times New Roman" panose="02020603050405020304" pitchFamily="18" charset="0"/>
              </a:rPr>
              <a:t>, Public Health Scotland.</a:t>
            </a: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Results reviewed by National Records of Scotland and </a:t>
            </a:r>
            <a:r>
              <a:rPr lang="en-US" sz="2400" dirty="0" err="1">
                <a:latin typeface="Times New Roman" panose="02020603050405020304" pitchFamily="18" charset="0"/>
                <a:cs typeface="Times New Roman" panose="02020603050405020304" pitchFamily="18" charset="0"/>
              </a:rPr>
              <a:t>eDRIS</a:t>
            </a:r>
            <a:r>
              <a:rPr lang="en-US" sz="2400" dirty="0">
                <a:latin typeface="Times New Roman" panose="02020603050405020304" pitchFamily="18" charset="0"/>
                <a:cs typeface="Times New Roman" panose="02020603050405020304" pitchFamily="18" charset="0"/>
              </a:rPr>
              <a:t> to minimize personal data disclosure risk.</a:t>
            </a:r>
          </a:p>
        </p:txBody>
      </p:sp>
      <p:sp>
        <p:nvSpPr>
          <p:cNvPr id="3" name="TextBox 2">
            <a:extLst>
              <a:ext uri="{FF2B5EF4-FFF2-40B4-BE49-F238E27FC236}">
                <a16:creationId xmlns:a16="http://schemas.microsoft.com/office/drawing/2014/main" id="{0A2E4783-64D2-40C5-33AD-4FFA1A3AA6E4}"/>
              </a:ext>
            </a:extLst>
          </p:cNvPr>
          <p:cNvSpPr txBox="1"/>
          <p:nvPr/>
        </p:nvSpPr>
        <p:spPr>
          <a:xfrm>
            <a:off x="1017036" y="3075836"/>
            <a:ext cx="2062066" cy="461665"/>
          </a:xfrm>
          <a:prstGeom prst="rect">
            <a:avLst/>
          </a:prstGeom>
          <a:noFill/>
        </p:spPr>
        <p:txBody>
          <a:bodyPr wrap="square">
            <a:spAutoFit/>
          </a:bodyPr>
          <a:lstStyle/>
          <a:p>
            <a:r>
              <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Data source</a:t>
            </a:r>
          </a:p>
        </p:txBody>
      </p:sp>
      <p:sp>
        <p:nvSpPr>
          <p:cNvPr id="2" name="Footer Placeholder 3">
            <a:extLst>
              <a:ext uri="{FF2B5EF4-FFF2-40B4-BE49-F238E27FC236}">
                <a16:creationId xmlns:a16="http://schemas.microsoft.com/office/drawing/2014/main" id="{0619C833-C2D0-5241-B6C3-13789D94488F}"/>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B0F7576D-D750-0D1D-0162-C62B1F53E57A}"/>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B0B4D595-6106-EC71-8423-B2E73C6CDC21}"/>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5</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727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569861"/>
            <a:ext cx="8397551" cy="5011949"/>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Demographics: </a:t>
            </a:r>
            <a:r>
              <a:rPr lang="en-US" sz="2400" dirty="0">
                <a:latin typeface="Times New Roman" panose="02020603050405020304" pitchFamily="18" charset="0"/>
                <a:cs typeface="Times New Roman" panose="02020603050405020304" pitchFamily="18" charset="0"/>
              </a:rPr>
              <a:t>Residents of Glasgow City and City of Edinburgh, aged 16–74 years.</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Employment Status: </a:t>
            </a:r>
            <a:r>
              <a:rPr lang="en-US" sz="2400" dirty="0">
                <a:latin typeface="Times New Roman" panose="02020603050405020304" pitchFamily="18" charset="0"/>
                <a:cs typeface="Times New Roman" panose="02020603050405020304" pitchFamily="18" charset="0"/>
              </a:rPr>
              <a:t>Individuals employed and commuting on census night.</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Initial Population: </a:t>
            </a:r>
            <a:r>
              <a:rPr lang="en-US" sz="2400" dirty="0">
                <a:latin typeface="Times New Roman" panose="02020603050405020304" pitchFamily="18" charset="0"/>
                <a:cs typeface="Times New Roman" panose="02020603050405020304" pitchFamily="18" charset="0"/>
              </a:rPr>
              <a:t>400,814 people in 2011.</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Exclusions:</a:t>
            </a:r>
          </a:p>
          <a:p>
            <a:pPr marL="800100" lvl="1"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Those with mental ill-health prescriptions before the census.</a:t>
            </a:r>
          </a:p>
          <a:p>
            <a:pPr marL="800100" lvl="1"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Residents living &gt;2 km from the nearest cycle path.</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Final Sample: </a:t>
            </a:r>
            <a:r>
              <a:rPr lang="en-US" sz="2400" dirty="0">
                <a:latin typeface="Times New Roman" panose="02020603050405020304" pitchFamily="18" charset="0"/>
                <a:cs typeface="Times New Roman" panose="02020603050405020304" pitchFamily="18" charset="0"/>
              </a:rPr>
              <a:t>338,253 individuals analyzed.</a:t>
            </a:r>
          </a:p>
        </p:txBody>
      </p:sp>
      <p:sp>
        <p:nvSpPr>
          <p:cNvPr id="3" name="TextBox 2">
            <a:extLst>
              <a:ext uri="{FF2B5EF4-FFF2-40B4-BE49-F238E27FC236}">
                <a16:creationId xmlns:a16="http://schemas.microsoft.com/office/drawing/2014/main" id="{0A2E4783-64D2-40C5-33AD-4FFA1A3AA6E4}"/>
              </a:ext>
            </a:extLst>
          </p:cNvPr>
          <p:cNvSpPr txBox="1"/>
          <p:nvPr/>
        </p:nvSpPr>
        <p:spPr>
          <a:xfrm>
            <a:off x="1017035" y="3075836"/>
            <a:ext cx="2472613" cy="461665"/>
          </a:xfrm>
          <a:prstGeom prst="rect">
            <a:avLst/>
          </a:prstGeom>
          <a:noFill/>
        </p:spPr>
        <p:txBody>
          <a:bodyPr wrap="square">
            <a:spAutoFit/>
          </a:bodyPr>
          <a:lstStyle/>
          <a:p>
            <a:r>
              <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Study population</a:t>
            </a:r>
          </a:p>
        </p:txBody>
      </p:sp>
      <p:sp>
        <p:nvSpPr>
          <p:cNvPr id="2" name="Footer Placeholder 3">
            <a:extLst>
              <a:ext uri="{FF2B5EF4-FFF2-40B4-BE49-F238E27FC236}">
                <a16:creationId xmlns:a16="http://schemas.microsoft.com/office/drawing/2014/main" id="{0860E5B2-010A-538D-3F2F-4849FFDD3752}"/>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7CCAFB6D-94F1-B74A-F778-19B63CD2B06F}"/>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7697209F-F096-C469-F645-3A82B3C55B70}"/>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6</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45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415194"/>
            <a:ext cx="8462865" cy="6027612"/>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Survey Question: </a:t>
            </a:r>
            <a:r>
              <a:rPr lang="en-US" sz="2400" dirty="0">
                <a:latin typeface="Times New Roman" panose="02020603050405020304" pitchFamily="18" charset="0"/>
                <a:cs typeface="Times New Roman" panose="02020603050405020304" pitchFamily="18" charset="0"/>
              </a:rPr>
              <a:t>“How do you usually travel to your main place of work or study?”</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Responses Included:</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Driving (car/van)</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Passenger (car/van)</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Walking</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Bus/Minibus/Coach</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Train</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Underground/Subway/Metro/Tram</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Taxi</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Bicycle</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Motorcycle/Scooter/Moped</a:t>
            </a:r>
          </a:p>
          <a:p>
            <a:pPr marL="342900" indent="-342900" algn="just">
              <a:lnSpc>
                <a:spcPct val="150000"/>
              </a:lnSpc>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Other</a:t>
            </a: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Responses categorized into a binary variable - Bicycle vs All Other Modes of commute.</a:t>
            </a:r>
          </a:p>
        </p:txBody>
      </p:sp>
      <p:sp>
        <p:nvSpPr>
          <p:cNvPr id="3" name="TextBox 2">
            <a:extLst>
              <a:ext uri="{FF2B5EF4-FFF2-40B4-BE49-F238E27FC236}">
                <a16:creationId xmlns:a16="http://schemas.microsoft.com/office/drawing/2014/main" id="{0A2E4783-64D2-40C5-33AD-4FFA1A3AA6E4}"/>
              </a:ext>
            </a:extLst>
          </p:cNvPr>
          <p:cNvSpPr txBox="1"/>
          <p:nvPr/>
        </p:nvSpPr>
        <p:spPr>
          <a:xfrm>
            <a:off x="1017035" y="3075836"/>
            <a:ext cx="2472613" cy="769441"/>
          </a:xfrm>
          <a:prstGeom prst="rect">
            <a:avLst/>
          </a:prstGeom>
          <a:noFill/>
        </p:spPr>
        <p:txBody>
          <a:bodyPr wrap="square">
            <a:spAutoFit/>
          </a:bodyPr>
          <a:lstStyle/>
          <a:p>
            <a:r>
              <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Variables</a:t>
            </a:r>
          </a:p>
          <a:p>
            <a:pPr algn="ctr"/>
            <a:r>
              <a:rPr lang="en-US" sz="20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Exposure</a:t>
            </a:r>
            <a:endPar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1D2E68BB-B0B0-2843-21D3-BDC93C8AD35A}"/>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AC386F59-1B4A-827A-57F4-9C33C31A7FD7}"/>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ECB01231-8F5C-D674-B3E8-42B4275107F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7</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44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569861"/>
            <a:ext cx="8462865" cy="5011949"/>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Data Source: </a:t>
            </a:r>
            <a:r>
              <a:rPr lang="en-US" sz="2400" dirty="0">
                <a:latin typeface="Times New Roman" panose="02020603050405020304" pitchFamily="18" charset="0"/>
                <a:cs typeface="Times New Roman" panose="02020603050405020304" pitchFamily="18" charset="0"/>
              </a:rPr>
              <a:t>PIS data on new prescriptions post-census over 5 years.</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Exclusions: </a:t>
            </a:r>
            <a:r>
              <a:rPr lang="en-US" sz="2400" dirty="0">
                <a:latin typeface="Times New Roman" panose="02020603050405020304" pitchFamily="18" charset="0"/>
                <a:cs typeface="Times New Roman" panose="02020603050405020304" pitchFamily="18" charset="0"/>
              </a:rPr>
              <a:t>Low-dose Amitriptyline &amp; Nortriptyline (≤30 mg/day) used for non-mental health conditions.</a:t>
            </a:r>
          </a:p>
          <a:p>
            <a:pPr marL="285750" indent="-285750" algn="just">
              <a:lnSpc>
                <a:spcPct val="150000"/>
              </a:lnSpc>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Created a binary variable:</a:t>
            </a:r>
          </a:p>
          <a:p>
            <a:pPr marL="800100" lvl="1" indent="-34290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No prescription for antidepressants/anxiolytics.</a:t>
            </a:r>
          </a:p>
          <a:p>
            <a:pPr marL="800100" lvl="1" indent="-34290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At least one prescription for antidepressants/anxiolytics.</a:t>
            </a:r>
          </a:p>
          <a:p>
            <a:pPr marL="285750" indent="-285750" algn="just">
              <a:lnSpc>
                <a:spcPct val="15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A single prescription indicates potential depression or anxiety due to conservative prescription practices in Scotland.</a:t>
            </a:r>
          </a:p>
        </p:txBody>
      </p:sp>
      <p:sp>
        <p:nvSpPr>
          <p:cNvPr id="3" name="TextBox 2">
            <a:extLst>
              <a:ext uri="{FF2B5EF4-FFF2-40B4-BE49-F238E27FC236}">
                <a16:creationId xmlns:a16="http://schemas.microsoft.com/office/drawing/2014/main" id="{0A2E4783-64D2-40C5-33AD-4FFA1A3AA6E4}"/>
              </a:ext>
            </a:extLst>
          </p:cNvPr>
          <p:cNvSpPr txBox="1"/>
          <p:nvPr/>
        </p:nvSpPr>
        <p:spPr>
          <a:xfrm>
            <a:off x="1017035" y="3075836"/>
            <a:ext cx="2472613" cy="769441"/>
          </a:xfrm>
          <a:prstGeom prst="rect">
            <a:avLst/>
          </a:prstGeom>
          <a:noFill/>
        </p:spPr>
        <p:txBody>
          <a:bodyPr wrap="square">
            <a:spAutoFit/>
          </a:bodyPr>
          <a:lstStyle/>
          <a:p>
            <a:r>
              <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Variables</a:t>
            </a:r>
          </a:p>
          <a:p>
            <a:pPr algn="ctr"/>
            <a:r>
              <a:rPr lang="en-US" sz="20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Outcome</a:t>
            </a:r>
            <a:endPar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C6B34532-F499-850C-5A6E-11BDDCD195CE}"/>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6A0C68C6-D920-C6A1-EEE6-F4DC37C1FDB2}"/>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4907A986-3BF9-4AE7-6907-03BCB14133BA}"/>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8</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16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BAC1A-2E8F-4CF0-844B-E7CBA0127475}"/>
              </a:ext>
            </a:extLst>
          </p:cNvPr>
          <p:cNvSpPr txBox="1"/>
          <p:nvPr/>
        </p:nvSpPr>
        <p:spPr>
          <a:xfrm>
            <a:off x="951722" y="2261414"/>
            <a:ext cx="2640564" cy="646331"/>
          </a:xfrm>
          <a:prstGeom prst="rect">
            <a:avLst/>
          </a:prstGeom>
          <a:noFill/>
        </p:spPr>
        <p:txBody>
          <a:bodyPr wrap="square">
            <a:spAutoFit/>
          </a:bodyPr>
          <a:lstStyle/>
          <a:p>
            <a:r>
              <a:rPr kumimoji="0" lang="en-US" sz="3600" b="0" i="0" u="none" strike="noStrike" kern="1200" cap="none" spc="0" normalizeH="0" baseline="0" noProof="0" dirty="0">
                <a:ln>
                  <a:noFill/>
                </a:ln>
                <a:gradFill>
                  <a:gsLst>
                    <a:gs pos="0">
                      <a:srgbClr val="008EDC"/>
                    </a:gs>
                    <a:gs pos="100000">
                      <a:srgbClr val="D30F64"/>
                    </a:gs>
                  </a:gsLst>
                  <a:lin ang="0" scaled="1"/>
                </a:gradFill>
                <a:effectLst/>
                <a:uLnTx/>
                <a:uFillTx/>
                <a:latin typeface="Times New Roman" panose="02020603050405020304" pitchFamily="18" charset="0"/>
                <a:ea typeface="+mn-ea"/>
                <a:cs typeface="Times New Roman" panose="02020603050405020304" pitchFamily="18" charset="0"/>
              </a:rPr>
              <a:t>Methods</a:t>
            </a:r>
            <a:endParaRPr lang="en-US" dirty="0"/>
          </a:p>
        </p:txBody>
      </p:sp>
      <p:sp>
        <p:nvSpPr>
          <p:cNvPr id="10" name="TextBox 9">
            <a:extLst>
              <a:ext uri="{FF2B5EF4-FFF2-40B4-BE49-F238E27FC236}">
                <a16:creationId xmlns:a16="http://schemas.microsoft.com/office/drawing/2014/main" id="{5CEAFB1F-45E5-75D0-C542-CA618AACBAC0}"/>
              </a:ext>
            </a:extLst>
          </p:cNvPr>
          <p:cNvSpPr txBox="1"/>
          <p:nvPr/>
        </p:nvSpPr>
        <p:spPr>
          <a:xfrm>
            <a:off x="3592286" y="937815"/>
            <a:ext cx="8462865" cy="4276042"/>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300" b="1" dirty="0">
                <a:latin typeface="Times New Roman" panose="02020603050405020304" pitchFamily="18" charset="0"/>
                <a:cs typeface="Times New Roman" panose="02020603050405020304" pitchFamily="18" charset="0"/>
              </a:rPr>
              <a:t>IV Used: </a:t>
            </a:r>
            <a:r>
              <a:rPr lang="en-US" sz="2300" dirty="0">
                <a:latin typeface="Times New Roman" panose="02020603050405020304" pitchFamily="18" charset="0"/>
                <a:cs typeface="Times New Roman" panose="02020603050405020304" pitchFamily="18" charset="0"/>
              </a:rPr>
              <a:t>Distance to nearest cycle path.</a:t>
            </a:r>
          </a:p>
          <a:p>
            <a:pPr marL="285750" indent="-285750" algn="just">
              <a:lnSpc>
                <a:spcPct val="150000"/>
              </a:lnSpc>
              <a:buFont typeface="Courier New" panose="02070309020205020404" pitchFamily="49" charset="0"/>
              <a:buChar char="o"/>
            </a:pPr>
            <a:r>
              <a:rPr lang="en-US" sz="2300" dirty="0">
                <a:latin typeface="Times New Roman" panose="02020603050405020304" pitchFamily="18" charset="0"/>
                <a:cs typeface="Times New Roman" panose="02020603050405020304" pitchFamily="18" charset="0"/>
              </a:rPr>
              <a:t>Straight-line distance from residential address to cycle path.</a:t>
            </a:r>
          </a:p>
          <a:p>
            <a:pPr marL="285750" indent="-285750" algn="just">
              <a:lnSpc>
                <a:spcPct val="150000"/>
              </a:lnSpc>
              <a:buFont typeface="Courier New" panose="02070309020205020404" pitchFamily="49" charset="0"/>
              <a:buChar char="o"/>
            </a:pPr>
            <a:r>
              <a:rPr lang="en-US" sz="2300" b="1" dirty="0">
                <a:latin typeface="Times New Roman" panose="02020603050405020304" pitchFamily="18" charset="0"/>
                <a:cs typeface="Times New Roman" panose="02020603050405020304" pitchFamily="18" charset="0"/>
              </a:rPr>
              <a:t>Proximity: </a:t>
            </a:r>
            <a:r>
              <a:rPr lang="en-US" sz="2300" dirty="0">
                <a:latin typeface="Times New Roman" panose="02020603050405020304" pitchFamily="18" charset="0"/>
                <a:cs typeface="Times New Roman" panose="02020603050405020304" pitchFamily="18" charset="0"/>
              </a:rPr>
              <a:t>Proven effective IV in previous studies.</a:t>
            </a:r>
          </a:p>
          <a:p>
            <a:pPr marL="285750" indent="-285750" algn="just">
              <a:lnSpc>
                <a:spcPct val="150000"/>
              </a:lnSpc>
              <a:buFont typeface="Courier New" panose="02070309020205020404" pitchFamily="49" charset="0"/>
              <a:buChar char="o"/>
            </a:pPr>
            <a:r>
              <a:rPr lang="en-US" sz="2300" dirty="0">
                <a:latin typeface="Times New Roman" panose="02020603050405020304" pitchFamily="18" charset="0"/>
                <a:cs typeface="Times New Roman" panose="02020603050405020304" pitchFamily="18" charset="0"/>
              </a:rPr>
              <a:t>The individual residential addresses are</a:t>
            </a:r>
            <a:r>
              <a:rPr lang="fa-IR"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represented using grid references for the centroids of postcodes (average 30 households). </a:t>
            </a:r>
            <a:endParaRPr lang="fa-IR" sz="2300" dirty="0">
              <a:latin typeface="Times New Roman" panose="02020603050405020304" pitchFamily="18"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US" sz="2300" b="1" dirty="0">
                <a:latin typeface="Times New Roman" panose="02020603050405020304" pitchFamily="18" charset="0"/>
                <a:cs typeface="Times New Roman" panose="02020603050405020304" pitchFamily="18" charset="0"/>
              </a:rPr>
              <a:t>Data Sources: </a:t>
            </a:r>
            <a:r>
              <a:rPr lang="en-US" sz="2300" dirty="0">
                <a:latin typeface="Times New Roman" panose="02020603050405020304" pitchFamily="18" charset="0"/>
                <a:cs typeface="Times New Roman" panose="02020603050405020304" pitchFamily="18" charset="0"/>
              </a:rPr>
              <a:t>Edinburgh cycle paths (2010), Glasgow cycle paths (2014).</a:t>
            </a:r>
          </a:p>
          <a:p>
            <a:pPr marL="285750" indent="-285750" algn="just">
              <a:lnSpc>
                <a:spcPct val="150000"/>
              </a:lnSpc>
              <a:buFont typeface="Courier New" panose="02070309020205020404" pitchFamily="49" charset="0"/>
              <a:buChar char="o"/>
            </a:pPr>
            <a:r>
              <a:rPr lang="en-US" sz="2300" b="1" dirty="0">
                <a:latin typeface="Times New Roman" panose="02020603050405020304" pitchFamily="18" charset="0"/>
                <a:cs typeface="Times New Roman" panose="02020603050405020304" pitchFamily="18" charset="0"/>
              </a:rPr>
              <a:t>Tool Used: </a:t>
            </a:r>
            <a:r>
              <a:rPr lang="en-US" sz="2300" dirty="0">
                <a:latin typeface="Times New Roman" panose="02020603050405020304" pitchFamily="18" charset="0"/>
                <a:cs typeface="Times New Roman" panose="02020603050405020304" pitchFamily="18" charset="0"/>
              </a:rPr>
              <a:t>Feature Manipulation Engine.</a:t>
            </a:r>
          </a:p>
        </p:txBody>
      </p:sp>
      <p:sp>
        <p:nvSpPr>
          <p:cNvPr id="3" name="TextBox 2">
            <a:extLst>
              <a:ext uri="{FF2B5EF4-FFF2-40B4-BE49-F238E27FC236}">
                <a16:creationId xmlns:a16="http://schemas.microsoft.com/office/drawing/2014/main" id="{0A2E4783-64D2-40C5-33AD-4FFA1A3AA6E4}"/>
              </a:ext>
            </a:extLst>
          </p:cNvPr>
          <p:cNvSpPr txBox="1"/>
          <p:nvPr/>
        </p:nvSpPr>
        <p:spPr>
          <a:xfrm>
            <a:off x="1017035" y="3075836"/>
            <a:ext cx="2472613" cy="769441"/>
          </a:xfrm>
          <a:prstGeom prst="rect">
            <a:avLst/>
          </a:prstGeom>
          <a:noFill/>
        </p:spPr>
        <p:txBody>
          <a:bodyPr wrap="square">
            <a:spAutoFit/>
          </a:bodyPr>
          <a:lstStyle/>
          <a:p>
            <a:r>
              <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Variables</a:t>
            </a:r>
          </a:p>
          <a:p>
            <a:pPr algn="ctr"/>
            <a:r>
              <a:rPr lang="en-US" sz="20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rPr>
              <a:t>Instrument</a:t>
            </a:r>
            <a:endParaRPr lang="en-US" sz="2400" dirty="0">
              <a:gradFill>
                <a:gsLst>
                  <a:gs pos="0">
                    <a:srgbClr val="008EDC"/>
                  </a:gs>
                  <a:gs pos="100000">
                    <a:srgbClr val="D30F64"/>
                  </a:gs>
                </a:gsLst>
                <a:lin ang="0" scaled="1"/>
              </a:gradFill>
              <a:latin typeface="Times New Roman" panose="02020603050405020304" pitchFamily="18"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ED168B9B-1632-2D93-B086-9A0A878F15E2}"/>
              </a:ext>
            </a:extLst>
          </p:cNvPr>
          <p:cNvSpPr>
            <a:spLocks noGrp="1"/>
          </p:cNvSpPr>
          <p:nvPr>
            <p:ph type="ftr" sz="quarter" idx="11"/>
          </p:nvPr>
        </p:nvSpPr>
        <p:spPr>
          <a:xfrm>
            <a:off x="121826" y="6320873"/>
            <a:ext cx="1417726" cy="365125"/>
          </a:xfrm>
        </p:spPr>
        <p:txBody>
          <a:bodyPr/>
          <a:lstStyle/>
          <a:p>
            <a:r>
              <a:rPr lang="en-US" sz="1100" b="1" dirty="0">
                <a:gradFill>
                  <a:gsLst>
                    <a:gs pos="0">
                      <a:schemeClr val="accent1"/>
                    </a:gs>
                    <a:gs pos="100000">
                      <a:schemeClr val="accent3"/>
                    </a:gs>
                  </a:gsLst>
                  <a:lin ang="0" scaled="1"/>
                </a:gradFill>
                <a:latin typeface="Times New Roman" panose="02020603050405020304" pitchFamily="18" charset="0"/>
                <a:ea typeface="+mj-ea"/>
                <a:cs typeface="Times New Roman" panose="02020603050405020304" pitchFamily="18" charset="0"/>
              </a:rPr>
              <a:t>Ebrahim Varjavand</a:t>
            </a:r>
          </a:p>
        </p:txBody>
      </p:sp>
      <p:sp>
        <p:nvSpPr>
          <p:cNvPr id="6" name="TextBox 5">
            <a:extLst>
              <a:ext uri="{FF2B5EF4-FFF2-40B4-BE49-F238E27FC236}">
                <a16:creationId xmlns:a16="http://schemas.microsoft.com/office/drawing/2014/main" id="{93E8FB8F-8FBD-70E9-5E13-F7BF36BA25E4}"/>
              </a:ext>
            </a:extLst>
          </p:cNvPr>
          <p:cNvSpPr txBox="1"/>
          <p:nvPr/>
        </p:nvSpPr>
        <p:spPr>
          <a:xfrm>
            <a:off x="11353800" y="5830104"/>
            <a:ext cx="815859" cy="338554"/>
          </a:xfrm>
          <a:prstGeom prst="rect">
            <a:avLst/>
          </a:prstGeom>
          <a:noFill/>
        </p:spPr>
        <p:txBody>
          <a:bodyPr wrap="square" rtlCol="0">
            <a:spAutoFit/>
          </a:bodyPr>
          <a:lstStyle/>
          <a:p>
            <a:pPr defTabSz="360000"/>
            <a:r>
              <a:rPr lang="en-US" sz="1600" b="1" dirty="0">
                <a:solidFill>
                  <a:schemeClr val="bg1"/>
                </a:solidFill>
                <a:latin typeface="Times New Roman" panose="02020603050405020304" pitchFamily="18" charset="0"/>
                <a:cs typeface="Times New Roman" panose="02020603050405020304" pitchFamily="18" charset="0"/>
              </a:rPr>
              <a:t>Of	33 </a:t>
            </a:r>
          </a:p>
        </p:txBody>
      </p:sp>
      <p:sp>
        <p:nvSpPr>
          <p:cNvPr id="8" name="Slide Number Placeholder 3">
            <a:extLst>
              <a:ext uri="{FF2B5EF4-FFF2-40B4-BE49-F238E27FC236}">
                <a16:creationId xmlns:a16="http://schemas.microsoft.com/office/drawing/2014/main" id="{C3DC0417-238E-8C97-62CF-49B51D246781}"/>
              </a:ext>
            </a:extLst>
          </p:cNvPr>
          <p:cNvSpPr>
            <a:spLocks noGrp="1"/>
          </p:cNvSpPr>
          <p:nvPr>
            <p:ph type="sldNum" sz="quarter" idx="12"/>
          </p:nvPr>
        </p:nvSpPr>
        <p:spPr>
          <a:xfrm>
            <a:off x="10804358" y="5816819"/>
            <a:ext cx="549442" cy="365125"/>
          </a:xfrm>
        </p:spPr>
        <p:txBody>
          <a:bodyPr/>
          <a:lstStyle/>
          <a:p>
            <a:fld id="{D495E168-DA5E-4888-8D8A-92B118324C14}" type="slidenum">
              <a:rPr lang="ru-RU" sz="1600" b="1" smtClean="0">
                <a:latin typeface="Times New Roman" panose="02020603050405020304" pitchFamily="18" charset="0"/>
                <a:cs typeface="Times New Roman" panose="02020603050405020304" pitchFamily="18" charset="0"/>
              </a:rPr>
              <a:t>9</a:t>
            </a:fld>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165516"/>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3684</TotalTime>
  <Words>1550</Words>
  <Application>Microsoft Office PowerPoint</Application>
  <PresentationFormat>Widescreen</PresentationFormat>
  <Paragraphs>281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Courier New</vt:lpstr>
      <vt:lpstr>Office Theme</vt:lpstr>
      <vt:lpstr>Does cycle commuting reduce the risk of mental ill-health? An instrumental variable analysis using distance to nearest cycle path</vt:lpstr>
      <vt:lpstr>Outline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Outline</vt:lpstr>
      <vt:lpstr>PowerPoint Presentation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cycle commuting reduce the risk of mental ill-health? An instrumental variable analysis using distance to nearest cycle path</dc:title>
  <dc:creator>Ebrahim Varjavand</dc:creator>
  <cp:lastModifiedBy>Ebrahim Varjavand</cp:lastModifiedBy>
  <cp:revision>114</cp:revision>
  <dcterms:created xsi:type="dcterms:W3CDTF">2024-05-15T09:16:24Z</dcterms:created>
  <dcterms:modified xsi:type="dcterms:W3CDTF">2024-05-24T06:56:56Z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