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3" r:id="rId1"/>
  </p:sldMasterIdLst>
  <p:notesMasterIdLst>
    <p:notesMasterId r:id="rId39"/>
  </p:notesMasterIdLst>
  <p:sldIdLst>
    <p:sldId id="256" r:id="rId2"/>
    <p:sldId id="257" r:id="rId3"/>
    <p:sldId id="2147474544" r:id="rId4"/>
    <p:sldId id="2147474545" r:id="rId5"/>
    <p:sldId id="2147474546" r:id="rId6"/>
    <p:sldId id="2147474611" r:id="rId7"/>
    <p:sldId id="2147474581" r:id="rId8"/>
    <p:sldId id="2147474582" r:id="rId9"/>
    <p:sldId id="2147474587" r:id="rId10"/>
    <p:sldId id="2147474588" r:id="rId11"/>
    <p:sldId id="2147474589" r:id="rId12"/>
    <p:sldId id="2147474590" r:id="rId13"/>
    <p:sldId id="2147474591" r:id="rId14"/>
    <p:sldId id="2147474566" r:id="rId15"/>
    <p:sldId id="2147474612" r:id="rId16"/>
    <p:sldId id="2147474613" r:id="rId17"/>
    <p:sldId id="2147474603" r:id="rId18"/>
    <p:sldId id="2147474604" r:id="rId19"/>
    <p:sldId id="2147474605" r:id="rId20"/>
    <p:sldId id="2147474608" r:id="rId21"/>
    <p:sldId id="279" r:id="rId22"/>
    <p:sldId id="331" r:id="rId23"/>
    <p:sldId id="2147474607" r:id="rId24"/>
    <p:sldId id="2147474610" r:id="rId25"/>
    <p:sldId id="2147474609" r:id="rId26"/>
    <p:sldId id="2147474619" r:id="rId27"/>
    <p:sldId id="2147474620" r:id="rId28"/>
    <p:sldId id="2147474618" r:id="rId29"/>
    <p:sldId id="2147474617" r:id="rId30"/>
    <p:sldId id="2147474614" r:id="rId31"/>
    <p:sldId id="2147474593" r:id="rId32"/>
    <p:sldId id="2147474594" r:id="rId33"/>
    <p:sldId id="2147474595" r:id="rId34"/>
    <p:sldId id="2147474599" r:id="rId35"/>
    <p:sldId id="2147474530" r:id="rId36"/>
    <p:sldId id="2147474615" r:id="rId37"/>
    <p:sldId id="214747461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ynab d" initials="zd" lastIdx="1" clrIdx="0">
    <p:extLst>
      <p:ext uri="{19B8F6BF-5375-455C-9EA6-DF929625EA0E}">
        <p15:presenceInfo xmlns:p15="http://schemas.microsoft.com/office/powerpoint/2012/main" userId="ae564f74e10345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40.New.Report%20care%20End%2009.14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&#1711;&#1586;&#1575;&#1585;&#1588;\43.New.Report%20care%20End%2006.14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85164803538693E-2"/>
          <c:y val="3.1479753509574507E-2"/>
          <c:w val="0.90008124372544529"/>
          <c:h val="0.858617961712753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کمتر از 5 سال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8.0525269928736192E-3"/>
                  <c:y val="-2.1367528557617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0B-4192-8B98-42EF80821B1D}"/>
                </c:ext>
              </c:extLst>
            </c:dLbl>
            <c:dLbl>
              <c:idx val="1"/>
              <c:layout>
                <c:manualLayout>
                  <c:x val="1.521032876431677E-2"/>
                  <c:y val="-2.1367528557617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0B-4192-8B98-42EF80821B1D}"/>
                </c:ext>
              </c:extLst>
            </c:dLbl>
            <c:dLbl>
              <c:idx val="2"/>
              <c:layout>
                <c:manualLayout>
                  <c:x val="1.6105053985747173E-2"/>
                  <c:y val="-1.4957269990332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0B-4192-8B98-42EF80821B1D}"/>
                </c:ext>
              </c:extLst>
            </c:dLbl>
            <c:dLbl>
              <c:idx val="3"/>
              <c:layout>
                <c:manualLayout>
                  <c:x val="1.6105053985747238E-2"/>
                  <c:y val="-1.7094022846094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0B-4192-8B98-42EF80821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1398</c:v>
                </c:pt>
                <c:pt idx="1">
                  <c:v>1399</c:v>
                </c:pt>
                <c:pt idx="2">
                  <c:v>1400</c:v>
                </c:pt>
                <c:pt idx="3">
                  <c:v>1401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2.3E-2</c:v>
                </c:pt>
                <c:pt idx="1">
                  <c:v>1.12E-2</c:v>
                </c:pt>
                <c:pt idx="2" formatCode="0%">
                  <c:v>1.11E-2</c:v>
                </c:pt>
                <c:pt idx="3">
                  <c:v>9.4999999999999998E-3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0B-4192-8B98-42EF80821B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6-15 سال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2630765500127821E-3"/>
                  <c:y val="-1.7094022846094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0B-4192-8B98-42EF80821B1D}"/>
                </c:ext>
              </c:extLst>
            </c:dLbl>
            <c:dLbl>
              <c:idx val="1"/>
              <c:layout>
                <c:manualLayout>
                  <c:x val="1.6105053985747238E-2"/>
                  <c:y val="-2.136752855761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0B-4192-8B98-42EF80821B1D}"/>
                </c:ext>
              </c:extLst>
            </c:dLbl>
            <c:dLbl>
              <c:idx val="2"/>
              <c:layout>
                <c:manualLayout>
                  <c:x val="1.521032876431677E-2"/>
                  <c:y val="-1.923077570185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0B-4192-8B98-42EF80821B1D}"/>
                </c:ext>
              </c:extLst>
            </c:dLbl>
            <c:dLbl>
              <c:idx val="3"/>
              <c:layout>
                <c:manualLayout>
                  <c:x val="1.0736702657164825E-2"/>
                  <c:y val="-1.923077570185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0B-4192-8B98-42EF80821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1398</c:v>
                </c:pt>
                <c:pt idx="1">
                  <c:v>1399</c:v>
                </c:pt>
                <c:pt idx="2">
                  <c:v>1400</c:v>
                </c:pt>
                <c:pt idx="3">
                  <c:v>1401</c:v>
                </c:pt>
              </c:numCache>
            </c:numRef>
          </c:cat>
          <c:val>
            <c:numRef>
              <c:f>Sheet1!$C$2:$C$5</c:f>
              <c:numCache>
                <c:formatCode>0.00%</c:formatCode>
                <c:ptCount val="4"/>
                <c:pt idx="0">
                  <c:v>1.5699999999999999E-2</c:v>
                </c:pt>
                <c:pt idx="1">
                  <c:v>1.4E-2</c:v>
                </c:pt>
                <c:pt idx="2">
                  <c:v>8.0999999999999996E-3</c:v>
                </c:pt>
                <c:pt idx="3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0B-4192-8B98-42EF80821B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16-25 سال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6841756642911737E-3"/>
                  <c:y val="-2.350428141337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0B-4192-8B98-42EF80821B1D}"/>
                </c:ext>
              </c:extLst>
            </c:dLbl>
            <c:dLbl>
              <c:idx val="1"/>
              <c:layout>
                <c:manualLayout>
                  <c:x val="0"/>
                  <c:y val="-1.923077570185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0B-4192-8B98-42EF80821B1D}"/>
                </c:ext>
              </c:extLst>
            </c:dLbl>
            <c:dLbl>
              <c:idx val="2"/>
              <c:layout>
                <c:manualLayout>
                  <c:x val="8.9472522143033649E-4"/>
                  <c:y val="-2.777778712490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0B-4192-8B98-42EF80821B1D}"/>
                </c:ext>
              </c:extLst>
            </c:dLbl>
            <c:dLbl>
              <c:idx val="3"/>
              <c:layout>
                <c:manualLayout>
                  <c:x val="-8.947252214304022E-4"/>
                  <c:y val="-2.1367528557617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0B-4192-8B98-42EF80821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1398</c:v>
                </c:pt>
                <c:pt idx="1">
                  <c:v>1399</c:v>
                </c:pt>
                <c:pt idx="2">
                  <c:v>1400</c:v>
                </c:pt>
                <c:pt idx="3">
                  <c:v>1401</c:v>
                </c:pt>
              </c:numCache>
            </c:numRef>
          </c:cat>
          <c:val>
            <c:numRef>
              <c:f>Sheet1!$D$2:$D$5</c:f>
              <c:numCache>
                <c:formatCode>0.00%</c:formatCode>
                <c:ptCount val="4"/>
                <c:pt idx="0">
                  <c:v>6.9199999999999998E-2</c:v>
                </c:pt>
                <c:pt idx="1">
                  <c:v>7.3999999999999996E-2</c:v>
                </c:pt>
                <c:pt idx="2">
                  <c:v>8.6599999999999996E-2</c:v>
                </c:pt>
                <c:pt idx="3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40B-4192-8B98-42EF80821B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26-50 سال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4">
                    <a:shade val="74000"/>
                    <a:satMod val="130000"/>
                    <a:lumMod val="90000"/>
                  </a:schemeClr>
                  <a:schemeClr val="accent4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3420878321456033E-2"/>
                  <c:y val="-2.9914539980664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0B-4192-8B98-42EF80821B1D}"/>
                </c:ext>
              </c:extLst>
            </c:dLbl>
            <c:dLbl>
              <c:idx val="1"/>
              <c:layout>
                <c:manualLayout>
                  <c:x val="1.6105053985747238E-2"/>
                  <c:y val="-2.9914539980664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40B-4192-8B98-42EF80821B1D}"/>
                </c:ext>
              </c:extLst>
            </c:dLbl>
            <c:dLbl>
              <c:idx val="2"/>
              <c:layout>
                <c:manualLayout>
                  <c:x val="1.8789229650038378E-2"/>
                  <c:y val="-2.7777787124903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0B-4192-8B98-42EF80821B1D}"/>
                </c:ext>
              </c:extLst>
            </c:dLbl>
            <c:dLbl>
              <c:idx val="3"/>
              <c:layout>
                <c:manualLayout>
                  <c:x val="1.9683954871468849E-2"/>
                  <c:y val="-2.7777787124903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40B-4192-8B98-42EF80821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1398</c:v>
                </c:pt>
                <c:pt idx="1">
                  <c:v>1399</c:v>
                </c:pt>
                <c:pt idx="2">
                  <c:v>1400</c:v>
                </c:pt>
                <c:pt idx="3">
                  <c:v>1401</c:v>
                </c:pt>
              </c:numCache>
            </c:numRef>
          </c:cat>
          <c:val>
            <c:numRef>
              <c:f>Sheet1!$E$2:$E$5</c:f>
              <c:numCache>
                <c:formatCode>0.00%</c:formatCode>
                <c:ptCount val="4"/>
                <c:pt idx="0">
                  <c:v>0.75800000000000001</c:v>
                </c:pt>
                <c:pt idx="1">
                  <c:v>0.76300000000000001</c:v>
                </c:pt>
                <c:pt idx="2">
                  <c:v>0.73499999999999999</c:v>
                </c:pt>
                <c:pt idx="3" formatCode="0%">
                  <c:v>0.71299999999999997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40B-4192-8B98-42EF80821B1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51-70 سال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5">
                    <a:shade val="74000"/>
                    <a:satMod val="130000"/>
                    <a:lumMod val="90000"/>
                  </a:schemeClr>
                  <a:schemeClr val="accent5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147340531432965E-2"/>
                  <c:y val="-4.9145315682520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40B-4192-8B98-42EF80821B1D}"/>
                </c:ext>
              </c:extLst>
            </c:dLbl>
            <c:dLbl>
              <c:idx val="1"/>
              <c:layout>
                <c:manualLayout>
                  <c:x val="1.4315603542886435E-2"/>
                  <c:y val="-4.0598304259473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40B-4192-8B98-42EF80821B1D}"/>
                </c:ext>
              </c:extLst>
            </c:dLbl>
            <c:dLbl>
              <c:idx val="2"/>
              <c:layout>
                <c:manualLayout>
                  <c:x val="1.6999779207177577E-2"/>
                  <c:y val="-4.0598304259473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40B-4192-8B98-42EF80821B1D}"/>
                </c:ext>
              </c:extLst>
            </c:dLbl>
            <c:dLbl>
              <c:idx val="3"/>
              <c:layout>
                <c:manualLayout>
                  <c:x val="1.7894504428607912E-2"/>
                  <c:y val="-3.20512928364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40B-4192-8B98-42EF80821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1398</c:v>
                </c:pt>
                <c:pt idx="1">
                  <c:v>1399</c:v>
                </c:pt>
                <c:pt idx="2">
                  <c:v>1400</c:v>
                </c:pt>
                <c:pt idx="3">
                  <c:v>1401</c:v>
                </c:pt>
              </c:numCache>
            </c:numRef>
          </c:cat>
          <c:val>
            <c:numRef>
              <c:f>Sheet1!$F$2:$F$5</c:f>
              <c:numCache>
                <c:formatCode>0%</c:formatCode>
                <c:ptCount val="4"/>
                <c:pt idx="0" formatCode="0.00%">
                  <c:v>0.122</c:v>
                </c:pt>
                <c:pt idx="1">
                  <c:v>0.13</c:v>
                </c:pt>
                <c:pt idx="2" formatCode="0.00%">
                  <c:v>0.14599999999999999</c:v>
                </c:pt>
                <c:pt idx="3" formatCode="0.00%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40B-4192-8B98-42EF80821B1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بیش از 71 سال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6">
                    <a:shade val="74000"/>
                    <a:satMod val="130000"/>
                    <a:lumMod val="90000"/>
                  </a:schemeClr>
                  <a:schemeClr val="accent6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6.5612424944564269E-17"/>
                  <c:y val="-2.350428141337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40B-4192-8B98-42EF80821B1D}"/>
                </c:ext>
              </c:extLst>
            </c:dLbl>
            <c:dLbl>
              <c:idx val="1"/>
              <c:layout>
                <c:manualLayout>
                  <c:x val="8.9472522143033649E-4"/>
                  <c:y val="-2.1367528557617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40B-4192-8B98-42EF80821B1D}"/>
                </c:ext>
              </c:extLst>
            </c:dLbl>
            <c:dLbl>
              <c:idx val="2"/>
              <c:layout>
                <c:manualLayout>
                  <c:x val="0"/>
                  <c:y val="-2.9914539980664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40B-4192-8B98-42EF80821B1D}"/>
                </c:ext>
              </c:extLst>
            </c:dLbl>
            <c:dLbl>
              <c:idx val="3"/>
              <c:layout>
                <c:manualLayout>
                  <c:x val="1.6105053985747107E-2"/>
                  <c:y val="-2.350428141337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40B-4192-8B98-42EF80821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1398</c:v>
                </c:pt>
                <c:pt idx="1">
                  <c:v>1399</c:v>
                </c:pt>
                <c:pt idx="2">
                  <c:v>1400</c:v>
                </c:pt>
                <c:pt idx="3">
                  <c:v>1401</c:v>
                </c:pt>
              </c:numCache>
            </c:numRef>
          </c:cat>
          <c:val>
            <c:numRef>
              <c:f>Sheet1!$G$2:$G$5</c:f>
              <c:numCache>
                <c:formatCode>0.00%</c:formatCode>
                <c:ptCount val="4"/>
                <c:pt idx="0" formatCode="0%">
                  <c:v>0.01</c:v>
                </c:pt>
                <c:pt idx="1">
                  <c:v>6.4999999999999997E-3</c:v>
                </c:pt>
                <c:pt idx="2">
                  <c:v>1.2500000000000001E-2</c:v>
                </c:pt>
                <c:pt idx="3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40B-4192-8B98-42EF80821B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2527424"/>
        <c:axId val="1342521184"/>
        <c:axId val="1519622432"/>
      </c:bar3DChart>
      <c:catAx>
        <c:axId val="134252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521184"/>
        <c:crosses val="autoZero"/>
        <c:auto val="1"/>
        <c:lblAlgn val="ctr"/>
        <c:lblOffset val="100"/>
        <c:noMultiLvlLbl val="0"/>
      </c:catAx>
      <c:valAx>
        <c:axId val="134252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527424"/>
        <c:crosses val="autoZero"/>
        <c:crossBetween val="between"/>
      </c:valAx>
      <c:serAx>
        <c:axId val="15196224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52118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2  Titr" panose="000007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34613630086398E-3"/>
          <c:y val="5.9024726770995968E-2"/>
          <c:w val="0.98593026495537806"/>
          <c:h val="0.76681892451254496"/>
        </c:manualLayout>
      </c:layout>
      <c:lineChart>
        <c:grouping val="standard"/>
        <c:varyColors val="0"/>
        <c:ser>
          <c:idx val="0"/>
          <c:order val="0"/>
          <c:tx>
            <c:strRef>
              <c:f>'سیمای اپیدمیولوژیک  دانشگاه'!$A$35:$B$35</c:f>
              <c:strCache>
                <c:ptCount val="2"/>
                <c:pt idx="0">
                  <c:v>(All)</c:v>
                </c:pt>
                <c:pt idx="1">
                  <c:v>1.اعتیاد تزریقی</c:v>
                </c:pt>
              </c:strCache>
            </c:strRef>
          </c:tx>
          <c:spPr>
            <a:ln w="28575" cap="rnd" cmpd="sng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6"/>
              <c:layout>
                <c:manualLayout>
                  <c:x val="-7.6855666177240423E-4"/>
                  <c:y val="-5.4502213746315746E-2"/>
                </c:manualLayout>
              </c:layout>
              <c:spPr>
                <a:solidFill>
                  <a:srgbClr val="FFFF0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F3-465F-8FEB-4653FC95D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'سیمای اپیدمیولوژیک  دانشگاه'!$C$34:$AQ$34</c:f>
              <c:numCache>
                <c:formatCode>0</c:formatCode>
                <c:ptCount val="17"/>
                <c:pt idx="0">
                  <c:v>1385</c:v>
                </c:pt>
                <c:pt idx="1">
                  <c:v>1386</c:v>
                </c:pt>
                <c:pt idx="2">
                  <c:v>1387</c:v>
                </c:pt>
                <c:pt idx="3">
                  <c:v>1388</c:v>
                </c:pt>
                <c:pt idx="4">
                  <c:v>1389</c:v>
                </c:pt>
                <c:pt idx="5">
                  <c:v>1390</c:v>
                </c:pt>
                <c:pt idx="6">
                  <c:v>1391</c:v>
                </c:pt>
                <c:pt idx="7">
                  <c:v>1392</c:v>
                </c:pt>
                <c:pt idx="8">
                  <c:v>1393</c:v>
                </c:pt>
                <c:pt idx="9">
                  <c:v>1394</c:v>
                </c:pt>
                <c:pt idx="10">
                  <c:v>1395</c:v>
                </c:pt>
                <c:pt idx="11">
                  <c:v>1396</c:v>
                </c:pt>
                <c:pt idx="12">
                  <c:v>1397</c:v>
                </c:pt>
                <c:pt idx="13">
                  <c:v>1398</c:v>
                </c:pt>
                <c:pt idx="14">
                  <c:v>1399</c:v>
                </c:pt>
                <c:pt idx="15">
                  <c:v>1400</c:v>
                </c:pt>
                <c:pt idx="16">
                  <c:v>1401</c:v>
                </c:pt>
              </c:numCache>
              <c:extLst/>
            </c:numRef>
          </c:cat>
          <c:val>
            <c:numRef>
              <c:f>'سیمای اپیدمیولوژیک  دانشگاه'!$C$35:$AQ$35</c:f>
              <c:numCache>
                <c:formatCode>0%</c:formatCode>
                <c:ptCount val="17"/>
                <c:pt idx="0">
                  <c:v>0.75172413793103443</c:v>
                </c:pt>
                <c:pt idx="1">
                  <c:v>0.78172999191592563</c:v>
                </c:pt>
                <c:pt idx="2">
                  <c:v>0.76577394462097137</c:v>
                </c:pt>
                <c:pt idx="3">
                  <c:v>0.72445520581113798</c:v>
                </c:pt>
                <c:pt idx="4">
                  <c:v>0.65942422596414996</c:v>
                </c:pt>
                <c:pt idx="5">
                  <c:v>0.63446475195822449</c:v>
                </c:pt>
                <c:pt idx="6">
                  <c:v>0.5686383928571429</c:v>
                </c:pt>
                <c:pt idx="7">
                  <c:v>0.50461204557786221</c:v>
                </c:pt>
                <c:pt idx="8">
                  <c:v>0.5</c:v>
                </c:pt>
                <c:pt idx="9">
                  <c:v>0.4287245444801715</c:v>
                </c:pt>
                <c:pt idx="10">
                  <c:v>0.42817806333180358</c:v>
                </c:pt>
                <c:pt idx="11">
                  <c:v>0.34957426679280984</c:v>
                </c:pt>
                <c:pt idx="12">
                  <c:v>0.31938125568698816</c:v>
                </c:pt>
                <c:pt idx="13">
                  <c:v>0.27229800629590767</c:v>
                </c:pt>
                <c:pt idx="14">
                  <c:v>0.22138836772983114</c:v>
                </c:pt>
                <c:pt idx="15" formatCode="0.00%">
                  <c:v>0.1686478454680535</c:v>
                </c:pt>
                <c:pt idx="16" formatCode="0.00%">
                  <c:v>0.15209790209790211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5F3-465F-8FEB-4653FC95D48D}"/>
            </c:ext>
          </c:extLst>
        </c:ser>
        <c:ser>
          <c:idx val="1"/>
          <c:order val="1"/>
          <c:tx>
            <c:strRef>
              <c:f>'سیمای اپیدمیولوژیک  دانشگاه'!$A$36:$B$36</c:f>
              <c:strCache>
                <c:ptCount val="2"/>
                <c:pt idx="0">
                  <c:v>(All)</c:v>
                </c:pt>
                <c:pt idx="1">
                  <c:v>2.رابطه جنسی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dLbls>
            <c:dLbl>
              <c:idx val="16"/>
              <c:layout>
                <c:manualLayout>
                  <c:x val="-7.6855666177240423E-4"/>
                  <c:y val="-5.6817028139211842E-2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F3-465F-8FEB-4653FC95D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'سیمای اپیدمیولوژیک  دانشگاه'!$C$34:$AQ$34</c:f>
              <c:numCache>
                <c:formatCode>0</c:formatCode>
                <c:ptCount val="17"/>
                <c:pt idx="0">
                  <c:v>1385</c:v>
                </c:pt>
                <c:pt idx="1">
                  <c:v>1386</c:v>
                </c:pt>
                <c:pt idx="2">
                  <c:v>1387</c:v>
                </c:pt>
                <c:pt idx="3">
                  <c:v>1388</c:v>
                </c:pt>
                <c:pt idx="4">
                  <c:v>1389</c:v>
                </c:pt>
                <c:pt idx="5">
                  <c:v>1390</c:v>
                </c:pt>
                <c:pt idx="6">
                  <c:v>1391</c:v>
                </c:pt>
                <c:pt idx="7">
                  <c:v>1392</c:v>
                </c:pt>
                <c:pt idx="8">
                  <c:v>1393</c:v>
                </c:pt>
                <c:pt idx="9">
                  <c:v>1394</c:v>
                </c:pt>
                <c:pt idx="10">
                  <c:v>1395</c:v>
                </c:pt>
                <c:pt idx="11">
                  <c:v>1396</c:v>
                </c:pt>
                <c:pt idx="12">
                  <c:v>1397</c:v>
                </c:pt>
                <c:pt idx="13">
                  <c:v>1398</c:v>
                </c:pt>
                <c:pt idx="14">
                  <c:v>1399</c:v>
                </c:pt>
                <c:pt idx="15">
                  <c:v>1400</c:v>
                </c:pt>
                <c:pt idx="16">
                  <c:v>1401</c:v>
                </c:pt>
              </c:numCache>
              <c:extLst/>
            </c:numRef>
          </c:cat>
          <c:val>
            <c:numRef>
              <c:f>'سیمای اپیدمیولوژیک  دانشگاه'!$C$36:$AQ$36</c:f>
              <c:numCache>
                <c:formatCode>0%</c:formatCode>
                <c:ptCount val="17"/>
                <c:pt idx="0">
                  <c:v>8.9655172413793102E-2</c:v>
                </c:pt>
                <c:pt idx="1">
                  <c:v>0.12489894907033144</c:v>
                </c:pt>
                <c:pt idx="2">
                  <c:v>0.15115751248297776</c:v>
                </c:pt>
                <c:pt idx="3">
                  <c:v>0.19612590799031476</c:v>
                </c:pt>
                <c:pt idx="4">
                  <c:v>0.22813688212927757</c:v>
                </c:pt>
                <c:pt idx="5">
                  <c:v>0.25274151436031334</c:v>
                </c:pt>
                <c:pt idx="6">
                  <c:v>0.3130580357142857</c:v>
                </c:pt>
                <c:pt idx="7">
                  <c:v>0.36462289744981008</c:v>
                </c:pt>
                <c:pt idx="8">
                  <c:v>0.35473340587595215</c:v>
                </c:pt>
                <c:pt idx="9">
                  <c:v>0.40568060021436225</c:v>
                </c:pt>
                <c:pt idx="10">
                  <c:v>0.40156034878384578</c:v>
                </c:pt>
                <c:pt idx="11">
                  <c:v>0.47256385998107853</c:v>
                </c:pt>
                <c:pt idx="12">
                  <c:v>0.4927206551410373</c:v>
                </c:pt>
                <c:pt idx="13">
                  <c:v>0.48321091290661072</c:v>
                </c:pt>
                <c:pt idx="14">
                  <c:v>0.52814258911819889</c:v>
                </c:pt>
                <c:pt idx="15" formatCode="0.00%">
                  <c:v>0.56240713224368499</c:v>
                </c:pt>
                <c:pt idx="16" formatCode="0.00%">
                  <c:v>0.57430069930069927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5F3-465F-8FEB-4653FC95D48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06053104"/>
        <c:axId val="140604984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'سیمای اپیدمیولوژیک  دانشگاه'!$A$37:$B$37</c15:sqref>
                        </c15:formulaRef>
                      </c:ext>
                    </c:extLst>
                    <c:strCache>
                      <c:ptCount val="2"/>
                      <c:pt idx="0">
                        <c:v>(All)</c:v>
                      </c:pt>
                      <c:pt idx="1">
                        <c:v>3.مادر به کودک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'سیمای اپیدمیولوژیک  دانشگاه'!$C$34:$AQ$34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1385</c:v>
                      </c:pt>
                      <c:pt idx="1">
                        <c:v>1386</c:v>
                      </c:pt>
                      <c:pt idx="2">
                        <c:v>1387</c:v>
                      </c:pt>
                      <c:pt idx="3">
                        <c:v>1388</c:v>
                      </c:pt>
                      <c:pt idx="4">
                        <c:v>1389</c:v>
                      </c:pt>
                      <c:pt idx="5">
                        <c:v>1390</c:v>
                      </c:pt>
                      <c:pt idx="6">
                        <c:v>1391</c:v>
                      </c:pt>
                      <c:pt idx="7">
                        <c:v>1392</c:v>
                      </c:pt>
                      <c:pt idx="8">
                        <c:v>1393</c:v>
                      </c:pt>
                      <c:pt idx="9">
                        <c:v>1394</c:v>
                      </c:pt>
                      <c:pt idx="10">
                        <c:v>1395</c:v>
                      </c:pt>
                      <c:pt idx="11">
                        <c:v>1396</c:v>
                      </c:pt>
                      <c:pt idx="12">
                        <c:v>1397</c:v>
                      </c:pt>
                      <c:pt idx="13">
                        <c:v>1398</c:v>
                      </c:pt>
                      <c:pt idx="14">
                        <c:v>1399</c:v>
                      </c:pt>
                      <c:pt idx="15">
                        <c:v>1400</c:v>
                      </c:pt>
                      <c:pt idx="16">
                        <c:v>1401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'سیمای اپیدمیولوژیک  دانشگاه'!$C$37:$AQ$37</c15:sqref>
                        </c15:formulaRef>
                      </c:ext>
                    </c:extLst>
                    <c:numCache>
                      <c:formatCode>0%</c:formatCode>
                      <c:ptCount val="17"/>
                      <c:pt idx="0">
                        <c:v>6.5134099616858234E-3</c:v>
                      </c:pt>
                      <c:pt idx="1">
                        <c:v>1.0509296685529508E-2</c:v>
                      </c:pt>
                      <c:pt idx="2">
                        <c:v>1.0894235133908307E-2</c:v>
                      </c:pt>
                      <c:pt idx="3">
                        <c:v>1.4043583535108959E-2</c:v>
                      </c:pt>
                      <c:pt idx="4">
                        <c:v>2.8788701792504073E-2</c:v>
                      </c:pt>
                      <c:pt idx="5">
                        <c:v>3.0809399477806788E-2</c:v>
                      </c:pt>
                      <c:pt idx="6">
                        <c:v>3.2366071428571432E-2</c:v>
                      </c:pt>
                      <c:pt idx="7">
                        <c:v>2.821486706456864E-2</c:v>
                      </c:pt>
                      <c:pt idx="8">
                        <c:v>3.2100108813928184E-2</c:v>
                      </c:pt>
                      <c:pt idx="9">
                        <c:v>3.1082529474812434E-2</c:v>
                      </c:pt>
                      <c:pt idx="10">
                        <c:v>2.2946305644791189E-2</c:v>
                      </c:pt>
                      <c:pt idx="11">
                        <c:v>2.3651844843897825E-2</c:v>
                      </c:pt>
                      <c:pt idx="12">
                        <c:v>3.0937215650591446E-2</c:v>
                      </c:pt>
                      <c:pt idx="13">
                        <c:v>3.0430220356768102E-2</c:v>
                      </c:pt>
                      <c:pt idx="14">
                        <c:v>1.5947467166979361E-2</c:v>
                      </c:pt>
                      <c:pt idx="15" formatCode="0.00%">
                        <c:v>1.3372956909361069E-2</c:v>
                      </c:pt>
                      <c:pt idx="16" formatCode="0.00%">
                        <c:v>1.2237762237762238E-2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5F3-465F-8FEB-4653FC95D48D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'سیمای اپیدمیولوژیک  دانشگاه'!$A$38:$B$38</c15:sqref>
                        </c15:formulaRef>
                      </c:ext>
                    </c:extLst>
                    <c:strCache>
                      <c:ptCount val="2"/>
                      <c:pt idx="0">
                        <c:v>(All)</c:v>
                      </c:pt>
                      <c:pt idx="1">
                        <c:v>4.خون و فرآورده های خونی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'سیمای اپیدمیولوژیک  دانشگاه'!$C$34:$AQ$34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1385</c:v>
                      </c:pt>
                      <c:pt idx="1">
                        <c:v>1386</c:v>
                      </c:pt>
                      <c:pt idx="2">
                        <c:v>1387</c:v>
                      </c:pt>
                      <c:pt idx="3">
                        <c:v>1388</c:v>
                      </c:pt>
                      <c:pt idx="4">
                        <c:v>1389</c:v>
                      </c:pt>
                      <c:pt idx="5">
                        <c:v>1390</c:v>
                      </c:pt>
                      <c:pt idx="6">
                        <c:v>1391</c:v>
                      </c:pt>
                      <c:pt idx="7">
                        <c:v>1392</c:v>
                      </c:pt>
                      <c:pt idx="8">
                        <c:v>1393</c:v>
                      </c:pt>
                      <c:pt idx="9">
                        <c:v>1394</c:v>
                      </c:pt>
                      <c:pt idx="10">
                        <c:v>1395</c:v>
                      </c:pt>
                      <c:pt idx="11">
                        <c:v>1396</c:v>
                      </c:pt>
                      <c:pt idx="12">
                        <c:v>1397</c:v>
                      </c:pt>
                      <c:pt idx="13">
                        <c:v>1398</c:v>
                      </c:pt>
                      <c:pt idx="14">
                        <c:v>1399</c:v>
                      </c:pt>
                      <c:pt idx="15">
                        <c:v>1400</c:v>
                      </c:pt>
                      <c:pt idx="16">
                        <c:v>1401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'سیمای اپیدمیولوژیک  دانشگاه'!$C$38:$AQ$38</c15:sqref>
                        </c15:formulaRef>
                      </c:ext>
                    </c:extLst>
                    <c:numCache>
                      <c:formatCode>0%</c:formatCode>
                      <c:ptCount val="17"/>
                      <c:pt idx="0">
                        <c:v>1.5325670498084292E-3</c:v>
                      </c:pt>
                      <c:pt idx="1">
                        <c:v>1.2126111560226355E-3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 formatCode="0.00%">
                        <c:v>0</c:v>
                      </c:pt>
                      <c:pt idx="16" formatCode="0.00%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5F3-465F-8FEB-4653FC95D48D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'سیمای اپیدمیولوژیک  دانشگاه'!$A$39:$B$39</c15:sqref>
                        </c15:formulaRef>
                      </c:ext>
                    </c:extLst>
                    <c:strCache>
                      <c:ptCount val="2"/>
                      <c:pt idx="0">
                        <c:v>(All)</c:v>
                      </c:pt>
                      <c:pt idx="1">
                        <c:v>5.نامشخص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'سیمای اپیدمیولوژیک  دانشگاه'!$C$34:$AQ$34</c15:sqref>
                        </c15:formulaRef>
                      </c:ext>
                    </c:extLst>
                    <c:numCache>
                      <c:formatCode>0</c:formatCode>
                      <c:ptCount val="17"/>
                      <c:pt idx="0">
                        <c:v>1385</c:v>
                      </c:pt>
                      <c:pt idx="1">
                        <c:v>1386</c:v>
                      </c:pt>
                      <c:pt idx="2">
                        <c:v>1387</c:v>
                      </c:pt>
                      <c:pt idx="3">
                        <c:v>1388</c:v>
                      </c:pt>
                      <c:pt idx="4">
                        <c:v>1389</c:v>
                      </c:pt>
                      <c:pt idx="5">
                        <c:v>1390</c:v>
                      </c:pt>
                      <c:pt idx="6">
                        <c:v>1391</c:v>
                      </c:pt>
                      <c:pt idx="7">
                        <c:v>1392</c:v>
                      </c:pt>
                      <c:pt idx="8">
                        <c:v>1393</c:v>
                      </c:pt>
                      <c:pt idx="9">
                        <c:v>1394</c:v>
                      </c:pt>
                      <c:pt idx="10">
                        <c:v>1395</c:v>
                      </c:pt>
                      <c:pt idx="11">
                        <c:v>1396</c:v>
                      </c:pt>
                      <c:pt idx="12">
                        <c:v>1397</c:v>
                      </c:pt>
                      <c:pt idx="13">
                        <c:v>1398</c:v>
                      </c:pt>
                      <c:pt idx="14">
                        <c:v>1399</c:v>
                      </c:pt>
                      <c:pt idx="15">
                        <c:v>1400</c:v>
                      </c:pt>
                      <c:pt idx="16">
                        <c:v>1401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'سیمای اپیدمیولوژیک  دانشگاه'!$C$39:$AQ$39</c15:sqref>
                        </c15:formulaRef>
                      </c:ext>
                    </c:extLst>
                    <c:numCache>
                      <c:formatCode>0%</c:formatCode>
                      <c:ptCount val="17"/>
                      <c:pt idx="0">
                        <c:v>0.15057471264367817</c:v>
                      </c:pt>
                      <c:pt idx="1">
                        <c:v>8.1649151172190779E-2</c:v>
                      </c:pt>
                      <c:pt idx="2">
                        <c:v>7.2174307762142537E-2</c:v>
                      </c:pt>
                      <c:pt idx="3">
                        <c:v>6.5375302663438259E-2</c:v>
                      </c:pt>
                      <c:pt idx="4">
                        <c:v>8.3650190114068435E-2</c:v>
                      </c:pt>
                      <c:pt idx="5">
                        <c:v>8.1984334203655349E-2</c:v>
                      </c:pt>
                      <c:pt idx="6">
                        <c:v>8.59375E-2</c:v>
                      </c:pt>
                      <c:pt idx="7">
                        <c:v>0.10255018990775909</c:v>
                      </c:pt>
                      <c:pt idx="8">
                        <c:v>0.11316648531011969</c:v>
                      </c:pt>
                      <c:pt idx="9">
                        <c:v>0.13451232583065381</c:v>
                      </c:pt>
                      <c:pt idx="10">
                        <c:v>0.14731528223955942</c:v>
                      </c:pt>
                      <c:pt idx="11">
                        <c:v>0.15421002838221382</c:v>
                      </c:pt>
                      <c:pt idx="12">
                        <c:v>0.15696087352138308</c:v>
                      </c:pt>
                      <c:pt idx="13">
                        <c:v>0.21406086044071354</c:v>
                      </c:pt>
                      <c:pt idx="14">
                        <c:v>0.23452157598499063</c:v>
                      </c:pt>
                      <c:pt idx="15" formatCode="0.00%">
                        <c:v>0.25557206537890043</c:v>
                      </c:pt>
                      <c:pt idx="16" formatCode="0.00%">
                        <c:v>0.26136363636363635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5F3-465F-8FEB-4653FC95D48D}"/>
                  </c:ext>
                </c:extLst>
              </c15:ser>
            </c15:filteredLineSeries>
          </c:ext>
        </c:extLst>
      </c:lineChart>
      <c:catAx>
        <c:axId val="140605310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049840"/>
        <c:crosses val="autoZero"/>
        <c:auto val="1"/>
        <c:lblAlgn val="ctr"/>
        <c:lblOffset val="100"/>
        <c:noMultiLvlLbl val="0"/>
      </c:catAx>
      <c:valAx>
        <c:axId val="1406049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0605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A5002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rgbClr val="A50021"/>
      </a:solidFill>
      <a:round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002060"/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213839106282066E-3"/>
          <c:y val="3.5788537837991852E-2"/>
          <c:w val="0.71586631495731845"/>
          <c:h val="0.839722768327777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 Cascade'!$AB$1</c:f>
              <c:strCache>
                <c:ptCount val="1"/>
                <c:pt idx="0">
                  <c:v>Estimated number of PLHIV</c:v>
                </c:pt>
              </c:strCache>
            </c:strRef>
          </c:tx>
          <c:spPr>
            <a:solidFill>
              <a:srgbClr val="FFFFCC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063121358357576E-2"/>
                  <c:y val="-3.39044736729635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D4F-47A9-BAC1-D24A643D5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Cascade'!$AA$2:$AA$18</c:f>
              <c:strCache>
                <c:ptCount val="1"/>
                <c:pt idx="0">
                  <c:v>Total</c:v>
                </c:pt>
              </c:strCache>
              <c:extLst/>
            </c:strRef>
          </c:cat>
          <c:val>
            <c:numRef>
              <c:f>' Cascade'!$AB$2:$AB$18</c:f>
              <c:numCache>
                <c:formatCode>#,##0</c:formatCode>
                <c:ptCount val="1"/>
                <c:pt idx="0">
                  <c:v>46145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CD4F-47A9-BAC1-D24A643D5C1D}"/>
            </c:ext>
          </c:extLst>
        </c:ser>
        <c:ser>
          <c:idx val="1"/>
          <c:order val="1"/>
          <c:tx>
            <c:strRef>
              <c:f>' Cascade'!$AC$1</c:f>
              <c:strCache>
                <c:ptCount val="1"/>
                <c:pt idx="0">
                  <c:v>PLHIV who know their HIV status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731890946890852E-2"/>
                  <c:y val="-3.88189269929011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D4F-47A9-BAC1-D24A643D5C1D}"/>
                </c:ext>
              </c:extLst>
            </c:dLbl>
            <c:dLbl>
              <c:idx val="10"/>
              <c:layout>
                <c:manualLayout>
                  <c:x val="2.6153845361785423E-2"/>
                  <c:y val="-7.6802148882582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4F-47A9-BAC1-D24A643D5C1D}"/>
                </c:ext>
              </c:extLst>
            </c:dLbl>
            <c:dLbl>
              <c:idx val="11"/>
              <c:layout>
                <c:manualLayout>
                  <c:x val="1.525640979437483E-2"/>
                  <c:y val="-5.3427581831361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4F-47A9-BAC1-D24A643D5C1D}"/>
                </c:ext>
              </c:extLst>
            </c:dLbl>
            <c:dLbl>
              <c:idx val="12"/>
              <c:layout>
                <c:manualLayout>
                  <c:x val="1.7435896907856907E-2"/>
                  <c:y val="-4.340991023798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4F-47A9-BAC1-D24A643D5C1D}"/>
                </c:ext>
              </c:extLst>
            </c:dLbl>
            <c:dLbl>
              <c:idx val="13"/>
              <c:layout>
                <c:manualLayout>
                  <c:x val="1.7435896907856949E-2"/>
                  <c:y val="-6.010602956028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4F-47A9-BAC1-D24A643D5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Cascade'!$AA$2:$AA$18</c:f>
              <c:strCache>
                <c:ptCount val="1"/>
                <c:pt idx="0">
                  <c:v>Total</c:v>
                </c:pt>
              </c:strCache>
              <c:extLst/>
            </c:strRef>
          </c:cat>
          <c:val>
            <c:numRef>
              <c:f>' Cascade'!$AC$2:$AC$19</c:f>
              <c:numCache>
                <c:formatCode>General</c:formatCode>
                <c:ptCount val="1"/>
                <c:pt idx="0">
                  <c:v>23905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CD4F-47A9-BAC1-D24A643D5C1D}"/>
            </c:ext>
          </c:extLst>
        </c:ser>
        <c:ser>
          <c:idx val="2"/>
          <c:order val="2"/>
          <c:tx>
            <c:strRef>
              <c:f>' Cascade'!$AD$1</c:f>
              <c:strCache>
                <c:ptCount val="1"/>
                <c:pt idx="0">
                  <c:v>Number of PLHIV in care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494486648993523E-2"/>
                  <c:y val="-3.3638746445254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D4F-47A9-BAC1-D24A643D5C1D}"/>
                </c:ext>
              </c:extLst>
            </c:dLbl>
            <c:dLbl>
              <c:idx val="10"/>
              <c:layout>
                <c:manualLayout>
                  <c:x val="3.2692306702231777E-2"/>
                  <c:y val="-7.0123701153662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4F-47A9-BAC1-D24A643D5C1D}"/>
                </c:ext>
              </c:extLst>
            </c:dLbl>
            <c:dLbl>
              <c:idx val="11"/>
              <c:layout>
                <c:manualLayout>
                  <c:x val="2.833333247526746E-2"/>
                  <c:y val="-5.0088357966901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4F-47A9-BAC1-D24A643D5C1D}"/>
                </c:ext>
              </c:extLst>
            </c:dLbl>
            <c:dLbl>
              <c:idx val="12"/>
              <c:layout>
                <c:manualLayout>
                  <c:x val="3.7051280929196018E-2"/>
                  <c:y val="-5.676680569582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4F-47A9-BAC1-D24A643D5C1D}"/>
                </c:ext>
              </c:extLst>
            </c:dLbl>
            <c:dLbl>
              <c:idx val="13"/>
              <c:layout>
                <c:manualLayout>
                  <c:x val="1.7435896907856869E-2"/>
                  <c:y val="-6.3445253424742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4F-47A9-BAC1-D24A643D5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Cascade'!$AA$2:$AA$18</c:f>
              <c:strCache>
                <c:ptCount val="1"/>
                <c:pt idx="0">
                  <c:v>Total</c:v>
                </c:pt>
              </c:strCache>
              <c:extLst/>
            </c:strRef>
          </c:cat>
          <c:val>
            <c:numRef>
              <c:f>' Cascade'!$AD$2:$AD$19</c:f>
              <c:numCache>
                <c:formatCode>General</c:formatCode>
                <c:ptCount val="1"/>
                <c:pt idx="0">
                  <c:v>18639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CD4F-47A9-BAC1-D24A643D5C1D}"/>
            </c:ext>
          </c:extLst>
        </c:ser>
        <c:ser>
          <c:idx val="3"/>
          <c:order val="3"/>
          <c:tx>
            <c:strRef>
              <c:f>' Cascade'!$AE$1</c:f>
              <c:strCache>
                <c:ptCount val="1"/>
                <c:pt idx="0">
                  <c:v>Number of PLHIV on ART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268948518588455E-2"/>
                  <c:y val="-3.36386924096077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D4F-47A9-BAC1-D24A643D5C1D}"/>
                </c:ext>
              </c:extLst>
            </c:dLbl>
            <c:dLbl>
              <c:idx val="10"/>
              <c:layout>
                <c:manualLayout>
                  <c:x val="3.051281958874966E-2"/>
                  <c:y val="-6.6784477289202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4F-47A9-BAC1-D24A643D5C1D}"/>
                </c:ext>
              </c:extLst>
            </c:dLbl>
            <c:dLbl>
              <c:idx val="11"/>
              <c:layout>
                <c:manualLayout>
                  <c:x val="2.833333247526754E-2"/>
                  <c:y val="-6.010602956028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D4F-47A9-BAC1-D24A643D5C1D}"/>
                </c:ext>
              </c:extLst>
            </c:dLbl>
            <c:dLbl>
              <c:idx val="12"/>
              <c:layout>
                <c:manualLayout>
                  <c:x val="3.051281958874966E-2"/>
                  <c:y val="-5.3427581831361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4F-47A9-BAC1-D24A643D5C1D}"/>
                </c:ext>
              </c:extLst>
            </c:dLbl>
            <c:dLbl>
              <c:idx val="13"/>
              <c:layout>
                <c:manualLayout>
                  <c:x val="3.9230768042678055E-2"/>
                  <c:y val="-9.0159044340423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D4F-47A9-BAC1-D24A643D5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Cascade'!$AA$2:$AA$18</c:f>
              <c:strCache>
                <c:ptCount val="1"/>
                <c:pt idx="0">
                  <c:v>Total</c:v>
                </c:pt>
              </c:strCache>
              <c:extLst/>
            </c:strRef>
          </c:cat>
          <c:val>
            <c:numRef>
              <c:f>' Cascade'!$AE$2:$AE$19</c:f>
              <c:numCache>
                <c:formatCode>General</c:formatCode>
                <c:ptCount val="1"/>
                <c:pt idx="0">
                  <c:v>17711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CD4F-47A9-BAC1-D24A643D5C1D}"/>
            </c:ext>
          </c:extLst>
        </c:ser>
        <c:ser>
          <c:idx val="6"/>
          <c:order val="6"/>
          <c:tx>
            <c:strRef>
              <c:f>' Cascade'!$AI$1</c:f>
              <c:strCache>
                <c:ptCount val="1"/>
                <c:pt idx="0">
                  <c:v>Number of PLHIV with Suppressed V.L</c:v>
                </c:pt>
              </c:strCache>
              <c:extLst xmlns:c15="http://schemas.microsoft.com/office/drawing/2012/chart"/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090742608913223E-2"/>
                  <c:y val="-3.3638692409607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CD4F-47A9-BAC1-D24A643D5C1D}"/>
                </c:ext>
              </c:extLst>
            </c:dLbl>
            <c:dLbl>
              <c:idx val="10"/>
              <c:layout>
                <c:manualLayout>
                  <c:x val="2.6153845361785423E-2"/>
                  <c:y val="-5.008835796690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D4F-47A9-BAC1-D24A643D5C1D}"/>
                </c:ext>
              </c:extLst>
            </c:dLbl>
            <c:dLbl>
              <c:idx val="11"/>
              <c:layout>
                <c:manualLayout>
                  <c:x val="3.4871793815713897E-2"/>
                  <c:y val="-5.0088357966901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D4F-47A9-BAC1-D24A643D5C1D}"/>
                </c:ext>
              </c:extLst>
            </c:dLbl>
            <c:dLbl>
              <c:idx val="12"/>
              <c:layout>
                <c:manualLayout>
                  <c:x val="2.833333247526754E-2"/>
                  <c:y val="-5.676680569582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D4F-47A9-BAC1-D24A643D5C1D}"/>
                </c:ext>
              </c:extLst>
            </c:dLbl>
            <c:dLbl>
              <c:idx val="13"/>
              <c:layout>
                <c:manualLayout>
                  <c:x val="2.833333247526746E-2"/>
                  <c:y val="-7.012370115366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D4F-47A9-BAC1-D24A643D5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Cascade'!$AA$2:$AA$18</c:f>
              <c:strCache>
                <c:ptCount val="1"/>
                <c:pt idx="0">
                  <c:v>Total</c:v>
                </c:pt>
              </c:strCache>
              <c:extLst/>
            </c:strRef>
          </c:cat>
          <c:val>
            <c:numRef>
              <c:f>' Cascade'!$AI$2:$AI$19</c:f>
              <c:numCache>
                <c:formatCode>0</c:formatCode>
                <c:ptCount val="1"/>
                <c:pt idx="0">
                  <c:v>16181.792778649922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9-CD4F-47A9-BAC1-D24A643D5C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881541488"/>
        <c:axId val="-1881548016"/>
        <c:axId val="0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 Cascade'!$AF$1</c15:sqref>
                        </c15:formulaRef>
                      </c:ext>
                    </c:extLst>
                    <c:strCache>
                      <c:ptCount val="1"/>
                      <c:pt idx="0">
                        <c:v>بیش از 6 ماه درمان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 Cascade'!$AA$2:$AA$18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 Cascade'!$AF$2:$AF$19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16786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A-CD4F-47A9-BAC1-D24A643D5C1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 Cascade'!$AG$1</c15:sqref>
                        </c15:formulaRef>
                      </c:ext>
                    </c:extLst>
                    <c:strCache>
                      <c:ptCount val="1"/>
                      <c:pt idx="0">
                        <c:v>V.L Measurement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dLbl>
                    <c:idx val="0"/>
                    <c:layout>
                      <c:manualLayout>
                        <c:x val="5.0128203610088642E-2"/>
                        <c:y val="-6.678447728920229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CD4F-47A9-BAC1-D24A643D5C1D}"/>
                      </c:ext>
                    </c:extLst>
                  </c:dLbl>
                  <c:dLbl>
                    <c:idx val="10"/>
                    <c:layout>
                      <c:manualLayout>
                        <c:x val="2.6153845361785343E-2"/>
                        <c:y val="-5.008835796690171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 xmlns:c16="http://schemas.microsoft.com/office/drawing/2014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CD4F-47A9-BAC1-D24A643D5C1D}"/>
                      </c:ext>
                    </c:extLst>
                  </c:dLbl>
                  <c:dLbl>
                    <c:idx val="11"/>
                    <c:layout>
                      <c:manualLayout>
                        <c:x val="3.051281958874958E-2"/>
                        <c:y val="-5.342758183136189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 xmlns:c16="http://schemas.microsoft.com/office/drawing/2014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CD4F-47A9-BAC1-D24A643D5C1D}"/>
                      </c:ext>
                    </c:extLst>
                  </c:dLbl>
                  <c:dLbl>
                    <c:idx val="12"/>
                    <c:layout>
                      <c:manualLayout>
                        <c:x val="4.5769229383124492E-2"/>
                        <c:y val="-8.014137274704274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 xmlns:c16="http://schemas.microsoft.com/office/drawing/2014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CD4F-47A9-BAC1-D24A643D5C1D}"/>
                      </c:ext>
                    </c:extLst>
                  </c:dLbl>
                  <c:dLbl>
                    <c:idx val="13"/>
                    <c:layout>
                      <c:manualLayout>
                        <c:x val="3.9230768042678055E-2"/>
                        <c:y val="-8.681982047596303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 xmlns:c16="http://schemas.microsoft.com/office/drawing/2014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CD4F-47A9-BAC1-D24A643D5C1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 Cascade'!$AA$2:$AA$18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 Cascade'!$AG$2:$AG$19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12103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D4F-47A9-BAC1-D24A643D5C1D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 Cascade'!$AH$1</c15:sqref>
                        </c15:formulaRef>
                      </c:ext>
                    </c:extLst>
                    <c:strCache>
                      <c:ptCount val="1"/>
                      <c:pt idx="0">
                        <c:v>Number of PLHIV with Suppressed V.L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dLbl>
                    <c:idx val="0"/>
                    <c:layout>
                      <c:manualLayout>
                        <c:x val="5.2450010184387649E-2"/>
                        <c:y val="-5.9475624360252249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1-CD4F-47A9-BAC1-D24A643D5C1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 Cascade'!$AA$2:$AA$18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 Cascade'!$AH$2:$AH$19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11058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D4F-47A9-BAC1-D24A643D5C1D}"/>
                  </c:ext>
                </c:extLst>
              </c15:ser>
            </c15:filteredBarSeries>
          </c:ext>
        </c:extLst>
      </c:bar3DChart>
      <c:catAx>
        <c:axId val="-1881541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81548016"/>
        <c:crosses val="autoZero"/>
        <c:auto val="1"/>
        <c:lblAlgn val="ctr"/>
        <c:lblOffset val="100"/>
        <c:noMultiLvlLbl val="0"/>
      </c:catAx>
      <c:valAx>
        <c:axId val="-18815480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88154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1697360132464938"/>
          <c:y val="8.3051079864375867E-4"/>
          <c:w val="0.2813418030028515"/>
          <c:h val="0.99916948920135629"/>
        </c:manualLayout>
      </c:layout>
      <c:overlay val="0"/>
      <c:spPr>
        <a:solidFill>
          <a:srgbClr val="00206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38100" cap="flat" cmpd="sng" algn="ctr">
      <a:solidFill>
        <a:srgbClr val="002060"/>
      </a:solidFill>
      <a:round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4-07-25T21:30:05.709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4-07-25T21:30:37.885"/>
    </inkml:context>
    <inkml:brush xml:id="br0">
      <inkml:brushProperty name="width" value="0.1" units="cm"/>
      <inkml:brushProperty name="height" value="0.1" units="cm"/>
      <inkml:brushProperty name="color" value="#33CCFF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4-07-25T21:30:45.757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C0859-479D-42AE-B9D2-1AAA87995C3B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7DB11-CACF-4E70-9A93-4C1B2195F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7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CAE3756-F34B-754A-88EA-8A7D2FCE38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84" y="381352"/>
            <a:ext cx="1885210" cy="12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1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28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19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5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702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021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686400" y="1078867"/>
            <a:ext cx="8498400" cy="8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686400" y="2110363"/>
            <a:ext cx="8498400" cy="38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576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940223-CF13-FD02-FDCA-69BEDFBB1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6874" y="5648912"/>
            <a:ext cx="1885210" cy="12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9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9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4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6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06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77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3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5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teams/global-hiv-hepatitis-and-sti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FDBF-A747-21FE-F7CE-7ACBEB45A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9" y="1673981"/>
            <a:ext cx="8098972" cy="1755019"/>
          </a:xfrm>
        </p:spPr>
        <p:txBody>
          <a:bodyPr>
            <a:normAutofit fontScale="90000"/>
          </a:bodyPr>
          <a:lstStyle/>
          <a:p>
            <a:r>
              <a:rPr lang="en-US" sz="60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latest epidemiological update of </a:t>
            </a:r>
            <a:r>
              <a:rPr lang="en-US" sz="59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HIV/AIDS</a:t>
            </a:r>
            <a:endParaRPr lang="en-US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113B43-BD31-76F5-6A1B-0A0933752AF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94000" y="3860800"/>
            <a:ext cx="681513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Zeynab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Darini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darini.zeynab@yahoo.com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496D5-B809-7B58-51B4-5AA3BD9CFA49}"/>
              </a:ext>
            </a:extLst>
          </p:cNvPr>
          <p:cNvSpPr txBox="1"/>
          <p:nvPr/>
        </p:nvSpPr>
        <p:spPr>
          <a:xfrm>
            <a:off x="11067143" y="6300411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1/35</a:t>
            </a:r>
          </a:p>
        </p:txBody>
      </p:sp>
    </p:spTree>
    <p:extLst>
      <p:ext uri="{BB962C8B-B14F-4D97-AF65-F5344CB8AC3E}">
        <p14:creationId xmlns:p14="http://schemas.microsoft.com/office/powerpoint/2010/main" val="402409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6EC565-7105-22C3-F3C7-878348E98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8" y="449943"/>
            <a:ext cx="11310255" cy="5958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F196A4-5419-5A52-5FA2-C87E475C19F4}"/>
              </a:ext>
            </a:extLst>
          </p:cNvPr>
          <p:cNvSpPr txBox="1"/>
          <p:nvPr/>
        </p:nvSpPr>
        <p:spPr>
          <a:xfrm>
            <a:off x="406533" y="449943"/>
            <a:ext cx="53412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regional </a:t>
            </a:r>
            <a:r>
              <a:rPr lang="en-US" sz="27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epidemic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9E322-43B2-307D-604C-E4564D446133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10/35</a:t>
            </a:r>
          </a:p>
        </p:txBody>
      </p:sp>
    </p:spTree>
    <p:extLst>
      <p:ext uri="{BB962C8B-B14F-4D97-AF65-F5344CB8AC3E}">
        <p14:creationId xmlns:p14="http://schemas.microsoft.com/office/powerpoint/2010/main" val="422371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98E6A6-731E-EE17-583A-E9056CA26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8" y="449943"/>
            <a:ext cx="11263086" cy="5958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F196A4-5419-5A52-5FA2-C87E475C19F4}"/>
              </a:ext>
            </a:extLst>
          </p:cNvPr>
          <p:cNvSpPr txBox="1"/>
          <p:nvPr/>
        </p:nvSpPr>
        <p:spPr>
          <a:xfrm>
            <a:off x="464457" y="449943"/>
            <a:ext cx="53412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regional </a:t>
            </a:r>
            <a:r>
              <a:rPr lang="en-US" sz="27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epidemic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25BB36-DA21-A969-C88E-A02DAAA4CF56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11/35</a:t>
            </a:r>
          </a:p>
        </p:txBody>
      </p:sp>
    </p:spTree>
    <p:extLst>
      <p:ext uri="{BB962C8B-B14F-4D97-AF65-F5344CB8AC3E}">
        <p14:creationId xmlns:p14="http://schemas.microsoft.com/office/powerpoint/2010/main" val="375085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2527F-2060-30BA-F8A6-E60BF526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8" y="449943"/>
            <a:ext cx="11263086" cy="5958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F196A4-5419-5A52-5FA2-C87E475C19F4}"/>
              </a:ext>
            </a:extLst>
          </p:cNvPr>
          <p:cNvSpPr txBox="1"/>
          <p:nvPr/>
        </p:nvSpPr>
        <p:spPr>
          <a:xfrm>
            <a:off x="464457" y="449943"/>
            <a:ext cx="53412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regional </a:t>
            </a:r>
            <a:r>
              <a:rPr lang="en-US" sz="27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epidemic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D1D66-5D71-93D9-DB9E-7AEE762144AB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12/35</a:t>
            </a:r>
          </a:p>
        </p:txBody>
      </p:sp>
    </p:spTree>
    <p:extLst>
      <p:ext uri="{BB962C8B-B14F-4D97-AF65-F5344CB8AC3E}">
        <p14:creationId xmlns:p14="http://schemas.microsoft.com/office/powerpoint/2010/main" val="178133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108ACE-4068-A16D-60A0-804D33CBD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7" y="449943"/>
            <a:ext cx="11263086" cy="5958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F196A4-5419-5A52-5FA2-C87E475C19F4}"/>
              </a:ext>
            </a:extLst>
          </p:cNvPr>
          <p:cNvSpPr txBox="1"/>
          <p:nvPr/>
        </p:nvSpPr>
        <p:spPr>
          <a:xfrm>
            <a:off x="464457" y="449943"/>
            <a:ext cx="53412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regional </a:t>
            </a:r>
            <a:r>
              <a:rPr lang="en-US" sz="27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epidemic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7821B2-3EFF-ED01-5944-B6769A084FB4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13/35</a:t>
            </a:r>
          </a:p>
        </p:txBody>
      </p:sp>
    </p:spTree>
    <p:extLst>
      <p:ext uri="{BB962C8B-B14F-4D97-AF65-F5344CB8AC3E}">
        <p14:creationId xmlns:p14="http://schemas.microsoft.com/office/powerpoint/2010/main" val="129922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FA4706-5BE9-9314-F66A-B604D225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5" y="792703"/>
            <a:ext cx="5486399" cy="533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EB7E83-37D3-2B32-0852-F29F9288E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14" y="627183"/>
            <a:ext cx="5050971" cy="5394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4E039F-74D8-472A-EFF9-1062521C2C93}"/>
              </a:ext>
            </a:extLst>
          </p:cNvPr>
          <p:cNvSpPr txBox="1"/>
          <p:nvPr/>
        </p:nvSpPr>
        <p:spPr>
          <a:xfrm>
            <a:off x="2336798" y="456220"/>
            <a:ext cx="628468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HIV infections by WHO region, 2020−2023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0CD3B-9AD3-018E-1474-857F96F09CD9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14/35</a:t>
            </a:r>
          </a:p>
        </p:txBody>
      </p:sp>
    </p:spTree>
    <p:extLst>
      <p:ext uri="{BB962C8B-B14F-4D97-AF65-F5344CB8AC3E}">
        <p14:creationId xmlns:p14="http://schemas.microsoft.com/office/powerpoint/2010/main" val="26056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4B6D8BE-0A4D-7CFE-2E65-0E0873558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1"/>
          <a:stretch/>
        </p:blipFill>
        <p:spPr>
          <a:xfrm>
            <a:off x="433137" y="976137"/>
            <a:ext cx="11341575" cy="54407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69C374-D663-90A5-B635-C23B09FCCC8B}"/>
              </a:ext>
            </a:extLst>
          </p:cNvPr>
          <p:cNvSpPr txBox="1"/>
          <p:nvPr/>
        </p:nvSpPr>
        <p:spPr>
          <a:xfrm>
            <a:off x="399663" y="145141"/>
            <a:ext cx="11375049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towards achieving the </a:t>
            </a:r>
            <a:r>
              <a:rPr lang="en-US" sz="23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n-US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testing, treatment and viral load</a:t>
            </a:r>
            <a:r>
              <a:rPr lang="fa-IR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suppression cascades targets among people living with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n-US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globally and by </a:t>
            </a:r>
            <a:r>
              <a:rPr lang="en-US" sz="23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region, 2023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F4F5DE-5F12-E9E7-DA1B-68FABF1E2161}"/>
              </a:ext>
            </a:extLst>
          </p:cNvPr>
          <p:cNvSpPr txBox="1"/>
          <p:nvPr/>
        </p:nvSpPr>
        <p:spPr>
          <a:xfrm>
            <a:off x="10880748" y="6366130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15/35</a:t>
            </a:r>
          </a:p>
        </p:txBody>
      </p:sp>
    </p:spTree>
    <p:extLst>
      <p:ext uri="{BB962C8B-B14F-4D97-AF65-F5344CB8AC3E}">
        <p14:creationId xmlns:p14="http://schemas.microsoft.com/office/powerpoint/2010/main" val="270074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22BB7C59-3983-4656-4868-F0E757EAC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81"/>
          <a:stretch/>
        </p:blipFill>
        <p:spPr>
          <a:xfrm>
            <a:off x="417288" y="481263"/>
            <a:ext cx="11357423" cy="6044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1D2FD-82A6-B3DC-574D-6D836E4426AD}"/>
              </a:ext>
            </a:extLst>
          </p:cNvPr>
          <p:cNvSpPr txBox="1"/>
          <p:nvPr/>
        </p:nvSpPr>
        <p:spPr>
          <a:xfrm>
            <a:off x="2287529" y="262021"/>
            <a:ext cx="73514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towards 95-95-95 targets, by WHO region, 2023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F6C35-FC6B-20F7-1E48-5E8825009BE9}"/>
              </a:ext>
            </a:extLst>
          </p:cNvPr>
          <p:cNvSpPr txBox="1"/>
          <p:nvPr/>
        </p:nvSpPr>
        <p:spPr>
          <a:xfrm>
            <a:off x="11040976" y="6376737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16/35</a:t>
            </a:r>
          </a:p>
        </p:txBody>
      </p:sp>
    </p:spTree>
    <p:extLst>
      <p:ext uri="{BB962C8B-B14F-4D97-AF65-F5344CB8AC3E}">
        <p14:creationId xmlns:p14="http://schemas.microsoft.com/office/powerpoint/2010/main" val="422096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7883C85-181C-2D18-014B-1681156A8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83503"/>
              </p:ext>
            </p:extLst>
          </p:nvPr>
        </p:nvGraphicFramePr>
        <p:xfrm>
          <a:off x="469901" y="305149"/>
          <a:ext cx="11252198" cy="624770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230796">
                  <a:extLst>
                    <a:ext uri="{9D8B030D-6E8A-4147-A177-3AD203B41FA5}">
                      <a16:colId xmlns:a16="http://schemas.microsoft.com/office/drawing/2014/main" val="3681751857"/>
                    </a:ext>
                  </a:extLst>
                </a:gridCol>
                <a:gridCol w="4021402">
                  <a:extLst>
                    <a:ext uri="{9D8B030D-6E8A-4147-A177-3AD203B41FA5}">
                      <a16:colId xmlns:a16="http://schemas.microsoft.com/office/drawing/2014/main" val="1581711140"/>
                    </a:ext>
                  </a:extLst>
                </a:gridCol>
              </a:tblGrid>
              <a:tr h="7752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HIV/AIDS Estimates in IRAN (2023)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42685716"/>
                  </a:ext>
                </a:extLst>
              </a:tr>
              <a:tr h="684055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Adults and children living with </a:t>
                      </a:r>
                      <a:r>
                        <a:rPr lang="en-US" sz="23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HIV</a:t>
                      </a:r>
                      <a:endParaRPr lang="en-US" sz="2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43 000 [30 000 – 77 000]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117077"/>
                  </a:ext>
                </a:extLst>
              </a:tr>
              <a:tr h="684055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Adults aged 15 and over living with </a:t>
                      </a:r>
                      <a:r>
                        <a:rPr lang="en-US" sz="23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42 000 [30 000 – 76 000]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3936824"/>
                  </a:ext>
                </a:extLst>
              </a:tr>
              <a:tr h="684055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Women aged 15 and over living with </a:t>
                      </a:r>
                      <a:r>
                        <a:rPr lang="en-US" sz="23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 [9900 - 27 000]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83209172"/>
                  </a:ext>
                </a:extLst>
              </a:tr>
              <a:tr h="684055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 aged 15 and over living with HIV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28 000 [20 000 - 49 000]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54097097"/>
                  </a:ext>
                </a:extLst>
              </a:tr>
              <a:tr h="684055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Children aged 0 to 14 living with HIV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&lt;1000 [&lt;500 - 1800]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7525238"/>
                  </a:ext>
                </a:extLst>
              </a:tr>
              <a:tr h="684055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Adult aged 15 to 49 HIV prevalence rate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&lt;0.1 [&lt;0.1 - 0.1]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23643623"/>
                  </a:ext>
                </a:extLst>
              </a:tr>
              <a:tr h="684055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Women aged 15 to 49 HIV prevalence rate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&lt;0.1 [&lt;0.1 - &lt;0.1]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25871189"/>
                  </a:ext>
                </a:extLst>
              </a:tr>
              <a:tr h="684055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 aged 15 to 49 HIV prevalence rate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&lt;0.1 [&lt;0.1 - 0.2]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292421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C1FD5-339A-97B2-0A79-620033DDBC6F}"/>
              </a:ext>
            </a:extLst>
          </p:cNvPr>
          <p:cNvSpPr txBox="1"/>
          <p:nvPr/>
        </p:nvSpPr>
        <p:spPr>
          <a:xfrm>
            <a:off x="11283041" y="646012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17/35</a:t>
            </a:r>
          </a:p>
        </p:txBody>
      </p:sp>
    </p:spTree>
    <p:extLst>
      <p:ext uri="{BB962C8B-B14F-4D97-AF65-F5344CB8AC3E}">
        <p14:creationId xmlns:p14="http://schemas.microsoft.com/office/powerpoint/2010/main" val="33115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7883C85-181C-2D18-014B-1681156A8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933636"/>
              </p:ext>
            </p:extLst>
          </p:nvPr>
        </p:nvGraphicFramePr>
        <p:xfrm>
          <a:off x="469901" y="305149"/>
          <a:ext cx="11252198" cy="615497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230796">
                  <a:extLst>
                    <a:ext uri="{9D8B030D-6E8A-4147-A177-3AD203B41FA5}">
                      <a16:colId xmlns:a16="http://schemas.microsoft.com/office/drawing/2014/main" val="3681751857"/>
                    </a:ext>
                  </a:extLst>
                </a:gridCol>
                <a:gridCol w="4021402">
                  <a:extLst>
                    <a:ext uri="{9D8B030D-6E8A-4147-A177-3AD203B41FA5}">
                      <a16:colId xmlns:a16="http://schemas.microsoft.com/office/drawing/2014/main" val="1581711140"/>
                    </a:ext>
                  </a:extLst>
                </a:gridCol>
              </a:tblGrid>
              <a:tr h="8367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HIV/AIDS Estimates in IRAN (2023)…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42685716"/>
                  </a:ext>
                </a:extLst>
              </a:tr>
              <a:tr h="738326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Adults and children newly infected with HIV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 [1300 - 6500]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117077"/>
                  </a:ext>
                </a:extLst>
              </a:tr>
              <a:tr h="738326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Adults aged 15 and over newly infected with HIV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2500 [1300 - 6200]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3936824"/>
                  </a:ext>
                </a:extLst>
              </a:tr>
              <a:tr h="888251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Women aged 15 and over newly infected with HIV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 [&lt;1000 - 2500]</a:t>
                      </a:r>
                    </a:p>
                    <a:p>
                      <a:pPr algn="ctr"/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83209172"/>
                  </a:ext>
                </a:extLst>
              </a:tr>
              <a:tr h="738326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 aged 15 and over newly infected with HIV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1500 [&lt;1000 - 3600]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54097097"/>
                  </a:ext>
                </a:extLst>
              </a:tr>
              <a:tr h="738326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Children aged 0 to 14 newly infected with HIV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&lt;200 [&lt;100 - &lt;500]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7525238"/>
                  </a:ext>
                </a:extLst>
              </a:tr>
              <a:tr h="738326">
                <a:tc>
                  <a:txBody>
                    <a:bodyPr/>
                    <a:lstStyle/>
                    <a:p>
                      <a:pPr algn="l"/>
                      <a:r>
                        <a:rPr lang="fr-F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HIV incidence per 1000 population(</a:t>
                      </a:r>
                      <a:r>
                        <a:rPr lang="fr-FR" sz="24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adults</a:t>
                      </a:r>
                      <a:r>
                        <a:rPr lang="fr-F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15-49)</a:t>
                      </a:r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0.05 [0.03 - 0.12]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23643623"/>
                  </a:ext>
                </a:extLst>
              </a:tr>
              <a:tr h="738326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HIV incidence per 1000 population (all ages)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 [0.02 - 0.07]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2587118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C1FD5-339A-97B2-0A79-620033DDBC6F}"/>
              </a:ext>
            </a:extLst>
          </p:cNvPr>
          <p:cNvSpPr txBox="1"/>
          <p:nvPr/>
        </p:nvSpPr>
        <p:spPr>
          <a:xfrm>
            <a:off x="11283041" y="646012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18/35</a:t>
            </a:r>
          </a:p>
        </p:txBody>
      </p:sp>
    </p:spTree>
    <p:extLst>
      <p:ext uri="{BB962C8B-B14F-4D97-AF65-F5344CB8AC3E}">
        <p14:creationId xmlns:p14="http://schemas.microsoft.com/office/powerpoint/2010/main" val="2241671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7883C85-181C-2D18-014B-1681156A8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600520"/>
              </p:ext>
            </p:extLst>
          </p:nvPr>
        </p:nvGraphicFramePr>
        <p:xfrm>
          <a:off x="469901" y="305149"/>
          <a:ext cx="11252198" cy="615497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230796">
                  <a:extLst>
                    <a:ext uri="{9D8B030D-6E8A-4147-A177-3AD203B41FA5}">
                      <a16:colId xmlns:a16="http://schemas.microsoft.com/office/drawing/2014/main" val="3681751857"/>
                    </a:ext>
                  </a:extLst>
                </a:gridCol>
                <a:gridCol w="4021402">
                  <a:extLst>
                    <a:ext uri="{9D8B030D-6E8A-4147-A177-3AD203B41FA5}">
                      <a16:colId xmlns:a16="http://schemas.microsoft.com/office/drawing/2014/main" val="1581711140"/>
                    </a:ext>
                  </a:extLst>
                </a:gridCol>
              </a:tblGrid>
              <a:tr h="8576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HIV/AIDS Estimates in IRAN (2023)…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42685716"/>
                  </a:ext>
                </a:extLst>
              </a:tr>
              <a:tr h="756759">
                <a:tc>
                  <a:txBody>
                    <a:bodyPr/>
                    <a:lstStyle/>
                    <a:p>
                      <a:pPr algn="l"/>
                      <a:r>
                        <a:rPr lang="en-US" sz="2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Adult and child deaths due to AIDS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[1100 - 4100]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4117077"/>
                  </a:ext>
                </a:extLst>
              </a:tr>
              <a:tr h="756759">
                <a:tc>
                  <a:txBody>
                    <a:bodyPr/>
                    <a:lstStyle/>
                    <a:p>
                      <a:pPr algn="l"/>
                      <a:r>
                        <a:rPr lang="en-US" sz="23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Deaths due to AIDS among adults aged 15 and over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1900 [1100 - 3900]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3936824"/>
                  </a:ext>
                </a:extLst>
              </a:tr>
              <a:tr h="756759">
                <a:tc>
                  <a:txBody>
                    <a:bodyPr/>
                    <a:lstStyle/>
                    <a:p>
                      <a:pPr algn="l"/>
                      <a:r>
                        <a:rPr lang="en-US" sz="23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Deaths due to AIDS among women aged 15 and over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&lt;1000 [&lt;500 - 1400]</a:t>
                      </a:r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83209172"/>
                  </a:ext>
                </a:extLst>
              </a:tr>
              <a:tr h="756759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Deaths due to AIDS among men aged 15 and over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1400 [&lt;1000 - 2600]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54097097"/>
                  </a:ext>
                </a:extLst>
              </a:tr>
              <a:tr h="756759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Deaths due to AIDS among children aged 0 to 14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&lt;100 [&lt;100 - &lt;500]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7525238"/>
                  </a:ext>
                </a:extLst>
              </a:tr>
              <a:tr h="756759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Percent change in new HIV infections since 2010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25871189"/>
                  </a:ext>
                </a:extLst>
              </a:tr>
              <a:tr h="756759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Percent change in AIDS-related deaths since 2010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292421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C1FD5-339A-97B2-0A79-620033DDBC6F}"/>
              </a:ext>
            </a:extLst>
          </p:cNvPr>
          <p:cNvSpPr txBox="1"/>
          <p:nvPr/>
        </p:nvSpPr>
        <p:spPr>
          <a:xfrm>
            <a:off x="11283041" y="646012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19/35</a:t>
            </a:r>
          </a:p>
        </p:txBody>
      </p:sp>
    </p:spTree>
    <p:extLst>
      <p:ext uri="{BB962C8B-B14F-4D97-AF65-F5344CB8AC3E}">
        <p14:creationId xmlns:p14="http://schemas.microsoft.com/office/powerpoint/2010/main" val="282699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1C8AC-5438-79FC-771A-F3DB1B87D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214" y="1723446"/>
            <a:ext cx="10586498" cy="4553020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700" b="1" kern="100" dirty="0">
                <a:latin typeface="Times New Roman" panose="02020603050405020304" pitchFamily="18" charset="0"/>
                <a:cs typeface="B Nazanin" panose="00000400000000000000" pitchFamily="2" charset="-78"/>
              </a:rPr>
              <a:t>The latest update of the disease</a:t>
            </a:r>
            <a:br>
              <a:rPr lang="fa-I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br>
              <a:rPr lang="fa-I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of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world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of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HIV/AIDS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IRAN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incidence and mortality of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HIV/AIDS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last 33 years</a:t>
            </a:r>
            <a:endParaRPr lang="fa-I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92082-BB85-0959-4546-9B10AAB2B3E3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7B779-497B-1B62-126F-AD422B60A114}"/>
              </a:ext>
            </a:extLst>
          </p:cNvPr>
          <p:cNvSpPr txBox="1"/>
          <p:nvPr/>
        </p:nvSpPr>
        <p:spPr>
          <a:xfrm>
            <a:off x="3014065" y="581534"/>
            <a:ext cx="5650964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en-US" sz="42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OUTLINE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58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BC1FD5-339A-97B2-0A79-620033DDBC6F}"/>
              </a:ext>
            </a:extLst>
          </p:cNvPr>
          <p:cNvSpPr txBox="1"/>
          <p:nvPr/>
        </p:nvSpPr>
        <p:spPr>
          <a:xfrm>
            <a:off x="10976808" y="6400801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20/35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F196A4-5419-5A52-5FA2-C87E475C19F4}"/>
              </a:ext>
            </a:extLst>
          </p:cNvPr>
          <p:cNvSpPr txBox="1"/>
          <p:nvPr/>
        </p:nvSpPr>
        <p:spPr>
          <a:xfrm>
            <a:off x="2731827" y="223409"/>
            <a:ext cx="6728346" cy="47705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5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disaggregation of identified cases (1398-1401)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78DCCE53-266E-0140-A7B5-8B1324270A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872291"/>
              </p:ext>
            </p:extLst>
          </p:nvPr>
        </p:nvGraphicFramePr>
        <p:xfrm>
          <a:off x="-1673792" y="223409"/>
          <a:ext cx="16052932" cy="594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4913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19E4B-22CE-021A-94FE-E03F7B666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0" y="128337"/>
            <a:ext cx="11820119" cy="65291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E4BD43-B252-16F3-054F-77D261D4F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5D767-17A5-AFAE-AC87-B1074D3E0C4E}"/>
              </a:ext>
            </a:extLst>
          </p:cNvPr>
          <p:cNvSpPr txBox="1"/>
          <p:nvPr/>
        </p:nvSpPr>
        <p:spPr>
          <a:xfrm>
            <a:off x="11313885" y="6366130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21/35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0418F-D983-F903-A7BE-D066062BF5F4}"/>
              </a:ext>
            </a:extLst>
          </p:cNvPr>
          <p:cNvSpPr txBox="1"/>
          <p:nvPr/>
        </p:nvSpPr>
        <p:spPr>
          <a:xfrm>
            <a:off x="3785936" y="128337"/>
            <a:ext cx="4620126" cy="4114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25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22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00000000-0008-0000-1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629528"/>
              </p:ext>
            </p:extLst>
          </p:nvPr>
        </p:nvGraphicFramePr>
        <p:xfrm>
          <a:off x="417288" y="336242"/>
          <a:ext cx="11357424" cy="6282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EA43D1B-F890-243A-9CB1-5903EC9C2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2A8C4F-75FA-E147-EA0C-2AD886364FFC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22/35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400CC-C0E0-E72F-AEBE-30BF40348F1A}"/>
              </a:ext>
            </a:extLst>
          </p:cNvPr>
          <p:cNvSpPr txBox="1"/>
          <p:nvPr/>
        </p:nvSpPr>
        <p:spPr>
          <a:xfrm>
            <a:off x="2953656" y="239347"/>
            <a:ext cx="590158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 of transmission in identified cases</a:t>
            </a:r>
          </a:p>
        </p:txBody>
      </p:sp>
    </p:spTree>
    <p:extLst>
      <p:ext uri="{BB962C8B-B14F-4D97-AF65-F5344CB8AC3E}">
        <p14:creationId xmlns:p14="http://schemas.microsoft.com/office/powerpoint/2010/main" val="3712355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BC1FD5-339A-97B2-0A79-620033DDBC6F}"/>
              </a:ext>
            </a:extLst>
          </p:cNvPr>
          <p:cNvSpPr txBox="1"/>
          <p:nvPr/>
        </p:nvSpPr>
        <p:spPr>
          <a:xfrm>
            <a:off x="10896596" y="6366130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23/35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4BEDF42-DE21-65B6-9C03-3A58A72CA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046567"/>
              </p:ext>
            </p:extLst>
          </p:nvPr>
        </p:nvGraphicFramePr>
        <p:xfrm>
          <a:off x="504966" y="464024"/>
          <a:ext cx="11269745" cy="595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F196A4-5419-5A52-5FA2-C87E475C19F4}"/>
              </a:ext>
            </a:extLst>
          </p:cNvPr>
          <p:cNvSpPr txBox="1"/>
          <p:nvPr/>
        </p:nvSpPr>
        <p:spPr>
          <a:xfrm>
            <a:off x="1682193" y="122072"/>
            <a:ext cx="672834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and Treatment Cascade in </a:t>
            </a:r>
            <a:r>
              <a:rPr lang="en-US" sz="27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IRAN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(2023)</a:t>
            </a:r>
          </a:p>
        </p:txBody>
      </p:sp>
    </p:spTree>
    <p:extLst>
      <p:ext uri="{BB962C8B-B14F-4D97-AF65-F5344CB8AC3E}">
        <p14:creationId xmlns:p14="http://schemas.microsoft.com/office/powerpoint/2010/main" val="4247766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24BED-AB78-67EA-B891-FF4D1B99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7" y="1236115"/>
            <a:ext cx="10949365" cy="5450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6B8FEC-D917-A2AC-087E-A62C6C124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E2CF4-8010-7151-D976-50477A36EDAD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24/35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5D264-7622-9752-7722-871A53AB9828}"/>
              </a:ext>
            </a:extLst>
          </p:cNvPr>
          <p:cNvSpPr txBox="1"/>
          <p:nvPr/>
        </p:nvSpPr>
        <p:spPr>
          <a:xfrm>
            <a:off x="3481964" y="227064"/>
            <a:ext cx="672834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and Treatment Cascade in </a:t>
            </a:r>
            <a:r>
              <a:rPr lang="en-US" sz="27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IRAN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(2023)</a:t>
            </a:r>
          </a:p>
        </p:txBody>
      </p:sp>
    </p:spTree>
    <p:extLst>
      <p:ext uri="{BB962C8B-B14F-4D97-AF65-F5344CB8AC3E}">
        <p14:creationId xmlns:p14="http://schemas.microsoft.com/office/powerpoint/2010/main" val="3764103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BC1FD5-339A-97B2-0A79-620033DDBC6F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25/35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F196A4-5419-5A52-5FA2-C87E475C19F4}"/>
              </a:ext>
            </a:extLst>
          </p:cNvPr>
          <p:cNvSpPr txBox="1"/>
          <p:nvPr/>
        </p:nvSpPr>
        <p:spPr>
          <a:xfrm>
            <a:off x="1682193" y="122072"/>
            <a:ext cx="672834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and Treatment Cascade in </a:t>
            </a:r>
            <a:r>
              <a:rPr lang="en-US" sz="27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IRAN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F93AB-C02F-3B73-271E-CC819137D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1" y="764817"/>
            <a:ext cx="10108044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67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5A0494-77D2-8E1A-6808-0450E3C9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55"/>
          <a:stretch/>
        </p:blipFill>
        <p:spPr>
          <a:xfrm>
            <a:off x="540154" y="575340"/>
            <a:ext cx="11100301" cy="5719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6B8FEC-D917-A2AC-087E-A62C6C124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E2CF4-8010-7151-D976-50477A36EDAD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26/35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4927E-BF74-54D5-60F5-C6448304EDD9}"/>
              </a:ext>
            </a:extLst>
          </p:cNvPr>
          <p:cNvSpPr txBox="1"/>
          <p:nvPr/>
        </p:nvSpPr>
        <p:spPr>
          <a:xfrm>
            <a:off x="1377392" y="52120"/>
            <a:ext cx="860843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Epidemiological Characteristics of newly diagnosed cases</a:t>
            </a:r>
          </a:p>
        </p:txBody>
      </p:sp>
    </p:spTree>
    <p:extLst>
      <p:ext uri="{BB962C8B-B14F-4D97-AF65-F5344CB8AC3E}">
        <p14:creationId xmlns:p14="http://schemas.microsoft.com/office/powerpoint/2010/main" val="2633611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6B8FEC-D917-A2AC-087E-A62C6C124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E2CF4-8010-7151-D976-50477A36EDAD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27/35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FC92A-1949-1B88-9ABF-B98245770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30" y="754743"/>
            <a:ext cx="10247084" cy="3555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8697A0-FE1B-78EA-8429-55E41F628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29" y="4049486"/>
            <a:ext cx="10247084" cy="2365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A3FE4A-2D5D-54B4-AED1-964C71175FBE}"/>
              </a:ext>
            </a:extLst>
          </p:cNvPr>
          <p:cNvSpPr txBox="1"/>
          <p:nvPr/>
        </p:nvSpPr>
        <p:spPr>
          <a:xfrm>
            <a:off x="1580592" y="80651"/>
            <a:ext cx="888420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Epidemiological Characteristics of newly diagnosed cases…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5AC359-E389-277A-8C7C-6A2C44687850}"/>
              </a:ext>
            </a:extLst>
          </p:cNvPr>
          <p:cNvCxnSpPr>
            <a:cxnSpLocks/>
          </p:cNvCxnSpPr>
          <p:nvPr/>
        </p:nvCxnSpPr>
        <p:spPr>
          <a:xfrm flipH="1">
            <a:off x="10000343" y="2670629"/>
            <a:ext cx="1001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E862DA-C0CC-A702-7B4B-9AB4C25BB367}"/>
              </a:ext>
            </a:extLst>
          </p:cNvPr>
          <p:cNvCxnSpPr>
            <a:cxnSpLocks/>
          </p:cNvCxnSpPr>
          <p:nvPr/>
        </p:nvCxnSpPr>
        <p:spPr>
          <a:xfrm flipH="1">
            <a:off x="10000343" y="6117772"/>
            <a:ext cx="1001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794251-0D1D-9AC3-DF05-C662A694AC94}"/>
              </a:ext>
            </a:extLst>
          </p:cNvPr>
          <p:cNvCxnSpPr>
            <a:cxnSpLocks/>
          </p:cNvCxnSpPr>
          <p:nvPr/>
        </p:nvCxnSpPr>
        <p:spPr>
          <a:xfrm flipH="1">
            <a:off x="4223657" y="6117772"/>
            <a:ext cx="1001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23E37B-AC89-43BB-A5A7-B240D7A8E0F7}"/>
              </a:ext>
            </a:extLst>
          </p:cNvPr>
          <p:cNvCxnSpPr>
            <a:cxnSpLocks/>
          </p:cNvCxnSpPr>
          <p:nvPr/>
        </p:nvCxnSpPr>
        <p:spPr>
          <a:xfrm flipH="1">
            <a:off x="4223657" y="2670629"/>
            <a:ext cx="1001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307AFE0-D68C-AFA8-EA62-AA19ABD19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191" y="946169"/>
            <a:ext cx="7300779" cy="48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17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6B8FEC-D917-A2AC-087E-A62C6C124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E2CF4-8010-7151-D976-50477A36EDAD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26/35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1FA46B-64DB-57C5-8380-652B48F1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49" y="491748"/>
            <a:ext cx="11357424" cy="59090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E2945F-7A91-A5EC-05B5-F6CD8AC18061}"/>
              </a:ext>
            </a:extLst>
          </p:cNvPr>
          <p:cNvSpPr/>
          <p:nvPr/>
        </p:nvSpPr>
        <p:spPr>
          <a:xfrm>
            <a:off x="1093155" y="990599"/>
            <a:ext cx="1650045" cy="4876801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6359A-B3A0-CEBB-BEFC-52CBA0A961F2}"/>
              </a:ext>
            </a:extLst>
          </p:cNvPr>
          <p:cNvSpPr txBox="1"/>
          <p:nvPr/>
        </p:nvSpPr>
        <p:spPr>
          <a:xfrm>
            <a:off x="4095875" y="128918"/>
            <a:ext cx="400025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Sub-national Estimation</a:t>
            </a:r>
          </a:p>
        </p:txBody>
      </p:sp>
    </p:spTree>
    <p:extLst>
      <p:ext uri="{BB962C8B-B14F-4D97-AF65-F5344CB8AC3E}">
        <p14:creationId xmlns:p14="http://schemas.microsoft.com/office/powerpoint/2010/main" val="154461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CF0319-2A52-E35C-F364-A94E95B5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8" y="368970"/>
            <a:ext cx="11357424" cy="6079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17F10-FE45-D263-4D64-CDFD7A0A02DD}"/>
              </a:ext>
            </a:extLst>
          </p:cNvPr>
          <p:cNvSpPr txBox="1"/>
          <p:nvPr/>
        </p:nvSpPr>
        <p:spPr>
          <a:xfrm>
            <a:off x="3780172" y="0"/>
            <a:ext cx="400025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Sub-national Estimation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B8FEC-D917-A2AC-087E-A62C6C124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E2CF4-8010-7151-D976-50477A36EDAD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27/35</a:t>
            </a:r>
          </a:p>
        </p:txBody>
      </p:sp>
    </p:spTree>
    <p:extLst>
      <p:ext uri="{BB962C8B-B14F-4D97-AF65-F5344CB8AC3E}">
        <p14:creationId xmlns:p14="http://schemas.microsoft.com/office/powerpoint/2010/main" val="338022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726A-F16F-4C05-D4B5-B9EF4B1A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07029"/>
            <a:ext cx="9601196" cy="4702629"/>
          </a:xfrm>
        </p:spPr>
        <p:txBody>
          <a:bodyPr anchor="ctr">
            <a:normAutofit fontScale="92500"/>
          </a:bodyPr>
          <a:lstStyle/>
          <a:p>
            <a:pPr marL="0" indent="0" algn="l">
              <a:buNone/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 Acute infection: a flu-like infection, after the HIV virus enters the body</a:t>
            </a:r>
            <a:br>
              <a:rPr lang="en-US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Asymptomatic positive (PLHIV): A person without symptoms and signs with a positive lab</a:t>
            </a:r>
            <a:r>
              <a:rPr lang="fa-IR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br>
              <a:rPr lang="fa-IR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 Swelling of lymph nodes: The possibility of contract various diseases, especially opportunistic infections with a decrease in immune cells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 Apparent immune weakness: CD4 less than 200 per 1ml of blood and reduced chance of survival, without treatment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16245-BDB5-0F66-A955-4B951401FB83}"/>
              </a:ext>
            </a:extLst>
          </p:cNvPr>
          <p:cNvSpPr txBox="1"/>
          <p:nvPr/>
        </p:nvSpPr>
        <p:spPr>
          <a:xfrm>
            <a:off x="1295401" y="1807029"/>
            <a:ext cx="34253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Stages of the disease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5B5FA-0D41-8BB8-5E35-50818D74CE82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666C4-AB20-CC31-0297-5511BB42196A}"/>
              </a:ext>
            </a:extLst>
          </p:cNvPr>
          <p:cNvSpPr txBox="1"/>
          <p:nvPr/>
        </p:nvSpPr>
        <p:spPr>
          <a:xfrm>
            <a:off x="3014065" y="581534"/>
            <a:ext cx="5650964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en-US" sz="42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04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94A290-ACD2-EE69-6FA0-BFF5F5FD1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8" y="481262"/>
            <a:ext cx="11357424" cy="5951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6B8FEC-D917-A2AC-087E-A62C6C124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E2CF4-8010-7151-D976-50477A36EDAD}"/>
              </a:ext>
            </a:extLst>
          </p:cNvPr>
          <p:cNvSpPr txBox="1"/>
          <p:nvPr/>
        </p:nvSpPr>
        <p:spPr>
          <a:xfrm>
            <a:off x="10896597" y="6366130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28/35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01677-7701-383C-EF55-9E5AA49F957E}"/>
              </a:ext>
            </a:extLst>
          </p:cNvPr>
          <p:cNvSpPr txBox="1"/>
          <p:nvPr/>
        </p:nvSpPr>
        <p:spPr>
          <a:xfrm>
            <a:off x="3478907" y="219652"/>
            <a:ext cx="592176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and Treatment Cascade in Kerman</a:t>
            </a:r>
          </a:p>
        </p:txBody>
      </p:sp>
    </p:spTree>
    <p:extLst>
      <p:ext uri="{BB962C8B-B14F-4D97-AF65-F5344CB8AC3E}">
        <p14:creationId xmlns:p14="http://schemas.microsoft.com/office/powerpoint/2010/main" val="980904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F646C0-4570-34B0-B96E-2044954A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7" y="449943"/>
            <a:ext cx="11263086" cy="5902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C1FD5-339A-97B2-0A79-620033DDBC6F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29/35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F2206-52C0-D990-9206-DC0DA7CE83FC}"/>
              </a:ext>
            </a:extLst>
          </p:cNvPr>
          <p:cNvSpPr txBox="1"/>
          <p:nvPr/>
        </p:nvSpPr>
        <p:spPr>
          <a:xfrm>
            <a:off x="1288139" y="219110"/>
            <a:ext cx="960845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people acquiring </a:t>
            </a:r>
            <a:r>
              <a:rPr lang="en-US" sz="23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fa-I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related deaths, globally over time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02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F76D8E-108D-FFCA-317D-B6ACFE614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7" y="827514"/>
            <a:ext cx="11263086" cy="5694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C1FD5-339A-97B2-0A79-620033DDBC6F}"/>
              </a:ext>
            </a:extLst>
          </p:cNvPr>
          <p:cNvSpPr txBox="1"/>
          <p:nvPr/>
        </p:nvSpPr>
        <p:spPr>
          <a:xfrm>
            <a:off x="11056254" y="6437092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30/35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898D2-22ED-A1C4-2DB9-755F9CBD0940}"/>
              </a:ext>
            </a:extLst>
          </p:cNvPr>
          <p:cNvSpPr txBox="1"/>
          <p:nvPr/>
        </p:nvSpPr>
        <p:spPr>
          <a:xfrm>
            <a:off x="464457" y="102783"/>
            <a:ext cx="11263086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trends in people acquiring HIV and people dying from HIV-related causes, 2010–2023 and projections to 2030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09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892082-BB85-0959-4546-9B10AAB2B3E3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31/35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3E3F9-5C83-DDFB-5F33-B93E55847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27"/>
          <a:stretch/>
        </p:blipFill>
        <p:spPr>
          <a:xfrm>
            <a:off x="885371" y="537029"/>
            <a:ext cx="10435772" cy="56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09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892082-BB85-0959-4546-9B10AAB2B3E3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32/35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00B9C-ECA9-01F9-7D98-1AC776019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78"/>
          <a:stretch/>
        </p:blipFill>
        <p:spPr>
          <a:xfrm>
            <a:off x="914399" y="537029"/>
            <a:ext cx="10406743" cy="5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48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6;p25">
            <a:extLst>
              <a:ext uri="{FF2B5EF4-FFF2-40B4-BE49-F238E27FC236}">
                <a16:creationId xmlns:a16="http://schemas.microsoft.com/office/drawing/2014/main" id="{928CAE43-4AA5-6435-8901-D733B1F5DC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3530" y="5529281"/>
            <a:ext cx="1065409" cy="97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46;p25">
            <a:extLst>
              <a:ext uri="{FF2B5EF4-FFF2-40B4-BE49-F238E27FC236}">
                <a16:creationId xmlns:a16="http://schemas.microsoft.com/office/drawing/2014/main" id="{9ACD14F2-0089-3DD1-3486-0F100DC1D4A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0196" y="1178177"/>
            <a:ext cx="1084578" cy="97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9330" y="119023"/>
            <a:ext cx="1339133" cy="1318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 txBox="1">
            <a:spLocks noGrp="1"/>
          </p:cNvSpPr>
          <p:nvPr>
            <p:ph type="body" idx="1"/>
          </p:nvPr>
        </p:nvSpPr>
        <p:spPr>
          <a:xfrm>
            <a:off x="753979" y="1090863"/>
            <a:ext cx="10603832" cy="498909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retrospective cohort study conducted in four continents, the number of HIV tests performed was reduced by 35.4% in 2020 as compared with that in 2019.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hospital-based studies, the new patient encounters decreased by 23.5%-35.0% during the lockdown in the USA and the Netherlands.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 initiation was shown to decrease from a median of 571 per week before lockdown to 375 per week after lockdown in 65 South African primary care clinic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Google Shape;245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35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712E4-95E9-C9A8-A261-1872597740F5}"/>
              </a:ext>
            </a:extLst>
          </p:cNvPr>
          <p:cNvSpPr txBox="1"/>
          <p:nvPr/>
        </p:nvSpPr>
        <p:spPr>
          <a:xfrm>
            <a:off x="2701875" y="284903"/>
            <a:ext cx="6149840" cy="64008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COVID-19 on HIV/AIDS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246;p25">
            <a:extLst>
              <a:ext uri="{FF2B5EF4-FFF2-40B4-BE49-F238E27FC236}">
                <a16:creationId xmlns:a16="http://schemas.microsoft.com/office/drawing/2014/main" id="{B7BD50A9-4EDC-5F6E-5302-0365D95461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0351" y="3666493"/>
            <a:ext cx="1458758" cy="137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6;p25">
            <a:extLst>
              <a:ext uri="{FF2B5EF4-FFF2-40B4-BE49-F238E27FC236}">
                <a16:creationId xmlns:a16="http://schemas.microsoft.com/office/drawing/2014/main" id="{4254262D-889C-171B-29BB-C54C54DD4C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9308" y="2278299"/>
            <a:ext cx="1065409" cy="97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6EF18-8093-D612-C163-AF8629704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CFFE6A-FAC5-C638-1F9C-6D762A1DBE23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33/35</a:t>
            </a:r>
          </a:p>
        </p:txBody>
      </p:sp>
    </p:spTree>
    <p:extLst>
      <p:ext uri="{BB962C8B-B14F-4D97-AF65-F5344CB8AC3E}">
        <p14:creationId xmlns:p14="http://schemas.microsoft.com/office/powerpoint/2010/main" val="1432998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B382-E289-7C3F-A76B-A1FBEC290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649" y="1044518"/>
            <a:ext cx="10174702" cy="4768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www.unaids.org</a:t>
            </a:r>
          </a:p>
          <a:p>
            <a:pPr marL="0" indent="0" algn="l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https://www.who.int/teams/global-hiv-hepatitis-and-stis</a:t>
            </a:r>
            <a:r>
              <a:rPr lang="fa-I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/hiv/strategic-information/hiv-data-and-statistics</a:t>
            </a:r>
          </a:p>
          <a:p>
            <a:pPr marL="0" indent="0" algn="l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3-https://www.unaids.org/en/regionscountries/countries/islamicrepublicofiran</a:t>
            </a:r>
          </a:p>
          <a:p>
            <a:pPr marL="0" indent="0" algn="l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MIRZAZADEH A, HOOSHYAR SH, RANJBAR E, SHARIFI H, SHAFIEI M, TAYERI K, HAGHDOOST A, RUTHERFORD GW. Evaluating the HIV continuum of care and treatment in a low prevalence city in Iran:: Kerman HIV-Friendly City initiative.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eajahme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 Feb 1;2(2).</a:t>
            </a:r>
          </a:p>
          <a:p>
            <a:pPr marL="0" indent="0" algn="l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en-US" sz="180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Rick F., </a:t>
            </a:r>
            <a:r>
              <a:rPr lang="en-US" sz="180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Odoke</a:t>
            </a:r>
            <a:r>
              <a:rPr lang="en-US" sz="180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W., van den </a:t>
            </a:r>
            <a:r>
              <a:rPr lang="en-US" sz="180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Hombergh</a:t>
            </a:r>
            <a:r>
              <a:rPr lang="en-US" sz="180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J., </a:t>
            </a:r>
            <a:r>
              <a:rPr lang="en-US" sz="180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Benzaken</a:t>
            </a:r>
            <a:r>
              <a:rPr lang="en-US" sz="180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A.S., Avelino-Silva V.I. Impact of coronavirus disease (COVID-19) on HIV testing and care provision across four continents. </a:t>
            </a:r>
            <a:r>
              <a:rPr lang="en-US" sz="18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HIV Med</a:t>
            </a:r>
            <a:r>
              <a:rPr lang="en-US" sz="180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180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2022;23(2):169–177.</a:t>
            </a:r>
          </a:p>
          <a:p>
            <a:pPr marL="0" indent="0" algn="l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6-Jaafari Z, Mirzaei H, Moradi Y,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Mehmandoost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Khezri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Tavakoli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Abbaszadeh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Sharifi H. The impact of the COVID-19 pandemic on the provision of HIV/AIDS-related services in Iran: a qualitative study. BMC Health Services Research. 2023 May 3;23(1):430.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1949E-7A58-01D0-C932-9E16F538C1A0}"/>
              </a:ext>
            </a:extLst>
          </p:cNvPr>
          <p:cNvSpPr txBox="1"/>
          <p:nvPr/>
        </p:nvSpPr>
        <p:spPr>
          <a:xfrm>
            <a:off x="3921075" y="212691"/>
            <a:ext cx="3971641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9F330-A951-4864-2975-44D90AEFEF55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34/35</a:t>
            </a:r>
          </a:p>
        </p:txBody>
      </p:sp>
    </p:spTree>
    <p:extLst>
      <p:ext uri="{BB962C8B-B14F-4D97-AF65-F5344CB8AC3E}">
        <p14:creationId xmlns:p14="http://schemas.microsoft.com/office/powerpoint/2010/main" val="2002473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96B295-FA58-318E-36E7-2595F87139C3}"/>
              </a:ext>
            </a:extLst>
          </p:cNvPr>
          <p:cNvSpPr txBox="1"/>
          <p:nvPr/>
        </p:nvSpPr>
        <p:spPr>
          <a:xfrm>
            <a:off x="1347536" y="1668379"/>
            <a:ext cx="8951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0E1980-ECAE-0951-587C-C3EE95009941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35/35</a:t>
            </a:r>
          </a:p>
        </p:txBody>
      </p:sp>
    </p:spTree>
    <p:extLst>
      <p:ext uri="{BB962C8B-B14F-4D97-AF65-F5344CB8AC3E}">
        <p14:creationId xmlns:p14="http://schemas.microsoft.com/office/powerpoint/2010/main" val="378826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726A-F16F-4C05-D4B5-B9EF4B1A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35851"/>
            <a:ext cx="9601196" cy="4789716"/>
          </a:xfrm>
        </p:spPr>
        <p:txBody>
          <a:bodyPr anchor="ctr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1- Low level: Viral infection in general population less than 1% and in high-risk groups less than 5%</a:t>
            </a:r>
            <a:br>
              <a:rPr lang="fa-IR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en-US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2- Concentrated level: Viral infection in general population is less than 1% and in some high-risk groups more than 5%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3- Generalized level: Viral infection more than 1% in the general population</a:t>
            </a:r>
            <a:endParaRPr lang="fa-IR" sz="25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16245-BDB5-0F66-A955-4B951401FB83}"/>
              </a:ext>
            </a:extLst>
          </p:cNvPr>
          <p:cNvSpPr txBox="1"/>
          <p:nvPr/>
        </p:nvSpPr>
        <p:spPr>
          <a:xfrm>
            <a:off x="1146628" y="1908630"/>
            <a:ext cx="8723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levels of spread disease in the epidemiological point of 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5B5FA-0D41-8BB8-5E35-50818D74CE82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B9AB7-7D41-B912-5370-2D4C6D4C1164}"/>
              </a:ext>
            </a:extLst>
          </p:cNvPr>
          <p:cNvSpPr txBox="1"/>
          <p:nvPr/>
        </p:nvSpPr>
        <p:spPr>
          <a:xfrm>
            <a:off x="3014065" y="581534"/>
            <a:ext cx="5650964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en-US" sz="42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9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726A-F16F-4C05-D4B5-B9EF4B1A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98171"/>
            <a:ext cx="9601196" cy="5261429"/>
          </a:xfrm>
        </p:spPr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en-US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1- Female sex workers (FSWs)</a:t>
            </a:r>
          </a:p>
          <a:p>
            <a:pPr marL="0" indent="0" algn="l">
              <a:buNone/>
            </a:pPr>
            <a:r>
              <a:rPr lang="en-US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2- Men who have sex with men (MSM)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3- Injection drug user (IDU)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500" kern="100" dirty="0">
                <a:latin typeface="Times New Roman" panose="02020603050405020304" pitchFamily="18" charset="0"/>
                <a:cs typeface="B Nazanin" panose="00000400000000000000" pitchFamily="2" charset="-78"/>
              </a:rPr>
              <a:t>high-risk groups: long-distance drivers, men in uniform, sailors and fishermen, street children and girls, prisoners, migrants, displaced populations</a:t>
            </a:r>
            <a:r>
              <a:rPr lang="fa-IR" sz="2500" kern="100" dirty="0"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500" kern="1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16245-BDB5-0F66-A955-4B951401FB83}"/>
              </a:ext>
            </a:extLst>
          </p:cNvPr>
          <p:cNvSpPr txBox="1"/>
          <p:nvPr/>
        </p:nvSpPr>
        <p:spPr>
          <a:xfrm>
            <a:off x="1295401" y="1894116"/>
            <a:ext cx="55299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High risk groups and key 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5B5FA-0D41-8BB8-5E35-50818D74CE82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6FFDF-D628-28F6-A3BE-210434735E99}"/>
              </a:ext>
            </a:extLst>
          </p:cNvPr>
          <p:cNvSpPr txBox="1"/>
          <p:nvPr/>
        </p:nvSpPr>
        <p:spPr>
          <a:xfrm>
            <a:off x="3014065" y="581534"/>
            <a:ext cx="5650964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0" lang="en-US" sz="42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A71C4-6BF4-BCF5-714D-B09CCF098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00"/>
          <a:stretch/>
        </p:blipFill>
        <p:spPr>
          <a:xfrm>
            <a:off x="406533" y="513347"/>
            <a:ext cx="11263086" cy="5781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C1FD5-339A-97B2-0A79-620033DDBC6F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6/35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EB6CB-9DE9-7F7A-F635-E4ACE91BAAAC}"/>
              </a:ext>
            </a:extLst>
          </p:cNvPr>
          <p:cNvSpPr txBox="1"/>
          <p:nvPr/>
        </p:nvSpPr>
        <p:spPr>
          <a:xfrm>
            <a:off x="406533" y="251737"/>
            <a:ext cx="623688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of HIV/AIDS in the world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4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E6D4CB-67BD-AEE9-3449-2A26C33D3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F90216-5264-FF90-8F0F-68C187F4BCF9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7/35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4DBBD4-1245-0759-1952-59605FA7BE1B}"/>
                  </a:ext>
                </a:extLst>
              </p14:cNvPr>
              <p14:cNvContentPartPr/>
              <p14:nvPr/>
            </p14:nvContentPartPr>
            <p14:xfrm>
              <a:off x="11466349" y="616842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4DBBD4-1245-0759-1952-59605FA7BE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60229" y="616230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83694F9-66E7-CF83-01AE-91A8F1511D7A}"/>
                  </a:ext>
                </a:extLst>
              </p14:cNvPr>
              <p14:cNvContentPartPr/>
              <p14:nvPr/>
            </p14:nvContentPartPr>
            <p14:xfrm>
              <a:off x="11466349" y="618318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83694F9-66E7-CF83-01AE-91A8F1511D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8349" y="616518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B6F6903-707E-87C3-8866-9AFDF26B42C2}"/>
                  </a:ext>
                </a:extLst>
              </p14:cNvPr>
              <p14:cNvContentPartPr/>
              <p14:nvPr/>
            </p14:nvContentPartPr>
            <p14:xfrm>
              <a:off x="11437189" y="6197583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B6F6903-707E-87C3-8866-9AFDF26B42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74189" y="6134583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72F5B9F-43ED-7A16-2681-12D5D8BFE3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558" y="462545"/>
            <a:ext cx="11378934" cy="5943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6099CE-4C08-7ACB-B346-A7A7C415BF84}"/>
              </a:ext>
            </a:extLst>
          </p:cNvPr>
          <p:cNvSpPr txBox="1"/>
          <p:nvPr/>
        </p:nvSpPr>
        <p:spPr>
          <a:xfrm>
            <a:off x="5537830" y="200935"/>
            <a:ext cx="623688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of HIV/AIDS in the world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3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65D9A-97C6-BBB5-3ACB-B53A1D306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7" y="449943"/>
            <a:ext cx="11393713" cy="5950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C1FD5-339A-97B2-0A79-620033DDBC6F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8/35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196A4-5419-5A52-5FA2-C87E475C19F4}"/>
              </a:ext>
            </a:extLst>
          </p:cNvPr>
          <p:cNvSpPr txBox="1"/>
          <p:nvPr/>
        </p:nvSpPr>
        <p:spPr>
          <a:xfrm>
            <a:off x="464457" y="449943"/>
            <a:ext cx="53412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regional </a:t>
            </a:r>
            <a:r>
              <a:rPr lang="en-US" sz="27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epidemic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1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5A70A7-34C9-7AE4-6AAA-52B1A5134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8" y="449943"/>
            <a:ext cx="11310255" cy="5958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4642A-ABBC-50CD-D677-EB5C815F2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" b="98318" l="10000" r="90000">
                        <a14:foregroundMark x1="57750" y1="11776" x2="54125" y2="6168"/>
                        <a14:foregroundMark x1="54125" y1="6168" x2="45375" y2="2617"/>
                        <a14:foregroundMark x1="45375" y1="2617" x2="40125" y2="12710"/>
                        <a14:foregroundMark x1="66125" y1="90654" x2="61750" y2="98318"/>
                        <a14:foregroundMark x1="61750" y1="98318" x2="58250" y2="91028"/>
                        <a14:foregroundMark x1="58250" y1="91028" x2="58125" y2="90841"/>
                        <a14:foregroundMark x1="41000" y1="91215" x2="37750" y2="98318"/>
                        <a14:foregroundMark x1="37750" y1="98318" x2="33375" y2="9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63" y="5973807"/>
            <a:ext cx="1276992" cy="853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C1FD5-339A-97B2-0A79-620033DDBC6F}"/>
              </a:ext>
            </a:extLst>
          </p:cNvPr>
          <p:cNvSpPr txBox="1"/>
          <p:nvPr/>
        </p:nvSpPr>
        <p:spPr>
          <a:xfrm>
            <a:off x="10896597" y="6294735"/>
            <a:ext cx="87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196A4-5419-5A52-5FA2-C87E475C19F4}"/>
              </a:ext>
            </a:extLst>
          </p:cNvPr>
          <p:cNvSpPr txBox="1"/>
          <p:nvPr/>
        </p:nvSpPr>
        <p:spPr>
          <a:xfrm>
            <a:off x="406533" y="449943"/>
            <a:ext cx="53412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regional </a:t>
            </a:r>
            <a:r>
              <a:rPr lang="en-US" sz="27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epidemic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08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8305</TotalTime>
  <Words>1183</Words>
  <Application>Microsoft Office PowerPoint</Application>
  <PresentationFormat>Widescreen</PresentationFormat>
  <Paragraphs>175</Paragraphs>
  <Slides>37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Garamond</vt:lpstr>
      <vt:lpstr>Times New Roman</vt:lpstr>
      <vt:lpstr>Organic</vt:lpstr>
      <vt:lpstr>The latest epidemiological update of HIV/AIDS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AIDS Acquired Immune Deficiency Syndrome</dc:title>
  <dc:creator>zeynab d</dc:creator>
  <cp:lastModifiedBy>zeynab d</cp:lastModifiedBy>
  <cp:revision>154</cp:revision>
  <dcterms:created xsi:type="dcterms:W3CDTF">2024-06-05T06:57:21Z</dcterms:created>
  <dcterms:modified xsi:type="dcterms:W3CDTF">2024-07-27T03:33:37Z</dcterms:modified>
</cp:coreProperties>
</file>