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256" r:id="rId2"/>
    <p:sldId id="269" r:id="rId3"/>
    <p:sldId id="271" r:id="rId4"/>
    <p:sldId id="272" r:id="rId5"/>
    <p:sldId id="273" r:id="rId6"/>
    <p:sldId id="274" r:id="rId7"/>
    <p:sldId id="275" r:id="rId8"/>
    <p:sldId id="276" r:id="rId9"/>
    <p:sldId id="302" r:id="rId10"/>
    <p:sldId id="298" r:id="rId11"/>
    <p:sldId id="301" r:id="rId12"/>
    <p:sldId id="283" r:id="rId13"/>
    <p:sldId id="284" r:id="rId14"/>
    <p:sldId id="287" r:id="rId15"/>
    <p:sldId id="300" r:id="rId16"/>
    <p:sldId id="292" r:id="rId17"/>
    <p:sldId id="304" r:id="rId18"/>
    <p:sldId id="293" r:id="rId19"/>
    <p:sldId id="303" r:id="rId20"/>
    <p:sldId id="294" r:id="rId21"/>
    <p:sldId id="296" r:id="rId22"/>
    <p:sldId id="29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94" autoAdjust="0"/>
  </p:normalViewPr>
  <p:slideViewPr>
    <p:cSldViewPr snapToGrid="0">
      <p:cViewPr>
        <p:scale>
          <a:sx n="60" d="100"/>
          <a:sy n="60" d="100"/>
        </p:scale>
        <p:origin x="1056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AC763-2CC4-465B-9DFE-58098A23F23A}" type="datetimeFigureOut">
              <a:rPr lang="en-US" smtClean="0"/>
              <a:t>5/17/2024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5B37C-477E-4A54-8E98-A9932547DC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77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a-IR" dirty="0"/>
              <a:t>131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5B37C-477E-4A54-8E98-A9932547DC8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8736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7D5B37C-477E-4A54-8E98-A9932547DC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676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93/aje/kwae00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77/25152459231158378" TargetMode="External"/><Relationship Id="rId2" Type="http://schemas.openxmlformats.org/officeDocument/2006/relationships/hyperlink" Target="https://doi.org/10.1038/s41598-023-39289-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sycnet.apa.org/doi/10.1037/a0038889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47B7A-D6BE-0B5B-DE1E-65190CC3E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7A75A-A054-4672-B27C-D63A4FFD1EA9}" type="datetime1">
              <a:rPr lang="en-US" smtClean="0"/>
              <a:t>5/17/2024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F90CD4-A741-F7E6-6BBC-1E6A50501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1/2</a:t>
            </a:r>
            <a:r>
              <a:rPr lang="fa-IR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F54126-C796-BAA0-6CD7-4635D745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9A7E3E-1B12-3295-ACE6-366B9D5CA73A}"/>
              </a:ext>
            </a:extLst>
          </p:cNvPr>
          <p:cNvSpPr txBox="1"/>
          <p:nvPr/>
        </p:nvSpPr>
        <p:spPr>
          <a:xfrm>
            <a:off x="334292" y="702989"/>
            <a:ext cx="1156788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i="0" dirty="0">
                <a:solidFill>
                  <a:srgbClr val="2A2A2A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Exercise to socialize? Bidirectional relationships between physical activity and loneliness in middle-aged and older American adults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D67583-542D-A7CC-554F-E49BBD11E9C2}"/>
              </a:ext>
            </a:extLst>
          </p:cNvPr>
          <p:cNvSpPr txBox="1"/>
          <p:nvPr/>
        </p:nvSpPr>
        <p:spPr>
          <a:xfrm>
            <a:off x="789820" y="3294263"/>
            <a:ext cx="11147801" cy="15850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500" b="0" i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Authors</a:t>
            </a:r>
            <a:r>
              <a:rPr lang="fa-IR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Surkalim</a:t>
            </a:r>
            <a:r>
              <a:rPr lang="en-US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D.L, Clare P.J, Eres R, Gebel K, Bauman A.E, Ding D.</a:t>
            </a:r>
            <a:br>
              <a:rPr lang="en-US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American Journal of Epidemiology</a:t>
            </a:r>
            <a:r>
              <a:rPr lang="en-US" sz="25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February 2024</a:t>
            </a:r>
            <a:r>
              <a:rPr lang="fa-IR" sz="25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3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https://doi.org/10.1093/aje/kwae001</a:t>
            </a:r>
            <a:endParaRPr lang="en-US" sz="23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EABA9B-B294-86E5-DD6B-F78CC5AB8C45}"/>
              </a:ext>
            </a:extLst>
          </p:cNvPr>
          <p:cNvSpPr txBox="1"/>
          <p:nvPr/>
        </p:nvSpPr>
        <p:spPr>
          <a:xfrm>
            <a:off x="1621606" y="5120814"/>
            <a:ext cx="94133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Presenter: Zeynab </a:t>
            </a:r>
            <a:r>
              <a:rPr lang="en-US" sz="24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Darini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email: darini.zeynab@yahoo.com</a:t>
            </a:r>
          </a:p>
        </p:txBody>
      </p:sp>
    </p:spTree>
    <p:extLst>
      <p:ext uri="{BB962C8B-B14F-4D97-AF65-F5344CB8AC3E}">
        <p14:creationId xmlns:p14="http://schemas.microsoft.com/office/powerpoint/2010/main" val="7952475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50E94FC-5F85-3AFC-69C1-D6FA059F2229}"/>
              </a:ext>
            </a:extLst>
          </p:cNvPr>
          <p:cNvSpPr/>
          <p:nvPr/>
        </p:nvSpPr>
        <p:spPr>
          <a:xfrm>
            <a:off x="9786583" y="730456"/>
            <a:ext cx="1914645" cy="8704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9B7E7E1-97F7-3CD5-EA5B-020D2FFD4319}"/>
              </a:ext>
            </a:extLst>
          </p:cNvPr>
          <p:cNvSpPr txBox="1">
            <a:spLocks/>
          </p:cNvSpPr>
          <p:nvPr/>
        </p:nvSpPr>
        <p:spPr>
          <a:xfrm>
            <a:off x="9786583" y="637371"/>
            <a:ext cx="2129379" cy="963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sz="4900" b="1" dirty="0">
                <a:cs typeface="B Titr" panose="00000700000000000000" pitchFamily="2" charset="-78"/>
              </a:rPr>
              <a:t>آنالیز</a:t>
            </a:r>
            <a:r>
              <a:rPr lang="fa-IR" sz="5400" b="1" dirty="0">
                <a:cs typeface="B Nazanin" panose="00000400000000000000" pitchFamily="2" charset="-78"/>
              </a:rPr>
              <a:t>...</a:t>
            </a:r>
            <a:endParaRPr lang="en-US" sz="4900" b="1" dirty="0">
              <a:cs typeface="B Titr" panose="00000700000000000000" pitchFamily="2" charset="-78"/>
            </a:endParaRPr>
          </a:p>
        </p:txBody>
      </p:sp>
      <p:sp>
        <p:nvSpPr>
          <p:cNvPr id="5" name="Content Placeholder 12">
            <a:extLst>
              <a:ext uri="{FF2B5EF4-FFF2-40B4-BE49-F238E27FC236}">
                <a16:creationId xmlns:a16="http://schemas.microsoft.com/office/drawing/2014/main" id="{D183364C-CE21-E771-25C3-AF67C9792969}"/>
              </a:ext>
            </a:extLst>
          </p:cNvPr>
          <p:cNvSpPr txBox="1">
            <a:spLocks/>
          </p:cNvSpPr>
          <p:nvPr/>
        </p:nvSpPr>
        <p:spPr>
          <a:xfrm>
            <a:off x="124264" y="886962"/>
            <a:ext cx="9435260" cy="870440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Wingdings 2" panose="05020102010507070707" pitchFamily="18" charset="2"/>
              <a:buNone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 Intercept Generalized Linear Mixed Model</a:t>
            </a: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398F8C03-87EE-39B1-B56F-DEE85E5E7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4264" y="6501130"/>
            <a:ext cx="3969062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A10C7F-500E-FCEE-E810-F590EE7942AD}"/>
              </a:ext>
            </a:extLst>
          </p:cNvPr>
          <p:cNvSpPr/>
          <p:nvPr/>
        </p:nvSpPr>
        <p:spPr>
          <a:xfrm>
            <a:off x="298174" y="2036642"/>
            <a:ext cx="3309257" cy="493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Loneliness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799394-4E2D-887F-DBBB-53FA7E1A845E}"/>
              </a:ext>
            </a:extLst>
          </p:cNvPr>
          <p:cNvSpPr/>
          <p:nvPr/>
        </p:nvSpPr>
        <p:spPr>
          <a:xfrm>
            <a:off x="8131954" y="2103213"/>
            <a:ext cx="3309257" cy="493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Loneliness</a:t>
            </a:r>
            <a:endParaRPr lang="en-US" sz="2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B80FA8-6872-6950-5516-8BA5E503E419}"/>
              </a:ext>
            </a:extLst>
          </p:cNvPr>
          <p:cNvSpPr/>
          <p:nvPr/>
        </p:nvSpPr>
        <p:spPr>
          <a:xfrm>
            <a:off x="298174" y="3429000"/>
            <a:ext cx="3309257" cy="10815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Vigorous-Intensity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2A63F2-D05C-9693-AA42-E1974D3D2ABB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>
            <a:off x="3607431" y="2283385"/>
            <a:ext cx="4524523" cy="6657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BBD83CB-852D-0CAE-1232-BEBA6447C954}"/>
              </a:ext>
            </a:extLst>
          </p:cNvPr>
          <p:cNvCxnSpPr>
            <a:cxnSpLocks/>
            <a:stCxn id="23" idx="3"/>
            <a:endCxn id="22" idx="1"/>
          </p:cNvCxnSpPr>
          <p:nvPr/>
        </p:nvCxnSpPr>
        <p:spPr>
          <a:xfrm>
            <a:off x="3607430" y="5552775"/>
            <a:ext cx="4513964" cy="103420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5CA27A8-3FD7-1FDE-990F-C61FD573EB29}"/>
              </a:ext>
            </a:extLst>
          </p:cNvPr>
          <p:cNvCxnSpPr>
            <a:cxnSpLocks/>
            <a:stCxn id="9" idx="3"/>
            <a:endCxn id="8" idx="1"/>
          </p:cNvCxnSpPr>
          <p:nvPr/>
        </p:nvCxnSpPr>
        <p:spPr>
          <a:xfrm flipV="1">
            <a:off x="3607431" y="2349956"/>
            <a:ext cx="4524523" cy="1619834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63382D5-B0F5-17C6-6746-258345B82722}"/>
              </a:ext>
            </a:extLst>
          </p:cNvPr>
          <p:cNvSpPr/>
          <p:nvPr/>
        </p:nvSpPr>
        <p:spPr>
          <a:xfrm>
            <a:off x="8160721" y="3325580"/>
            <a:ext cx="3309257" cy="10815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Vigorous-Intensity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DDA9F2-DEBE-99B8-F765-8CB33DF0F5A0}"/>
              </a:ext>
            </a:extLst>
          </p:cNvPr>
          <p:cNvSpPr/>
          <p:nvPr/>
        </p:nvSpPr>
        <p:spPr>
          <a:xfrm>
            <a:off x="8121394" y="5115405"/>
            <a:ext cx="3309257" cy="10815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1477B9-E14A-AEA7-47D4-8C6D304DE254}"/>
              </a:ext>
            </a:extLst>
          </p:cNvPr>
          <p:cNvSpPr/>
          <p:nvPr/>
        </p:nvSpPr>
        <p:spPr>
          <a:xfrm>
            <a:off x="298173" y="5011985"/>
            <a:ext cx="3309257" cy="108158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D93B602-47C1-C4B0-1BEC-9AC085739AA3}"/>
              </a:ext>
            </a:extLst>
          </p:cNvPr>
          <p:cNvCxnSpPr>
            <a:cxnSpLocks/>
            <a:stCxn id="7" idx="3"/>
            <a:endCxn id="21" idx="1"/>
          </p:cNvCxnSpPr>
          <p:nvPr/>
        </p:nvCxnSpPr>
        <p:spPr>
          <a:xfrm>
            <a:off x="3607431" y="2283385"/>
            <a:ext cx="4553290" cy="158298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28AB481-C577-850F-4133-0EFAC992C735}"/>
              </a:ext>
            </a:extLst>
          </p:cNvPr>
          <p:cNvCxnSpPr>
            <a:cxnSpLocks/>
            <a:stCxn id="9" idx="3"/>
            <a:endCxn id="21" idx="1"/>
          </p:cNvCxnSpPr>
          <p:nvPr/>
        </p:nvCxnSpPr>
        <p:spPr>
          <a:xfrm flipV="1">
            <a:off x="3607431" y="3866370"/>
            <a:ext cx="4553290" cy="10342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76BABA0-09D3-C0A4-7B0A-AB13E655F25A}"/>
              </a:ext>
            </a:extLst>
          </p:cNvPr>
          <p:cNvCxnSpPr>
            <a:cxnSpLocks/>
            <a:stCxn id="7" idx="3"/>
            <a:endCxn id="22" idx="1"/>
          </p:cNvCxnSpPr>
          <p:nvPr/>
        </p:nvCxnSpPr>
        <p:spPr>
          <a:xfrm>
            <a:off x="3607431" y="2283385"/>
            <a:ext cx="4513963" cy="337281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C01860A-D552-AC32-6468-9C30B1C33983}"/>
              </a:ext>
            </a:extLst>
          </p:cNvPr>
          <p:cNvCxnSpPr>
            <a:cxnSpLocks/>
            <a:stCxn id="9" idx="3"/>
            <a:endCxn id="22" idx="1"/>
          </p:cNvCxnSpPr>
          <p:nvPr/>
        </p:nvCxnSpPr>
        <p:spPr>
          <a:xfrm>
            <a:off x="3607431" y="3969790"/>
            <a:ext cx="4513963" cy="1686405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44246AB-2A0B-2EEE-8370-2519399241E9}"/>
              </a:ext>
            </a:extLst>
          </p:cNvPr>
          <p:cNvCxnSpPr>
            <a:cxnSpLocks/>
            <a:stCxn id="23" idx="3"/>
            <a:endCxn id="8" idx="1"/>
          </p:cNvCxnSpPr>
          <p:nvPr/>
        </p:nvCxnSpPr>
        <p:spPr>
          <a:xfrm flipV="1">
            <a:off x="3607430" y="2349956"/>
            <a:ext cx="4524524" cy="3202819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7C7B79A-EB33-087A-79ED-7FBCE16A05E2}"/>
              </a:ext>
            </a:extLst>
          </p:cNvPr>
          <p:cNvCxnSpPr>
            <a:cxnSpLocks/>
            <a:stCxn id="23" idx="3"/>
            <a:endCxn id="21" idx="1"/>
          </p:cNvCxnSpPr>
          <p:nvPr/>
        </p:nvCxnSpPr>
        <p:spPr>
          <a:xfrm flipV="1">
            <a:off x="3607430" y="3866370"/>
            <a:ext cx="4553291" cy="1686405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500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F4D9C0-FA64-C4A2-159C-97B7B66CE7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17" y="1016000"/>
            <a:ext cx="12055965" cy="531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5911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AE635C-C56B-AFA7-BB69-CFB5AE1E93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1D595C-1A78-D20B-8924-7E13348D9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34286" y="649963"/>
            <a:ext cx="3370980" cy="846161"/>
          </a:xfrm>
        </p:spPr>
        <p:txBody>
          <a:bodyPr>
            <a:noAutofit/>
          </a:bodyPr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نتایج</a:t>
            </a:r>
            <a:endParaRPr lang="en-US" sz="4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FC8816-4C59-B530-B04C-7D33FA80D27C}"/>
              </a:ext>
            </a:extLst>
          </p:cNvPr>
          <p:cNvSpPr/>
          <p:nvPr/>
        </p:nvSpPr>
        <p:spPr>
          <a:xfrm>
            <a:off x="10050523" y="658810"/>
            <a:ext cx="1914645" cy="8704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2C18F9-B9C2-6F52-81F3-CFEDE6DDDA6E}"/>
              </a:ext>
            </a:extLst>
          </p:cNvPr>
          <p:cNvSpPr txBox="1">
            <a:spLocks/>
          </p:cNvSpPr>
          <p:nvPr/>
        </p:nvSpPr>
        <p:spPr>
          <a:xfrm>
            <a:off x="251301" y="923641"/>
            <a:ext cx="9491103" cy="870440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جدول1</a:t>
            </a:r>
            <a:r>
              <a:rPr lang="en-US" sz="3200" dirty="0">
                <a:solidFill>
                  <a:schemeClr val="tx1"/>
                </a:solidFill>
                <a:cs typeface="B Nazanin" panose="00000400000000000000" pitchFamily="2" charset="-78"/>
              </a:rPr>
              <a:t>:</a:t>
            </a: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 مشخصات ویژگی های پایه نمونه شرکت کنندگان در مطالعه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HRS</a:t>
            </a: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 (موج6  سال2002، </a:t>
            </a:r>
            <a:r>
              <a:rPr lang="en-US" sz="29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</a:t>
            </a: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)</a:t>
            </a:r>
            <a:endParaRPr lang="en-US"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588124-0AC9-1D15-70E8-773248417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8335" y="6157631"/>
            <a:ext cx="6917210" cy="365125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1F3A55-DD1E-DD57-9E39-566EF4BF6C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216" y="1880513"/>
            <a:ext cx="9652785" cy="4228562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BC4B682-1998-4E6C-40D3-A4DF97785400}"/>
              </a:ext>
            </a:extLst>
          </p:cNvPr>
          <p:cNvCxnSpPr/>
          <p:nvPr/>
        </p:nvCxnSpPr>
        <p:spPr>
          <a:xfrm>
            <a:off x="9440923" y="4165600"/>
            <a:ext cx="79828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6D2985B-AF59-E9FD-90E3-AF360DDA630E}"/>
              </a:ext>
            </a:extLst>
          </p:cNvPr>
          <p:cNvCxnSpPr>
            <a:cxnSpLocks/>
          </p:cNvCxnSpPr>
          <p:nvPr/>
        </p:nvCxnSpPr>
        <p:spPr>
          <a:xfrm>
            <a:off x="9440923" y="4927600"/>
            <a:ext cx="79828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97553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C1A5A-3566-CEB0-668D-15C9BC7A07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F5DB464-3B71-6DEB-DDC9-16E0B1F87200}"/>
              </a:ext>
            </a:extLst>
          </p:cNvPr>
          <p:cNvSpPr/>
          <p:nvPr/>
        </p:nvSpPr>
        <p:spPr>
          <a:xfrm>
            <a:off x="10117967" y="729006"/>
            <a:ext cx="1914645" cy="8704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3DE37732-8C85-BF2F-48D2-088C48FD2433}"/>
              </a:ext>
            </a:extLst>
          </p:cNvPr>
          <p:cNvSpPr txBox="1">
            <a:spLocks/>
          </p:cNvSpPr>
          <p:nvPr/>
        </p:nvSpPr>
        <p:spPr>
          <a:xfrm>
            <a:off x="10222278" y="635921"/>
            <a:ext cx="2129379" cy="963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sz="4900" b="1" dirty="0">
                <a:cs typeface="B Titr" panose="00000700000000000000" pitchFamily="2" charset="-78"/>
              </a:rPr>
              <a:t>نتایج </a:t>
            </a:r>
            <a:r>
              <a:rPr lang="fa-IR" sz="5400" b="1" dirty="0">
                <a:cs typeface="B Nazanin" panose="00000400000000000000" pitchFamily="2" charset="-78"/>
              </a:rPr>
              <a:t>...</a:t>
            </a:r>
            <a:endParaRPr lang="en-US" sz="4900" b="1" dirty="0">
              <a:cs typeface="B Titr" panose="00000700000000000000" pitchFamily="2" charset="-78"/>
            </a:endParaRPr>
          </a:p>
        </p:txBody>
      </p:sp>
      <p:sp>
        <p:nvSpPr>
          <p:cNvPr id="13" name="Footer Placeholder 7">
            <a:extLst>
              <a:ext uri="{FF2B5EF4-FFF2-40B4-BE49-F238E27FC236}">
                <a16:creationId xmlns:a16="http://schemas.microsoft.com/office/drawing/2014/main" id="{E73756A3-F35B-8848-9EC3-FFF195E00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728611" y="6222079"/>
            <a:ext cx="1116711" cy="365125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2FF7F1F-45CB-9D84-4E8C-B46A2540DF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3590" y="729007"/>
            <a:ext cx="9216303" cy="36397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FDD0FE-E522-BDD6-3540-E9E85D4FC5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590" y="4368801"/>
            <a:ext cx="9216303" cy="2433346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A314A62-FBA6-5FBD-DA53-6176086E46EC}"/>
              </a:ext>
            </a:extLst>
          </p:cNvPr>
          <p:cNvCxnSpPr/>
          <p:nvPr/>
        </p:nvCxnSpPr>
        <p:spPr>
          <a:xfrm>
            <a:off x="8608751" y="1901372"/>
            <a:ext cx="7982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1637205-28BC-CFAC-6184-6B13C4B8FBAC}"/>
              </a:ext>
            </a:extLst>
          </p:cNvPr>
          <p:cNvCxnSpPr/>
          <p:nvPr/>
        </p:nvCxnSpPr>
        <p:spPr>
          <a:xfrm>
            <a:off x="8608751" y="2692400"/>
            <a:ext cx="7982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C83885B-4BA6-8260-4CD5-A57E4F3218F8}"/>
              </a:ext>
            </a:extLst>
          </p:cNvPr>
          <p:cNvCxnSpPr/>
          <p:nvPr/>
        </p:nvCxnSpPr>
        <p:spPr>
          <a:xfrm>
            <a:off x="8608751" y="3802743"/>
            <a:ext cx="7982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2298BE9-6C5E-79FC-332B-BD91800725F4}"/>
              </a:ext>
            </a:extLst>
          </p:cNvPr>
          <p:cNvCxnSpPr/>
          <p:nvPr/>
        </p:nvCxnSpPr>
        <p:spPr>
          <a:xfrm>
            <a:off x="8608751" y="4811486"/>
            <a:ext cx="7982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4A3903E-2676-2855-B795-9A3F5922A67A}"/>
              </a:ext>
            </a:extLst>
          </p:cNvPr>
          <p:cNvCxnSpPr/>
          <p:nvPr/>
        </p:nvCxnSpPr>
        <p:spPr>
          <a:xfrm>
            <a:off x="8608751" y="5718628"/>
            <a:ext cx="7982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E41134F-1CC2-5B16-0267-4C6E8D67B325}"/>
              </a:ext>
            </a:extLst>
          </p:cNvPr>
          <p:cNvCxnSpPr/>
          <p:nvPr/>
        </p:nvCxnSpPr>
        <p:spPr>
          <a:xfrm>
            <a:off x="8608751" y="6408057"/>
            <a:ext cx="7982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2171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50E94FC-5F85-3AFC-69C1-D6FA059F2229}"/>
              </a:ext>
            </a:extLst>
          </p:cNvPr>
          <p:cNvSpPr/>
          <p:nvPr/>
        </p:nvSpPr>
        <p:spPr>
          <a:xfrm>
            <a:off x="9786583" y="730456"/>
            <a:ext cx="1914645" cy="8704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9B7E7E1-97F7-3CD5-EA5B-020D2FFD4319}"/>
              </a:ext>
            </a:extLst>
          </p:cNvPr>
          <p:cNvSpPr txBox="1">
            <a:spLocks/>
          </p:cNvSpPr>
          <p:nvPr/>
        </p:nvSpPr>
        <p:spPr>
          <a:xfrm>
            <a:off x="9786583" y="637371"/>
            <a:ext cx="2129379" cy="963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sz="4900" b="1" dirty="0">
                <a:cs typeface="B Titr" panose="00000700000000000000" pitchFamily="2" charset="-78"/>
              </a:rPr>
              <a:t>نتایج</a:t>
            </a:r>
            <a:r>
              <a:rPr lang="fa-IR" sz="5400" b="1" dirty="0">
                <a:cs typeface="B Nazanin" panose="00000400000000000000" pitchFamily="2" charset="-78"/>
              </a:rPr>
              <a:t> ...</a:t>
            </a:r>
            <a:endParaRPr lang="en-US" sz="4900" b="1" dirty="0">
              <a:cs typeface="B Titr" panose="00000700000000000000" pitchFamily="2" charset="-78"/>
            </a:endParaRPr>
          </a:p>
        </p:txBody>
      </p:sp>
      <p:sp>
        <p:nvSpPr>
          <p:cNvPr id="5" name="Content Placeholder 12">
            <a:extLst>
              <a:ext uri="{FF2B5EF4-FFF2-40B4-BE49-F238E27FC236}">
                <a16:creationId xmlns:a16="http://schemas.microsoft.com/office/drawing/2014/main" id="{D183364C-CE21-E771-25C3-AF67C9792969}"/>
              </a:ext>
            </a:extLst>
          </p:cNvPr>
          <p:cNvSpPr txBox="1">
            <a:spLocks/>
          </p:cNvSpPr>
          <p:nvPr/>
        </p:nvSpPr>
        <p:spPr>
          <a:xfrm>
            <a:off x="0" y="944541"/>
            <a:ext cx="9435260" cy="870440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Wingdings 2" panose="05020102010507070707" pitchFamily="18" charset="2"/>
              <a:buNone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 Intercept Generalized Linear Mixed Model</a:t>
            </a: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398F8C03-87EE-39B1-B56F-DEE85E5E7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4264" y="6501130"/>
            <a:ext cx="3969062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A10C7F-500E-FCEE-E810-F590EE7942AD}"/>
              </a:ext>
            </a:extLst>
          </p:cNvPr>
          <p:cNvSpPr/>
          <p:nvPr/>
        </p:nvSpPr>
        <p:spPr>
          <a:xfrm>
            <a:off x="153031" y="1969251"/>
            <a:ext cx="3309257" cy="493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Loneliness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799394-4E2D-887F-DBBB-53FA7E1A845E}"/>
              </a:ext>
            </a:extLst>
          </p:cNvPr>
          <p:cNvSpPr/>
          <p:nvPr/>
        </p:nvSpPr>
        <p:spPr>
          <a:xfrm>
            <a:off x="8606705" y="1900310"/>
            <a:ext cx="3309257" cy="493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Loneliness</a:t>
            </a:r>
            <a:endParaRPr lang="en-US" sz="2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B80FA8-6872-6950-5516-8BA5E503E419}"/>
              </a:ext>
            </a:extLst>
          </p:cNvPr>
          <p:cNvSpPr/>
          <p:nvPr/>
        </p:nvSpPr>
        <p:spPr>
          <a:xfrm>
            <a:off x="124264" y="3429000"/>
            <a:ext cx="3309257" cy="10815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Vigorous-Intensity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2A63F2-D05C-9693-AA42-E1974D3D2ABB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3462288" y="2147053"/>
            <a:ext cx="5144417" cy="689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BBD83CB-852D-0CAE-1232-BEBA6447C954}"/>
              </a:ext>
            </a:extLst>
          </p:cNvPr>
          <p:cNvCxnSpPr>
            <a:cxnSpLocks/>
            <a:stCxn id="23" idx="3"/>
            <a:endCxn id="22" idx="1"/>
          </p:cNvCxnSpPr>
          <p:nvPr/>
        </p:nvCxnSpPr>
        <p:spPr>
          <a:xfrm>
            <a:off x="3475637" y="5759615"/>
            <a:ext cx="5131067" cy="19308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5CA27A8-3FD7-1FDE-990F-C61FD573EB29}"/>
              </a:ext>
            </a:extLst>
          </p:cNvPr>
          <p:cNvCxnSpPr>
            <a:cxnSpLocks/>
            <a:stCxn id="9" idx="3"/>
            <a:endCxn id="8" idx="1"/>
          </p:cNvCxnSpPr>
          <p:nvPr/>
        </p:nvCxnSpPr>
        <p:spPr>
          <a:xfrm flipV="1">
            <a:off x="3433521" y="2147053"/>
            <a:ext cx="5173184" cy="182273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63382D5-B0F5-17C6-6746-258345B82722}"/>
              </a:ext>
            </a:extLst>
          </p:cNvPr>
          <p:cNvSpPr/>
          <p:nvPr/>
        </p:nvSpPr>
        <p:spPr>
          <a:xfrm>
            <a:off x="8627350" y="3467473"/>
            <a:ext cx="3309257" cy="10815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Vigorous-Intensity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DDA9F2-DEBE-99B8-F765-8CB33DF0F5A0}"/>
              </a:ext>
            </a:extLst>
          </p:cNvPr>
          <p:cNvSpPr/>
          <p:nvPr/>
        </p:nvSpPr>
        <p:spPr>
          <a:xfrm>
            <a:off x="8606704" y="5411909"/>
            <a:ext cx="3309257" cy="10815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1477B9-E14A-AEA7-47D4-8C6D304DE254}"/>
              </a:ext>
            </a:extLst>
          </p:cNvPr>
          <p:cNvSpPr/>
          <p:nvPr/>
        </p:nvSpPr>
        <p:spPr>
          <a:xfrm>
            <a:off x="166380" y="5218825"/>
            <a:ext cx="3309257" cy="10815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D93B602-47C1-C4B0-1BEC-9AC085739AA3}"/>
              </a:ext>
            </a:extLst>
          </p:cNvPr>
          <p:cNvCxnSpPr>
            <a:cxnSpLocks/>
            <a:stCxn id="7" idx="3"/>
            <a:endCxn id="21" idx="1"/>
          </p:cNvCxnSpPr>
          <p:nvPr/>
        </p:nvCxnSpPr>
        <p:spPr>
          <a:xfrm>
            <a:off x="3462288" y="2215994"/>
            <a:ext cx="5165062" cy="17922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28AB481-C577-850F-4133-0EFAC992C735}"/>
              </a:ext>
            </a:extLst>
          </p:cNvPr>
          <p:cNvCxnSpPr>
            <a:cxnSpLocks/>
            <a:stCxn id="9" idx="3"/>
            <a:endCxn id="21" idx="1"/>
          </p:cNvCxnSpPr>
          <p:nvPr/>
        </p:nvCxnSpPr>
        <p:spPr>
          <a:xfrm>
            <a:off x="3433521" y="3969790"/>
            <a:ext cx="5193829" cy="3847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76BABA0-09D3-C0A4-7B0A-AB13E655F25A}"/>
              </a:ext>
            </a:extLst>
          </p:cNvPr>
          <p:cNvCxnSpPr>
            <a:cxnSpLocks/>
            <a:stCxn id="7" idx="3"/>
            <a:endCxn id="22" idx="1"/>
          </p:cNvCxnSpPr>
          <p:nvPr/>
        </p:nvCxnSpPr>
        <p:spPr>
          <a:xfrm>
            <a:off x="3462288" y="2215994"/>
            <a:ext cx="5144416" cy="37367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5DBED27-2E5E-3596-47E7-777ECA6CF181}"/>
              </a:ext>
            </a:extLst>
          </p:cNvPr>
          <p:cNvSpPr txBox="1"/>
          <p:nvPr/>
        </p:nvSpPr>
        <p:spPr>
          <a:xfrm>
            <a:off x="6545681" y="1659030"/>
            <a:ext cx="214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2.04 (1.89, 2.20)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C01860A-D552-AC32-6468-9C30B1C33983}"/>
              </a:ext>
            </a:extLst>
          </p:cNvPr>
          <p:cNvCxnSpPr>
            <a:cxnSpLocks/>
            <a:stCxn id="9" idx="3"/>
            <a:endCxn id="22" idx="1"/>
          </p:cNvCxnSpPr>
          <p:nvPr/>
        </p:nvCxnSpPr>
        <p:spPr>
          <a:xfrm>
            <a:off x="3433521" y="3969790"/>
            <a:ext cx="5173183" cy="198290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44246AB-2A0B-2EEE-8370-2519399241E9}"/>
              </a:ext>
            </a:extLst>
          </p:cNvPr>
          <p:cNvCxnSpPr>
            <a:cxnSpLocks/>
            <a:stCxn id="23" idx="3"/>
            <a:endCxn id="8" idx="1"/>
          </p:cNvCxnSpPr>
          <p:nvPr/>
        </p:nvCxnSpPr>
        <p:spPr>
          <a:xfrm flipV="1">
            <a:off x="3475637" y="2147053"/>
            <a:ext cx="5131068" cy="3612562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7C7B79A-EB33-087A-79ED-7FBCE16A05E2}"/>
              </a:ext>
            </a:extLst>
          </p:cNvPr>
          <p:cNvCxnSpPr>
            <a:cxnSpLocks/>
            <a:stCxn id="23" idx="3"/>
            <a:endCxn id="21" idx="1"/>
          </p:cNvCxnSpPr>
          <p:nvPr/>
        </p:nvCxnSpPr>
        <p:spPr>
          <a:xfrm flipV="1">
            <a:off x="3475637" y="4008263"/>
            <a:ext cx="5151713" cy="1751352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23ED59B-B54B-805E-C69C-456020B47868}"/>
              </a:ext>
            </a:extLst>
          </p:cNvPr>
          <p:cNvSpPr txBox="1"/>
          <p:nvPr/>
        </p:nvSpPr>
        <p:spPr>
          <a:xfrm>
            <a:off x="7225211" y="3154454"/>
            <a:ext cx="214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0.98 (0.94, 1.03)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856872B-6B37-8FA5-8533-D88218BF9D37}"/>
              </a:ext>
            </a:extLst>
          </p:cNvPr>
          <p:cNvSpPr txBox="1"/>
          <p:nvPr/>
        </p:nvSpPr>
        <p:spPr>
          <a:xfrm>
            <a:off x="7745363" y="5029157"/>
            <a:ext cx="214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0.99 (0.97, 1.01)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945A205-FA31-F3A5-0CBE-16C2258E9A67}"/>
              </a:ext>
            </a:extLst>
          </p:cNvPr>
          <p:cNvSpPr txBox="1"/>
          <p:nvPr/>
        </p:nvSpPr>
        <p:spPr>
          <a:xfrm>
            <a:off x="5468850" y="2262682"/>
            <a:ext cx="214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0.98 (0.94, 1.03)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70C268B-C461-335D-047B-CAA25FA8DB41}"/>
              </a:ext>
            </a:extLst>
          </p:cNvPr>
          <p:cNvSpPr txBox="1"/>
          <p:nvPr/>
        </p:nvSpPr>
        <p:spPr>
          <a:xfrm>
            <a:off x="3963159" y="3950765"/>
            <a:ext cx="2148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1.68 (1.64, 1.72)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D91D1EF-80BB-82D8-7C87-211A033394AB}"/>
              </a:ext>
            </a:extLst>
          </p:cNvPr>
          <p:cNvSpPr txBox="1"/>
          <p:nvPr/>
        </p:nvSpPr>
        <p:spPr>
          <a:xfrm>
            <a:off x="5611669" y="5340954"/>
            <a:ext cx="2148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1.10 (1.09, 1.12)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6852EEF-7D3D-812C-8EDD-2DAC2A963E75}"/>
              </a:ext>
            </a:extLst>
          </p:cNvPr>
          <p:cNvSpPr txBox="1"/>
          <p:nvPr/>
        </p:nvSpPr>
        <p:spPr>
          <a:xfrm>
            <a:off x="7844879" y="2481298"/>
            <a:ext cx="214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0.94 (0.90, 0.99)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4345B06-CDAF-691C-9F89-01FD3AB60A2C}"/>
              </a:ext>
            </a:extLst>
          </p:cNvPr>
          <p:cNvSpPr txBox="1"/>
          <p:nvPr/>
        </p:nvSpPr>
        <p:spPr>
          <a:xfrm>
            <a:off x="7059416" y="4471009"/>
            <a:ext cx="214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1.19 (1.16, 1.22)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936DAD3-8389-AF66-E308-7351B031661D}"/>
              </a:ext>
            </a:extLst>
          </p:cNvPr>
          <p:cNvSpPr txBox="1"/>
          <p:nvPr/>
        </p:nvSpPr>
        <p:spPr>
          <a:xfrm>
            <a:off x="5567675" y="6013004"/>
            <a:ext cx="214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a-I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a-I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fa-I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a-I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a-I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fa-IR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44184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50E94FC-5F85-3AFC-69C1-D6FA059F2229}"/>
              </a:ext>
            </a:extLst>
          </p:cNvPr>
          <p:cNvSpPr/>
          <p:nvPr/>
        </p:nvSpPr>
        <p:spPr>
          <a:xfrm>
            <a:off x="9786583" y="730456"/>
            <a:ext cx="1914645" cy="87044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9B7E7E1-97F7-3CD5-EA5B-020D2FFD4319}"/>
              </a:ext>
            </a:extLst>
          </p:cNvPr>
          <p:cNvSpPr txBox="1">
            <a:spLocks/>
          </p:cNvSpPr>
          <p:nvPr/>
        </p:nvSpPr>
        <p:spPr>
          <a:xfrm>
            <a:off x="9786583" y="637371"/>
            <a:ext cx="2129379" cy="9635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a-IR" sz="4900" b="1" dirty="0">
                <a:cs typeface="B Titr" panose="00000700000000000000" pitchFamily="2" charset="-78"/>
              </a:rPr>
              <a:t>نتایج</a:t>
            </a:r>
            <a:r>
              <a:rPr lang="fa-IR" sz="5400" b="1" dirty="0">
                <a:cs typeface="B Nazanin" panose="00000400000000000000" pitchFamily="2" charset="-78"/>
              </a:rPr>
              <a:t> ...</a:t>
            </a:r>
            <a:endParaRPr lang="en-US" sz="4900" b="1" dirty="0">
              <a:cs typeface="B Titr" panose="00000700000000000000" pitchFamily="2" charset="-78"/>
            </a:endParaRPr>
          </a:p>
        </p:txBody>
      </p:sp>
      <p:sp>
        <p:nvSpPr>
          <p:cNvPr id="5" name="Content Placeholder 12">
            <a:extLst>
              <a:ext uri="{FF2B5EF4-FFF2-40B4-BE49-F238E27FC236}">
                <a16:creationId xmlns:a16="http://schemas.microsoft.com/office/drawing/2014/main" id="{D183364C-CE21-E771-25C3-AF67C9792969}"/>
              </a:ext>
            </a:extLst>
          </p:cNvPr>
          <p:cNvSpPr txBox="1">
            <a:spLocks/>
          </p:cNvSpPr>
          <p:nvPr/>
        </p:nvSpPr>
        <p:spPr>
          <a:xfrm>
            <a:off x="0" y="944541"/>
            <a:ext cx="9435260" cy="870440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rtl="1">
              <a:buFont typeface="Wingdings 2" panose="05020102010507070707" pitchFamily="18" charset="2"/>
              <a:buNone/>
            </a:pP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Random Intercept Cross-Lagged Panel Model (RI-CLPM)</a:t>
            </a: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398F8C03-87EE-39B1-B56F-DEE85E5E7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4264" y="6501130"/>
            <a:ext cx="3969062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A10C7F-500E-FCEE-E810-F590EE7942AD}"/>
              </a:ext>
            </a:extLst>
          </p:cNvPr>
          <p:cNvSpPr/>
          <p:nvPr/>
        </p:nvSpPr>
        <p:spPr>
          <a:xfrm>
            <a:off x="153031" y="1969251"/>
            <a:ext cx="3309257" cy="493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Loneliness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799394-4E2D-887F-DBBB-53FA7E1A845E}"/>
              </a:ext>
            </a:extLst>
          </p:cNvPr>
          <p:cNvSpPr/>
          <p:nvPr/>
        </p:nvSpPr>
        <p:spPr>
          <a:xfrm>
            <a:off x="8606705" y="1900310"/>
            <a:ext cx="3309257" cy="49348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Loneliness</a:t>
            </a:r>
            <a:endParaRPr lang="en-US" sz="28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B80FA8-6872-6950-5516-8BA5E503E419}"/>
              </a:ext>
            </a:extLst>
          </p:cNvPr>
          <p:cNvSpPr/>
          <p:nvPr/>
        </p:nvSpPr>
        <p:spPr>
          <a:xfrm>
            <a:off x="124264" y="3429000"/>
            <a:ext cx="3309257" cy="10815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Vigorous-Intensity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22A63F2-D05C-9693-AA42-E1974D3D2ABB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3462288" y="2147053"/>
            <a:ext cx="5144417" cy="6894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BBD83CB-852D-0CAE-1232-BEBA6447C954}"/>
              </a:ext>
            </a:extLst>
          </p:cNvPr>
          <p:cNvCxnSpPr>
            <a:cxnSpLocks/>
            <a:stCxn id="23" idx="3"/>
            <a:endCxn id="22" idx="1"/>
          </p:cNvCxnSpPr>
          <p:nvPr/>
        </p:nvCxnSpPr>
        <p:spPr>
          <a:xfrm>
            <a:off x="3475637" y="5759615"/>
            <a:ext cx="5131067" cy="19308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5CA27A8-3FD7-1FDE-990F-C61FD573EB29}"/>
              </a:ext>
            </a:extLst>
          </p:cNvPr>
          <p:cNvCxnSpPr>
            <a:cxnSpLocks/>
            <a:stCxn id="9" idx="3"/>
            <a:endCxn id="8" idx="1"/>
          </p:cNvCxnSpPr>
          <p:nvPr/>
        </p:nvCxnSpPr>
        <p:spPr>
          <a:xfrm flipV="1">
            <a:off x="3433521" y="2147053"/>
            <a:ext cx="5173184" cy="1822737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A63382D5-B0F5-17C6-6746-258345B82722}"/>
              </a:ext>
            </a:extLst>
          </p:cNvPr>
          <p:cNvSpPr/>
          <p:nvPr/>
        </p:nvSpPr>
        <p:spPr>
          <a:xfrm>
            <a:off x="8627350" y="3467473"/>
            <a:ext cx="3309257" cy="10815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Vigorous-Intensity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DDA9F2-DEBE-99B8-F765-8CB33DF0F5A0}"/>
              </a:ext>
            </a:extLst>
          </p:cNvPr>
          <p:cNvSpPr/>
          <p:nvPr/>
        </p:nvSpPr>
        <p:spPr>
          <a:xfrm>
            <a:off x="8606704" y="5411909"/>
            <a:ext cx="3309257" cy="10815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F1477B9-E14A-AEA7-47D4-8C6D304DE254}"/>
              </a:ext>
            </a:extLst>
          </p:cNvPr>
          <p:cNvSpPr/>
          <p:nvPr/>
        </p:nvSpPr>
        <p:spPr>
          <a:xfrm>
            <a:off x="166380" y="5218825"/>
            <a:ext cx="3309257" cy="1081580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Moderate-Intensity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Physical Activity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7D93B602-47C1-C4B0-1BEC-9AC085739AA3}"/>
              </a:ext>
            </a:extLst>
          </p:cNvPr>
          <p:cNvCxnSpPr>
            <a:cxnSpLocks/>
            <a:stCxn id="7" idx="3"/>
            <a:endCxn id="21" idx="1"/>
          </p:cNvCxnSpPr>
          <p:nvPr/>
        </p:nvCxnSpPr>
        <p:spPr>
          <a:xfrm>
            <a:off x="3462288" y="2215994"/>
            <a:ext cx="5165062" cy="179226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328AB481-C577-850F-4133-0EFAC992C735}"/>
              </a:ext>
            </a:extLst>
          </p:cNvPr>
          <p:cNvCxnSpPr>
            <a:cxnSpLocks/>
            <a:stCxn id="9" idx="3"/>
            <a:endCxn id="21" idx="1"/>
          </p:cNvCxnSpPr>
          <p:nvPr/>
        </p:nvCxnSpPr>
        <p:spPr>
          <a:xfrm>
            <a:off x="3433521" y="3969790"/>
            <a:ext cx="5193829" cy="38473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A76BABA0-09D3-C0A4-7B0A-AB13E655F25A}"/>
              </a:ext>
            </a:extLst>
          </p:cNvPr>
          <p:cNvCxnSpPr>
            <a:cxnSpLocks/>
            <a:stCxn id="7" idx="3"/>
            <a:endCxn id="22" idx="1"/>
          </p:cNvCxnSpPr>
          <p:nvPr/>
        </p:nvCxnSpPr>
        <p:spPr>
          <a:xfrm>
            <a:off x="3462288" y="2215994"/>
            <a:ext cx="5144416" cy="373670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55DBED27-2E5E-3596-47E7-777ECA6CF181}"/>
              </a:ext>
            </a:extLst>
          </p:cNvPr>
          <p:cNvSpPr txBox="1"/>
          <p:nvPr/>
        </p:nvSpPr>
        <p:spPr>
          <a:xfrm>
            <a:off x="6545681" y="1659030"/>
            <a:ext cx="214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0.06 (0.00, 0.11)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5C01860A-D552-AC32-6468-9C30B1C33983}"/>
              </a:ext>
            </a:extLst>
          </p:cNvPr>
          <p:cNvCxnSpPr>
            <a:cxnSpLocks/>
            <a:stCxn id="9" idx="3"/>
            <a:endCxn id="22" idx="1"/>
          </p:cNvCxnSpPr>
          <p:nvPr/>
        </p:nvCxnSpPr>
        <p:spPr>
          <a:xfrm>
            <a:off x="3433521" y="3969790"/>
            <a:ext cx="5173183" cy="198290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B44246AB-2A0B-2EEE-8370-2519399241E9}"/>
              </a:ext>
            </a:extLst>
          </p:cNvPr>
          <p:cNvCxnSpPr>
            <a:cxnSpLocks/>
            <a:stCxn id="23" idx="3"/>
            <a:endCxn id="8" idx="1"/>
          </p:cNvCxnSpPr>
          <p:nvPr/>
        </p:nvCxnSpPr>
        <p:spPr>
          <a:xfrm flipV="1">
            <a:off x="3475637" y="2147053"/>
            <a:ext cx="5131068" cy="3612562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7C7B79A-EB33-087A-79ED-7FBCE16A05E2}"/>
              </a:ext>
            </a:extLst>
          </p:cNvPr>
          <p:cNvCxnSpPr>
            <a:cxnSpLocks/>
            <a:stCxn id="23" idx="3"/>
            <a:endCxn id="21" idx="1"/>
          </p:cNvCxnSpPr>
          <p:nvPr/>
        </p:nvCxnSpPr>
        <p:spPr>
          <a:xfrm flipV="1">
            <a:off x="3475637" y="4008263"/>
            <a:ext cx="5151713" cy="1751352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523ED59B-B54B-805E-C69C-456020B47868}"/>
              </a:ext>
            </a:extLst>
          </p:cNvPr>
          <p:cNvSpPr txBox="1"/>
          <p:nvPr/>
        </p:nvSpPr>
        <p:spPr>
          <a:xfrm>
            <a:off x="7532516" y="2828942"/>
            <a:ext cx="2361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0.02 (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0.08, 0.05)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856872B-6B37-8FA5-8533-D88218BF9D37}"/>
              </a:ext>
            </a:extLst>
          </p:cNvPr>
          <p:cNvSpPr txBox="1"/>
          <p:nvPr/>
        </p:nvSpPr>
        <p:spPr>
          <a:xfrm>
            <a:off x="7749004" y="4810444"/>
            <a:ext cx="23371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0.01 (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0.07, 0.05)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2945A205-FA31-F3A5-0CBE-16C2258E9A67}"/>
              </a:ext>
            </a:extLst>
          </p:cNvPr>
          <p:cNvSpPr txBox="1"/>
          <p:nvPr/>
        </p:nvSpPr>
        <p:spPr>
          <a:xfrm>
            <a:off x="5349094" y="2044325"/>
            <a:ext cx="214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0.00 (</a:t>
            </a:r>
            <a:r>
              <a:rPr lang="en-US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0.04, 0.03)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70C268B-C461-335D-047B-CAA25FA8DB41}"/>
              </a:ext>
            </a:extLst>
          </p:cNvPr>
          <p:cNvSpPr txBox="1"/>
          <p:nvPr/>
        </p:nvSpPr>
        <p:spPr>
          <a:xfrm>
            <a:off x="3924003" y="3947958"/>
            <a:ext cx="2148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0.11 (0.07, 0.15)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FD91D1EF-80BB-82D8-7C87-211A033394AB}"/>
              </a:ext>
            </a:extLst>
          </p:cNvPr>
          <p:cNvSpPr txBox="1"/>
          <p:nvPr/>
        </p:nvSpPr>
        <p:spPr>
          <a:xfrm>
            <a:off x="5520509" y="5374000"/>
            <a:ext cx="21483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0.16 (0.13, 0.19)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6852EEF-7D3D-812C-8EDD-2DAC2A963E75}"/>
              </a:ext>
            </a:extLst>
          </p:cNvPr>
          <p:cNvSpPr txBox="1"/>
          <p:nvPr/>
        </p:nvSpPr>
        <p:spPr>
          <a:xfrm>
            <a:off x="7927202" y="2276764"/>
            <a:ext cx="2148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0.01 (</a:t>
            </a:r>
            <a:r>
              <a:rPr lang="en-US" sz="3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0.03, 0.04)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4345B06-CDAF-691C-9F89-01FD3AB60A2C}"/>
              </a:ext>
            </a:extLst>
          </p:cNvPr>
          <p:cNvSpPr txBox="1"/>
          <p:nvPr/>
        </p:nvSpPr>
        <p:spPr>
          <a:xfrm>
            <a:off x="7059416" y="4471009"/>
            <a:ext cx="214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0.16 (0.12, 0.20)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936DAD3-8389-AF66-E308-7351B031661D}"/>
              </a:ext>
            </a:extLst>
          </p:cNvPr>
          <p:cNvSpPr txBox="1"/>
          <p:nvPr/>
        </p:nvSpPr>
        <p:spPr>
          <a:xfrm>
            <a:off x="5567675" y="6013004"/>
            <a:ext cx="21483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0.08 (0.04, 0.11)</a:t>
            </a:r>
          </a:p>
        </p:txBody>
      </p:sp>
    </p:spTree>
    <p:extLst>
      <p:ext uri="{BB962C8B-B14F-4D97-AF65-F5344CB8AC3E}">
        <p14:creationId xmlns:p14="http://schemas.microsoft.com/office/powerpoint/2010/main" val="7812336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FC804-59F7-5CCA-0D77-0D41CB650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87642"/>
            <a:ext cx="11029616" cy="1013800"/>
          </a:xfrm>
        </p:spPr>
        <p:txBody>
          <a:bodyPr/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بحث</a:t>
            </a:r>
            <a:endParaRPr lang="en-US" sz="4400" b="1" dirty="0">
              <a:cs typeface="B Titr" panose="00000700000000000000" pitchFamily="2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73C508AA-559A-2B29-E3F2-9E4928C4C1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255" y="2067779"/>
            <a:ext cx="10900553" cy="4790221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افراد تنها، در طول زمان احتمالاً همچنان تنها خواهند ماند حتی اگر سطح فعالیت بدنی خود را افزایش دهند.</a:t>
            </a: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endParaRPr lang="fa-IR" sz="3200" dirty="0">
              <a:solidFill>
                <a:schemeClr val="tx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همه فعالیت‌های بدنی از نظر تأثیرات بالقوه آنها در ارتقای رفاه اجتماعی و کاهش تنهایی یکسان نیستند.</a:t>
            </a: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endParaRPr lang="fa-IR" sz="3200" dirty="0">
              <a:solidFill>
                <a:schemeClr val="tx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برای تقویت ارتباطات اجتماعی، زمینه فعالیت بدنی ممکن است بیشتر از خود فعالیت ها مهم باشد.</a:t>
            </a:r>
            <a:endParaRPr lang="en-US" sz="3200" dirty="0">
              <a:solidFill>
                <a:schemeClr val="tx1"/>
              </a:solidFill>
              <a:cs typeface="B Nazanin" panose="00000400000000000000" pitchFamily="2" charset="-78"/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C787EB20-EC4B-6D08-5E5A-966FCA7F7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8335" y="6157631"/>
            <a:ext cx="6917210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0537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C6C20-6228-CFCA-7D4F-6BAC0FDC7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434C-ACE2-02C2-4735-DA8755FDA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87642"/>
            <a:ext cx="11029616" cy="1013800"/>
          </a:xfrm>
        </p:spPr>
        <p:txBody>
          <a:bodyPr/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بحث ...</a:t>
            </a:r>
            <a:endParaRPr lang="en-US" sz="4400" b="1" dirty="0">
              <a:cs typeface="B Titr" panose="00000700000000000000" pitchFamily="2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DD7AF2D-BE24-CFBB-11FB-FB141E400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514" y="1856096"/>
            <a:ext cx="11219543" cy="4885898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مطالعات مشابه</a:t>
            </a:r>
            <a:r>
              <a:rPr lang="fa-IR" sz="3200" b="1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McMullan et al</a:t>
            </a: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پیاده‌روی به‌طور آینده‌نگر با میزان تنهایی کمتری مرتبط است.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Luo Y, Waite LJ</a:t>
            </a: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روابط دوسویه بین تنهایی و فعالیت بدنی را شناسایی کردند.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Savikko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N et al</a:t>
            </a: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b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شواهد قوی درباره ورزش گروهی به عنوان مداخله‌ای برای کاهش تنهایی یافتند.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en-US" sz="3000" dirty="0" err="1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Kahlbaugh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et al</a:t>
            </a: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b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علایق مشترک نسبت به یک فعالیت، نقش مهمی در تعیین رضایت کلی و تأثیر بر تنهایی ایفا میکند.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EEEAFDC2-92E1-56A3-A6FA-1EDC812B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1282025" y="6376869"/>
            <a:ext cx="1091850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6493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C6C20-6228-CFCA-7D4F-6BAC0FDC7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434C-ACE2-02C2-4735-DA8755FDA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87642"/>
            <a:ext cx="11029616" cy="1013800"/>
          </a:xfrm>
        </p:spPr>
        <p:txBody>
          <a:bodyPr/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بحث ...</a:t>
            </a:r>
            <a:endParaRPr lang="en-US" sz="4400" b="1" dirty="0">
              <a:cs typeface="B Titr" panose="00000700000000000000" pitchFamily="2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DD7AF2D-BE24-CFBB-11FB-FB141E400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514" y="1930402"/>
            <a:ext cx="11219543" cy="4790221"/>
          </a:xfrm>
        </p:spPr>
        <p:txBody>
          <a:bodyPr>
            <a:normAutofit lnSpcReduction="100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نقاط قوت مطالعه</a:t>
            </a:r>
            <a:r>
              <a:rPr lang="fa-IR" sz="3200" b="1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بررسی ارتباطات طولی دو طرفه برای 20134 بزرگسال در طول 16 سال 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استفاده از دو مدل برای محاسبه میانگین ارتباطات در میان جمعیت در یک نقطه از زمان و میانگین ارتباطات در افراد در طول زمان 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اعتبار خارجی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(external validity)</a:t>
            </a: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بالا به علت استفاده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HRS</a:t>
            </a: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از یک نمونه وزن داده شده نماینده جمعیت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EEEAFDC2-92E1-56A3-A6FA-1EDC812B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8335" y="6157631"/>
            <a:ext cx="6917210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011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C6C20-6228-CFCA-7D4F-6BAC0FDC7E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434C-ACE2-02C2-4735-DA8755FDA8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87642"/>
            <a:ext cx="11029616" cy="1013800"/>
          </a:xfrm>
        </p:spPr>
        <p:txBody>
          <a:bodyPr/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بحث ...</a:t>
            </a:r>
            <a:endParaRPr lang="en-US" sz="4400" b="1" dirty="0">
              <a:cs typeface="B Titr" panose="00000700000000000000" pitchFamily="2" charset="-78"/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DD7AF2D-BE24-CFBB-11FB-FB141E4009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8514" y="1930402"/>
            <a:ext cx="11219543" cy="4790221"/>
          </a:xfrm>
        </p:spPr>
        <p:txBody>
          <a:bodyPr/>
          <a:lstStyle/>
          <a:p>
            <a:pPr marL="0" indent="0" algn="r" rtl="1">
              <a:buNone/>
            </a:pP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محدودیت های مطالعه</a:t>
            </a:r>
            <a:r>
              <a:rPr lang="fa-IR" sz="3200" b="1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اقدامات فعالیت بدنی به صورت خود گزارشی(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self-reported</a:t>
            </a: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) ثبت شده است.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تنهایی با استفاده از یک سوال تک موردی اندازه‌گیری شد.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HRS</a:t>
            </a:r>
            <a:r>
              <a:rPr lang="fa-IR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حالت مصاحبه را در هر دومین موج تغییر می دهد (تلفن در مقابل چهره به چهره)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ماهیت موقتی تنهایی اپیزودیک و فراوانی دوسالانه بررسی‌های </a:t>
            </a:r>
            <a:r>
              <a:rPr lang="en-US" sz="30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HRS</a:t>
            </a:r>
            <a:endParaRPr lang="en-US" sz="3000" dirty="0">
              <a:solidFill>
                <a:schemeClr val="tx1"/>
              </a:solidFill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EEEAFDC2-92E1-56A3-A6FA-1EDC812B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8335" y="6157631"/>
            <a:ext cx="6917210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20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639F6-C34A-7149-E870-AA67EEEE6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87170-4C48-D364-F804-401F7C02E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فهرست مطالب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D5165-004C-1B76-9DE1-21434770D1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629" y="1986766"/>
            <a:ext cx="11029615" cy="4534203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مقدمه و ضرورت انجام مطالعه</a:t>
            </a:r>
          </a:p>
          <a:p>
            <a:pPr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روش اجرا و آنالیز</a:t>
            </a:r>
          </a:p>
          <a:p>
            <a:pPr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نتایج</a:t>
            </a:r>
          </a:p>
          <a:p>
            <a:pPr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بحث و نتیجه گیری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70A3BB57-DF90-F77F-3980-0E971A81BC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1535" y="6155844"/>
            <a:ext cx="6917210" cy="365125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983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7B51B-45B3-0182-32A6-AB1345A14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جمع بندی</a:t>
            </a:r>
            <a:endParaRPr lang="en-US" sz="4400" b="1" dirty="0">
              <a:cs typeface="B Titr" panose="00000700000000000000" pitchFamily="2" charset="-78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06F7ED6-492D-7DBE-AB85-979CF4C291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35" y="1870927"/>
            <a:ext cx="11219543" cy="4651829"/>
          </a:xfrm>
        </p:spPr>
        <p:txBody>
          <a:bodyPr>
            <a:normAutofit fontScale="92500" lnSpcReduction="10000"/>
          </a:bodyPr>
          <a:lstStyle/>
          <a:p>
            <a:pPr algn="r" rtl="1">
              <a:lnSpc>
                <a:spcPct val="150000"/>
              </a:lnSpc>
            </a:pP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ارتباط مشارکت کم در فعالیت بدنی و احساس تنهایی در آینده</a:t>
            </a:r>
          </a:p>
          <a:p>
            <a:pPr algn="r" rtl="1">
              <a:lnSpc>
                <a:spcPct val="150000"/>
              </a:lnSpc>
            </a:pP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عدم ارتباط احساس تنهایی و مشارکت در فعالیت بدنی</a:t>
            </a:r>
          </a:p>
          <a:p>
            <a:pPr algn="r" rtl="1">
              <a:lnSpc>
                <a:spcPct val="150000"/>
              </a:lnSpc>
            </a:pP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عدم اطمینان در استفاده از مداخلات بی تحرکی یا تنهایی به عنوان وسیله ای</a:t>
            </a:r>
            <a:b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برای درمان دیگری</a:t>
            </a:r>
          </a:p>
          <a:p>
            <a:pPr algn="r" rtl="1">
              <a:lnSpc>
                <a:spcPct val="150000"/>
              </a:lnSpc>
            </a:pP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ارتباط تنهایی و فعالیت بدنی با هر حالت مربوطه در آینده</a:t>
            </a:r>
          </a:p>
          <a:p>
            <a:pPr algn="r" rtl="1">
              <a:lnSpc>
                <a:spcPct val="150000"/>
              </a:lnSpc>
            </a:pP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نیاز به شواهد بیشتر برای بیان روابط بالقوه بین تنهایی و فعالیت بدنی 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5" name="Footer Placeholder 7">
            <a:extLst>
              <a:ext uri="{FF2B5EF4-FFF2-40B4-BE49-F238E27FC236}">
                <a16:creationId xmlns:a16="http://schemas.microsoft.com/office/drawing/2014/main" id="{0DC3F415-A5A4-FB4B-3F11-9111A8C93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8335" y="6157631"/>
            <a:ext cx="1929779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494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3D2EAA3-ADCC-3F7E-747A-6021BE911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701675"/>
            <a:ext cx="11029950" cy="1014413"/>
          </a:xfrm>
        </p:spPr>
        <p:txBody>
          <a:bodyPr/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منابع</a:t>
            </a:r>
            <a:endParaRPr lang="en-US" sz="4400" b="1" dirty="0">
              <a:cs typeface="B Titr" panose="00000700000000000000" pitchFamily="2" charset="-78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56B1EA7-77B0-FE85-3765-CD8C6A35A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3647" y="2017486"/>
            <a:ext cx="11671348" cy="4608286"/>
          </a:xfrm>
        </p:spPr>
        <p:txBody>
          <a:bodyPr>
            <a:normAutofit/>
          </a:bodyPr>
          <a:lstStyle/>
          <a:p>
            <a:pPr marL="0" indent="0" algn="l" rtl="1">
              <a:lnSpc>
                <a:spcPct val="200000"/>
              </a:lnSpc>
              <a:buNone/>
            </a:pPr>
            <a:r>
              <a:rPr lang="en-US" sz="20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1-Lim, M.H., </a:t>
            </a:r>
            <a:r>
              <a:rPr lang="en-US" sz="2000" kern="100" dirty="0" err="1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Manera</a:t>
            </a:r>
            <a:r>
              <a:rPr lang="en-US" sz="20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K.E., Owen, K.B. et al. The prevalence of chronic and episodic loneliness and social isolation from a longitudinal survey. Sci Rep </a:t>
            </a:r>
            <a:r>
              <a:rPr lang="en-US" sz="2000" b="1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13</a:t>
            </a:r>
            <a:r>
              <a:rPr lang="en-US" sz="20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12453 (2023). </a:t>
            </a:r>
            <a:r>
              <a:rPr lang="en-US" sz="2000" u="sng" kern="100" dirty="0">
                <a:solidFill>
                  <a:srgbClr val="0563C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https://doi.org/10.1038/s41598-023-39289-x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l" rtl="1">
              <a:lnSpc>
                <a:spcPct val="200000"/>
              </a:lnSpc>
              <a:buNone/>
            </a:pPr>
            <a:r>
              <a:rPr lang="en-US" sz="20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2-</a:t>
            </a:r>
            <a:r>
              <a:rPr lang="en-US" sz="2000" kern="1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Lucas RE. Why the Cross-Lagged Panel Model Is Almost Never the Right Choice. Advances in Methods and Practices in Psychological Science. 2023;6(1). doi:</a:t>
            </a:r>
            <a:r>
              <a:rPr lang="en-US" sz="2000" u="sng" kern="100" dirty="0">
                <a:solidFill>
                  <a:srgbClr val="006ACC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10.1177/25152459231158378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  <a:p>
            <a:pPr marL="0" indent="0" algn="l" rtl="1">
              <a:lnSpc>
                <a:spcPct val="200000"/>
              </a:lnSpc>
              <a:buNone/>
            </a:pPr>
            <a:r>
              <a:rPr lang="en-US" sz="2000" kern="10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3-</a:t>
            </a:r>
            <a:r>
              <a:rPr lang="en-US" sz="2000" kern="1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kern="10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Hamaker</a:t>
            </a:r>
            <a:r>
              <a:rPr lang="en-US" sz="2000" kern="1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E. L., Kuiper, R. M., &amp; </a:t>
            </a:r>
            <a:r>
              <a:rPr lang="en-US" sz="2000" kern="100" dirty="0" err="1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Grasman</a:t>
            </a:r>
            <a:r>
              <a:rPr lang="en-US" sz="2000" kern="1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R. P. P. P. (2015). A critique of the cross-lagged panel model. </a:t>
            </a:r>
            <a:r>
              <a:rPr lang="en-US" sz="2000" i="1" kern="1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Psychological Methods, 20</a:t>
            </a:r>
            <a:r>
              <a:rPr lang="en-US" sz="2000" kern="10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(1), 102–116. </a:t>
            </a:r>
            <a:r>
              <a:rPr lang="en-US" sz="2000" u="sng" kern="100" dirty="0">
                <a:solidFill>
                  <a:srgbClr val="2C72B7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https://doi.org/10.1037/a0038889</a:t>
            </a:r>
            <a:endParaRPr lang="en-US" sz="20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7" name="Footer Placeholder 7">
            <a:extLst>
              <a:ext uri="{FF2B5EF4-FFF2-40B4-BE49-F238E27FC236}">
                <a16:creationId xmlns:a16="http://schemas.microsoft.com/office/drawing/2014/main" id="{0CE34D61-8262-399F-D3F1-9625C8EBF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7005" y="6393543"/>
            <a:ext cx="6917210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0697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0386D86-CE52-AD27-5B96-E52CAED8F693}"/>
              </a:ext>
            </a:extLst>
          </p:cNvPr>
          <p:cNvSpPr/>
          <p:nvPr/>
        </p:nvSpPr>
        <p:spPr>
          <a:xfrm>
            <a:off x="319314" y="290287"/>
            <a:ext cx="11596915" cy="61976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 algn="ctr">
              <a:buNone/>
            </a:pPr>
            <a:r>
              <a:rPr lang="fa-IR" sz="8000" dirty="0">
                <a:solidFill>
                  <a:schemeClr val="bg1"/>
                </a:solidFill>
                <a:cs typeface="B Nazanin" panose="00000400000000000000" pitchFamily="2" charset="-78"/>
              </a:rPr>
              <a:t>با تشکر از توجه شما</a:t>
            </a:r>
            <a:endParaRPr lang="en-US" sz="8000" dirty="0">
              <a:solidFill>
                <a:schemeClr val="bg1"/>
              </a:solidFill>
            </a:endParaRPr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AD2AF3DF-2408-482E-9235-AD13ECCD1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9314" y="6122762"/>
            <a:ext cx="6917210" cy="365125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fa-IR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686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668A5-6C8F-18F3-1414-9228BDBD4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مقدمه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47040D-4E08-95E0-D257-B9264E0D6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771" y="2112257"/>
            <a:ext cx="11029615" cy="4479611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fa-IR" sz="2800" b="1" dirty="0">
                <a:solidFill>
                  <a:schemeClr val="tx1"/>
                </a:solidFill>
                <a:cs typeface="B Nazanin" panose="00000400000000000000" pitchFamily="2" charset="-78"/>
              </a:rPr>
              <a:t>تنهایی و اثرات آن بر سلامت</a:t>
            </a: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: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  تنهایی، ناهماهنگی بین روابط اجتماعی مورد انتظار و واقعی فرد است.</a:t>
            </a:r>
            <a:b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  پیامدهای نامطلوب جسمی، روانی و رفتاری تنهایی پایدار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b="1" dirty="0">
                <a:solidFill>
                  <a:schemeClr val="tx1"/>
                </a:solidFill>
                <a:cs typeface="B Nazanin" panose="00000400000000000000" pitchFamily="2" charset="-78"/>
              </a:rPr>
              <a:t>اثر فعالیت بدنی بر سلامت:</a:t>
            </a:r>
          </a:p>
          <a:p>
            <a:pPr marL="0" indent="0" algn="r" rtl="1">
              <a:lnSpc>
                <a:spcPct val="150000"/>
              </a:lnSpc>
              <a:buNone/>
            </a:pP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  کاهش بیماری های غیر واگیر</a:t>
            </a:r>
            <a:b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2800" dirty="0">
                <a:solidFill>
                  <a:schemeClr val="tx1"/>
                </a:solidFill>
                <a:cs typeface="B Nazanin" panose="00000400000000000000" pitchFamily="2" charset="-78"/>
              </a:rPr>
              <a:t>  تسهیل روابط بین فردی </a:t>
            </a:r>
            <a:endParaRPr lang="en-US" sz="2800" dirty="0"/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FA83D6CF-65A0-DB49-60BD-1B45EC514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0278" y="6186659"/>
            <a:ext cx="1624979" cy="365125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947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B726E-61BA-B53D-4BC8-D9252FB1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مقدمه ...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388FC-655D-F38F-96C8-64EA2B8069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592" y="2093328"/>
            <a:ext cx="11029615" cy="4561498"/>
          </a:xfrm>
        </p:spPr>
        <p:txBody>
          <a:bodyPr>
            <a:noAutofit/>
          </a:bodyPr>
          <a:lstStyle/>
          <a:p>
            <a:pPr marL="290513" indent="-290513" algn="r" rtl="1">
              <a:buNone/>
            </a:pP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مکانیزم رابطه بین تنهایی و فعالیت بدنی:</a:t>
            </a:r>
            <a:b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b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تنهایی: </a:t>
            </a: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اختلال در خود تنظیمی</a:t>
            </a:r>
            <a:b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cs typeface="B Nazanin" panose="00000400000000000000" pitchFamily="2" charset="-78"/>
              </a:rPr>
              <a:t>کاهش </a:t>
            </a: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رفتارهای ارتقا دهنده سلامتی 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347663" indent="0" algn="r" rtl="1">
              <a:lnSpc>
                <a:spcPct val="150000"/>
              </a:lnSpc>
              <a:buNone/>
            </a:pPr>
            <a:r>
              <a:rPr lang="fa-IR" sz="3200" b="1" dirty="0">
                <a:solidFill>
                  <a:schemeClr val="tx1"/>
                </a:solidFill>
                <a:cs typeface="B Nazanin" panose="00000400000000000000" pitchFamily="2" charset="-78"/>
              </a:rPr>
              <a:t>فعالیت بدنی: </a:t>
            </a: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تسهیل تعاملات اجتماعی</a:t>
            </a: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افزایش کیفیت یا کمیت ارتباطات اجتماعی</a:t>
            </a:r>
            <a:endParaRPr lang="en-US" sz="3200" dirty="0">
              <a:cs typeface="B Nazanin" panose="00000400000000000000" pitchFamily="2" charset="-78"/>
            </a:endParaRPr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59AE3553-9217-C4A9-5A6F-720084BFAD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5420" y="6155844"/>
            <a:ext cx="6917210" cy="365125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158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A33CB-76EB-0BA8-92FC-F34D6C436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مقدمه ...</a:t>
            </a:r>
            <a:endParaRPr lang="en-US" sz="4400" b="1" dirty="0">
              <a:cs typeface="B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071620-CBEE-7ED6-1489-AF85295EF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922" y="1973943"/>
            <a:ext cx="10832885" cy="4686164"/>
          </a:xfrm>
        </p:spPr>
        <p:txBody>
          <a:bodyPr>
            <a:normAutofit/>
          </a:bodyPr>
          <a:lstStyle/>
          <a:p>
            <a:pPr algn="r" rtl="1">
              <a:lnSpc>
                <a:spcPct val="160000"/>
              </a:lnSpc>
              <a:buFont typeface="Wingdings" panose="05000000000000000000" pitchFamily="2" charset="2"/>
              <a:buChar char="v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افراد مسن در معرض خطر تنهایی و عدم فعالیت بدنی هستند.</a:t>
            </a: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سالخوردگی اغلب با کاهش سرمایه اجتماعی و کاهش سطح فعالیت بدنی مرتبط است.</a:t>
            </a: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200" b="1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هدف مطالعه:</a:t>
            </a: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بررسی ارتباط سطوح فعلی فعالیت بدنی و تنهایی با حالات مربوطه آنها در آینده در سطح جمعیت</a:t>
            </a:r>
            <a:endParaRPr lang="en-US" dirty="0"/>
          </a:p>
        </p:txBody>
      </p:sp>
      <p:sp>
        <p:nvSpPr>
          <p:cNvPr id="4" name="Footer Placeholder 7">
            <a:extLst>
              <a:ext uri="{FF2B5EF4-FFF2-40B4-BE49-F238E27FC236}">
                <a16:creationId xmlns:a16="http://schemas.microsoft.com/office/drawing/2014/main" id="{33B09AB5-73D8-EB4E-8635-2A2958C31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1535" y="6155844"/>
            <a:ext cx="6917210" cy="365125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156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46585-8A32-2187-A4AA-4BFAA1F7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روش اجرا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3927E-1B73-DFCD-EEC4-E577B98ECC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43465"/>
            <a:ext cx="11029615" cy="4677504"/>
          </a:xfrm>
        </p:spPr>
        <p:txBody>
          <a:bodyPr>
            <a:normAutofit/>
          </a:bodyPr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داده‌های مطالعه بهداشت و بازنشستگی ایالات متحده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) </a:t>
            </a: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( HRS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داده‌ امواج 6 (2002) تا 14 (2018) با حجم نمونه 20134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endParaRPr lang="fa-IR" sz="3200" dirty="0">
              <a:solidFill>
                <a:schemeClr val="tx1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fa-IR" sz="3200" dirty="0">
                <a:solidFill>
                  <a:schemeClr val="tx1"/>
                </a:solidFill>
                <a:latin typeface="Cambria Math" panose="02040503050406030204" pitchFamily="18" charset="0"/>
                <a:cs typeface="B Nazanin" panose="00000400000000000000" pitchFamily="2" charset="-78"/>
              </a:rPr>
              <a:t>داده های از دست رفته(</a:t>
            </a:r>
            <a:r>
              <a:rPr lang="en-US" sz="3200" dirty="0">
                <a:solidFill>
                  <a:schemeClr val="tx1"/>
                </a:solidFill>
                <a:latin typeface="Cambria Math" panose="02040503050406030204" pitchFamily="18" charset="0"/>
                <a:cs typeface="B Nazanin" panose="00000400000000000000" pitchFamily="2" charset="-78"/>
              </a:rPr>
              <a:t>Missing data</a:t>
            </a:r>
            <a:r>
              <a:rPr lang="fa-IR" sz="3200" dirty="0">
                <a:solidFill>
                  <a:schemeClr val="tx1"/>
                </a:solidFill>
                <a:latin typeface="Cambria Math" panose="02040503050406030204" pitchFamily="18" charset="0"/>
                <a:cs typeface="B Nazanin" panose="00000400000000000000" pitchFamily="2" charset="-78"/>
              </a:rPr>
              <a:t>):</a:t>
            </a:r>
            <a:br>
              <a:rPr lang="en-US" sz="3200" dirty="0">
                <a:solidFill>
                  <a:schemeClr val="tx1"/>
                </a:solidFill>
                <a:latin typeface="Cambria Math" panose="02040503050406030204" pitchFamily="18" charset="0"/>
                <a:cs typeface="B Nazanin" panose="00000400000000000000" pitchFamily="2" charset="-78"/>
              </a:rPr>
            </a:br>
            <a:r>
              <a:rPr lang="en-US" sz="3200" dirty="0">
                <a:solidFill>
                  <a:schemeClr val="tx1"/>
                </a:solidFill>
                <a:latin typeface="Cambria Math" panose="02040503050406030204" pitchFamily="18" charset="0"/>
                <a:cs typeface="B Nazanin" panose="00000400000000000000" pitchFamily="2" charset="-78"/>
              </a:rPr>
              <a:t> </a:t>
            </a:r>
            <a:r>
              <a:rPr lang="fa-IR" sz="3200" dirty="0">
                <a:solidFill>
                  <a:schemeClr val="tx1"/>
                </a:solidFill>
                <a:latin typeface="Cambria Math" panose="02040503050406030204" pitchFamily="18" charset="0"/>
                <a:cs typeface="B Nazanin" panose="00000400000000000000" pitchFamily="2" charset="-78"/>
              </a:rPr>
              <a:t>برای هر متغیر در تمام امواج از 37.5٪ -50٪، با متوسط 43٪ </a:t>
            </a:r>
            <a:endParaRPr lang="en-US" sz="3200" dirty="0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76C0B671-4650-0E8D-D354-D1782C9B3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1535" y="6155844"/>
            <a:ext cx="6917210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4B711E-78A3-D634-F920-B48AF7D91643}"/>
              </a:ext>
            </a:extLst>
          </p:cNvPr>
          <p:cNvSpPr txBox="1"/>
          <p:nvPr/>
        </p:nvSpPr>
        <p:spPr>
          <a:xfrm>
            <a:off x="581192" y="4122057"/>
            <a:ext cx="3831151" cy="928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5672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51DD4-6037-1492-7131-E8DA028E3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روش اجرا ...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9A6E6-786B-79B5-03A6-B1CB802E2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944914"/>
            <a:ext cx="11029615" cy="471519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fa-IR" sz="3200" b="1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معیارهای فعالیت بدنی:</a:t>
            </a:r>
            <a:b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سوال:چند وقت یکبار در ورزش‌ها یا فعالیت‌هایی شرکت می‌کنید که شدید، نسبتاً شدید یا خفیف هستند؟</a:t>
            </a:r>
          </a:p>
          <a:p>
            <a:pPr marL="0" indent="0" algn="r" rtl="1">
              <a:buNone/>
            </a:pPr>
            <a:r>
              <a:rPr lang="fa-IR" sz="3200" b="1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معیارهای تنهایی:</a:t>
            </a: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سوال: بیشتر اوقات در طول هفته گذشته، شما احساس تنهایی می‌کردید؟</a:t>
            </a: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200" b="1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معیارهای همبستگی فعالیت بدنی و تنهایی:</a:t>
            </a:r>
            <a:b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</a:b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ویژگی‌های جمعیت شناختی اجتماعی(</a:t>
            </a:r>
            <a:r>
              <a:rPr lang="en-US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sociodemographic</a:t>
            </a:r>
            <a:r>
              <a:rPr lang="fa-IR" sz="3200" dirty="0">
                <a:solidFill>
                  <a:schemeClr val="tx1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) به عنوان متغیرهای کمکی</a:t>
            </a:r>
            <a:endParaRPr lang="en-US" dirty="0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705F96AB-9AE1-A67E-6D50-E64B33253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1535" y="6155844"/>
            <a:ext cx="1073436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28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09385-686D-9251-6014-1B1D589DB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b="1" dirty="0">
                <a:cs typeface="B Titr" panose="00000700000000000000" pitchFamily="2" charset="-78"/>
              </a:rPr>
              <a:t>آنالیز</a:t>
            </a:r>
            <a:endParaRPr lang="en-US" sz="4400" b="1" dirty="0">
              <a:cs typeface="B Titr" panose="00000700000000000000" pitchFamily="2" charset="-7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8B3DA3-2E9C-C33E-1D1A-C9759097A5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81193" y="1804203"/>
                <a:ext cx="11029615" cy="4534203"/>
              </a:xfrm>
            </p:spPr>
            <p:txBody>
              <a:bodyPr>
                <a:normAutofit fontScale="92500"/>
              </a:bodyPr>
              <a:lstStyle/>
              <a:p>
                <a:pPr marL="0" indent="0" rtl="1">
                  <a:lnSpc>
                    <a:spcPct val="150000"/>
                  </a:lnSpc>
                  <a:buNone/>
                </a:pP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rPr>
                  <a:t>1-Random Intercept Generalized Linear Mixed Model</a:t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rPr>
                  <a:t>results reported as risk ratios (RR)</a:t>
                </a: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NZ" sz="3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000" i="1">
                                  <a:effectLst/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NZ" sz="3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𝑌</m:t>
                              </m:r>
                            </m:e>
                            <m:sub>
                              <m:r>
                                <a:rPr lang="en-NZ" sz="30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  <m:r>
                                <a:rPr lang="en-NZ" sz="3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en-NZ" sz="3000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NZ" sz="3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~</m:t>
                      </m:r>
                      <m:sSub>
                        <m:sSubPr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NZ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en-NZ" sz="3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NZ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NZ" sz="3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NZ" sz="3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𝑙𝑜𝑛𝑒𝑙𝑖𝑛𝑒𝑠</m:t>
                      </m:r>
                      <m:sSub>
                        <m:sSubPr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NZ" sz="3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NZ" sz="300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NZ" sz="3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NZ" sz="3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𝑎𝑐𝑡𝑖𝑣𝑖𝑡</m:t>
                      </m:r>
                      <m:sSub>
                        <m:sSubPr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NZ" sz="3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NZ" sz="3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𝛽</m:t>
                      </m:r>
                      <m:r>
                        <a:rPr lang="en-NZ" sz="3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sub>
                      </m:sSub>
                      <m:r>
                        <a:rPr lang="en-NZ" sz="3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NZ" sz="300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000" i="1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NZ" sz="3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rPr>
                </a:br>
                <a:b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rPr>
                </a:br>
                <a:r>
                  <a:rPr lang="en-US" sz="32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rPr>
                  <a:t>2-Random Intercept Cross-Lagged Panel Model(RI-CLPM)</a:t>
                </a:r>
                <a:br>
                  <a:rPr lang="fa-IR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rPr>
                </a:b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anose="00000400000000000000" pitchFamily="2" charset="-78"/>
                  </a:rPr>
                  <a:t>results reported as mean deviation (MD)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F8B3DA3-2E9C-C33E-1D1A-C9759097A5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81193" y="1804203"/>
                <a:ext cx="11029615" cy="4534203"/>
              </a:xfrm>
              <a:blipFill>
                <a:blip r:embed="rId2"/>
                <a:stretch>
                  <a:fillRect l="-12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D55F3169-3809-7B22-9859-7C1B7B8F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1535" y="6155844"/>
            <a:ext cx="6917210" cy="365125"/>
          </a:xfrm>
        </p:spPr>
        <p:txBody>
          <a:bodyPr/>
          <a:lstStyle/>
          <a:p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/2</a:t>
            </a:r>
            <a:r>
              <a:rPr lang="fa-IR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121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F89F62-FF8C-BA27-980E-97ED0D34287C}"/>
              </a:ext>
            </a:extLst>
          </p:cNvPr>
          <p:cNvSpPr txBox="1"/>
          <p:nvPr/>
        </p:nvSpPr>
        <p:spPr>
          <a:xfrm>
            <a:off x="409433" y="737077"/>
            <a:ext cx="1137313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difference between the CLPM and the RI-CLPM is that the RI-CLPM includes a random intercept that accounts for “time-invariant, trait-like stability”. The random intercept corresponds to purely stable trait variance and is thus labeled “Stable Trait” in the figure. Including this stable-trait component changes the meaning of the autoregressive part of the model.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Whereas in the CLPM the cross-lagged paths reflect associations between the X and Y variables over time, in the RI-CLPM, these paths reflect associations among wave-specific deviations from a person’s stable-trait level. This is what allows for the separation of between- and within-persons associations and the interpretation of the cross-lagged associations as causal effects.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Note that the CLPM is nested within the RI-CLPM; the CLPM is equivalent to the RI-CLPM with the random-intercept (or stable-trait) variance constrained to 0. This also means that if one tries to fit the RI-CLPM to data with no stable-trait variance, the RI-CLPM reduces to the CLPM and the interpretation of the within-persons or autoregressive part of the model will be identical to the interpretation of the CLPM.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153288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Custom 8">
      <a:dk1>
        <a:srgbClr val="1E1E1E"/>
      </a:dk1>
      <a:lt1>
        <a:sysClr val="window" lastClr="FFFFFF"/>
      </a:lt1>
      <a:dk2>
        <a:srgbClr val="1E1E1E"/>
      </a:dk2>
      <a:lt2>
        <a:srgbClr val="EBEBEB"/>
      </a:lt2>
      <a:accent1>
        <a:srgbClr val="1E1E1E"/>
      </a:accent1>
      <a:accent2>
        <a:srgbClr val="828282"/>
      </a:accent2>
      <a:accent3>
        <a:srgbClr val="B2324B"/>
      </a:accent3>
      <a:accent4>
        <a:srgbClr val="B2324B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1979</TotalTime>
  <Words>1347</Words>
  <Application>Microsoft Office PowerPoint</Application>
  <PresentationFormat>Widescreen</PresentationFormat>
  <Paragraphs>146</Paragraphs>
  <Slides>22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B Nazanin</vt:lpstr>
      <vt:lpstr>B Titr</vt:lpstr>
      <vt:lpstr>Calibri</vt:lpstr>
      <vt:lpstr>Cambria Math</vt:lpstr>
      <vt:lpstr>Gill Sans MT</vt:lpstr>
      <vt:lpstr>Times New Roman</vt:lpstr>
      <vt:lpstr>Wingdings</vt:lpstr>
      <vt:lpstr>Wingdings 2</vt:lpstr>
      <vt:lpstr>Dividend</vt:lpstr>
      <vt:lpstr>PowerPoint Presentation</vt:lpstr>
      <vt:lpstr>فهرست مطالب</vt:lpstr>
      <vt:lpstr>مقدمه</vt:lpstr>
      <vt:lpstr>مقدمه ...</vt:lpstr>
      <vt:lpstr>مقدمه ...</vt:lpstr>
      <vt:lpstr>روش اجرا</vt:lpstr>
      <vt:lpstr>روش اجرا ...</vt:lpstr>
      <vt:lpstr>آنالیز</vt:lpstr>
      <vt:lpstr>PowerPoint Presentation</vt:lpstr>
      <vt:lpstr>PowerPoint Presentation</vt:lpstr>
      <vt:lpstr>PowerPoint Presentation</vt:lpstr>
      <vt:lpstr>نتایج</vt:lpstr>
      <vt:lpstr>PowerPoint Presentation</vt:lpstr>
      <vt:lpstr>PowerPoint Presentation</vt:lpstr>
      <vt:lpstr>PowerPoint Presentation</vt:lpstr>
      <vt:lpstr>بحث</vt:lpstr>
      <vt:lpstr>بحث ...</vt:lpstr>
      <vt:lpstr>بحث ...</vt:lpstr>
      <vt:lpstr>بحث ...</vt:lpstr>
      <vt:lpstr>جمع بندی</vt:lpstr>
      <vt:lpstr>منابع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Month-to-month all-cause mortality forecasting: A method allowing for changes in seasonal patterns</dc:title>
  <dc:creator>zeynab d</dc:creator>
  <cp:lastModifiedBy>zeynab d</cp:lastModifiedBy>
  <cp:revision>18</cp:revision>
  <dcterms:created xsi:type="dcterms:W3CDTF">2024-03-06T08:17:37Z</dcterms:created>
  <dcterms:modified xsi:type="dcterms:W3CDTF">2024-05-17T21:23:03Z</dcterms:modified>
</cp:coreProperties>
</file>