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71" r:id="rId4"/>
    <p:sldId id="272" r:id="rId5"/>
    <p:sldId id="273" r:id="rId6"/>
    <p:sldId id="265" r:id="rId7"/>
    <p:sldId id="274" r:id="rId8"/>
    <p:sldId id="275" r:id="rId9"/>
    <p:sldId id="276" r:id="rId10"/>
    <p:sldId id="277" r:id="rId11"/>
    <p:sldId id="266" r:id="rId12"/>
    <p:sldId id="279" r:id="rId13"/>
    <p:sldId id="280" r:id="rId14"/>
    <p:sldId id="281" r:id="rId15"/>
    <p:sldId id="267" r:id="rId16"/>
    <p:sldId id="283" r:id="rId17"/>
    <p:sldId id="284" r:id="rId18"/>
    <p:sldId id="286" r:id="rId19"/>
    <p:sldId id="285" r:id="rId20"/>
    <p:sldId id="287" r:id="rId21"/>
    <p:sldId id="289" r:id="rId22"/>
    <p:sldId id="290" r:id="rId23"/>
    <p:sldId id="291" r:id="rId24"/>
    <p:sldId id="268" r:id="rId25"/>
    <p:sldId id="292" r:id="rId26"/>
    <p:sldId id="293" r:id="rId27"/>
    <p:sldId id="294" r:id="rId28"/>
    <p:sldId id="296" r:id="rId29"/>
    <p:sldId id="29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94" autoAdjust="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AC763-2CC4-465B-9DFE-58098A23F23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B37C-477E-4A54-8E98-A9932547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7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131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5B37C-477E-4A54-8E98-A9932547D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1915276/" TargetMode="External"/><Relationship Id="rId2" Type="http://schemas.openxmlformats.org/officeDocument/2006/relationships/hyperlink" Target="https://doi.org/10.1093/aje/kwae0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371/journal.pone.011992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0DD7-FC26-ED54-8849-AC7E50D8B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596" y="269527"/>
            <a:ext cx="10993549" cy="2452913"/>
          </a:xfrm>
        </p:spPr>
        <p:txBody>
          <a:bodyPr>
            <a:normAutofit/>
          </a:bodyPr>
          <a:lstStyle/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Month-to-month all-cause mortality forecasting: A method allowing for changes in seasonal patterns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3C164-0C1C-B106-9B1C-E7285970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265714"/>
            <a:ext cx="10993546" cy="3048000"/>
          </a:xfrm>
        </p:spPr>
        <p:txBody>
          <a:bodyPr>
            <a:normAutofit/>
          </a:bodyPr>
          <a:lstStyle/>
          <a:p>
            <a:pPr algn="l"/>
            <a:r>
              <a:rPr lang="en-US" sz="20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Ainhoa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-Elena Léger,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Rizzi</a:t>
            </a:r>
            <a:r>
              <a:rPr lang="en-US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Silvia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of Epidemiology, Volume193, Issue2, February 2024)</a:t>
            </a:r>
            <a:endParaRPr lang="fa-IR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ارائه دهنده: زینب درینی</a:t>
            </a:r>
          </a:p>
          <a:p>
            <a:pPr algn="r"/>
            <a:r>
              <a:rPr lang="fa-I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دانشجوی کارشناسی ارشد اپیدمیولوژی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darini.zeynab@yahoo.com</a:t>
            </a:r>
            <a:endParaRPr lang="fa-I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47B7A-D6BE-0B5B-DE1E-65190CC3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75A-A054-4672-B27C-D63A4FFD1EA9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0CD4-A741-F7E6-6BBC-1E6A5050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54126-C796-BAA0-6CD7-4635D745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4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F5AF-8948-E9AB-2C16-257C2915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2502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داده های ماهانه میرایی خام، کل جمعیت کشور های دانمارک، فرانسه، اسپانیا و سوئد از دفاتر آمار ملی آنها جمع آوری شدند.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fa-IR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سال اپیدمیولوژیک 2007/08 دانمارک به عنوان نقطه شروع آنالیز انتخاب شد.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fa-IR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تعداد مرگ ماه ها با طول های مختلف و سال های کبیسه و غیرکبیسه به گونه ای تنظیم شدند که قابل مقایسه باشند.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F330AC-68AC-D29C-233B-8A48362A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...روش اجرا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CA8BB26-EB89-B602-F43F-CA6C7830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10/29</a:t>
            </a:r>
          </a:p>
        </p:txBody>
      </p:sp>
    </p:spTree>
    <p:extLst>
      <p:ext uri="{BB962C8B-B14F-4D97-AF65-F5344CB8AC3E}">
        <p14:creationId xmlns:p14="http://schemas.microsoft.com/office/powerpoint/2010/main" val="26778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6EB4B-6D06-2A66-28D6-09E36064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C74B-C54F-BCF5-432D-92233B65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فهرست مطالب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6F4F-7FE4-D9E8-38C9-64C6C93E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4203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مقدمه و ضرورت انجام مطالعه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روش اجرا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نمودار پیش بین و بازه پیش بینی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نتایج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بحث و جمع بندی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34E4C2E3-BF3B-40C9-C04E-A2DDCF3B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11/29</a:t>
            </a:r>
          </a:p>
        </p:txBody>
      </p:sp>
    </p:spTree>
    <p:extLst>
      <p:ext uri="{BB962C8B-B14F-4D97-AF65-F5344CB8AC3E}">
        <p14:creationId xmlns:p14="http://schemas.microsoft.com/office/powerpoint/2010/main" val="35347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F89-31AB-4628-C350-62F26CA6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998" y="663506"/>
            <a:ext cx="3594842" cy="846161"/>
          </a:xfrm>
        </p:spPr>
        <p:txBody>
          <a:bodyPr>
            <a:no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نمودار پیش بین</a:t>
            </a:r>
            <a:endParaRPr lang="en-US" sz="44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CCD2533-8917-1BB7-EC99-CB2A735DB3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59" y="506824"/>
            <a:ext cx="6042341" cy="635117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546ED0-6A08-5E8C-E463-2591259DC4FE}"/>
              </a:ext>
            </a:extLst>
          </p:cNvPr>
          <p:cNvSpPr/>
          <p:nvPr/>
        </p:nvSpPr>
        <p:spPr>
          <a:xfrm>
            <a:off x="8123898" y="649860"/>
            <a:ext cx="3275463" cy="9962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47F67F8B-2457-C255-27C0-83B45154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9" y="668739"/>
            <a:ext cx="6444379" cy="6189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C1469-374A-F5EB-74B5-61FD4C37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243" y="2292515"/>
            <a:ext cx="3852761" cy="752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3F1844-5A5A-A367-1E3F-FDA996D66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21" y="3429000"/>
            <a:ext cx="3870252" cy="866147"/>
          </a:xfrm>
          <a:prstGeom prst="rect">
            <a:avLst/>
          </a:prstGeom>
        </p:spPr>
      </p:pic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EDA750B-DC37-DD51-36AA-B0A42E35F877}"/>
              </a:ext>
            </a:extLst>
          </p:cNvPr>
          <p:cNvSpPr txBox="1">
            <a:spLocks/>
          </p:cNvSpPr>
          <p:nvPr/>
        </p:nvSpPr>
        <p:spPr>
          <a:xfrm>
            <a:off x="7325427" y="4986851"/>
            <a:ext cx="4270247" cy="109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داده های پیش بینی شده برای اسپانیا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2013/14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84B3C0A7-6012-38F1-679C-B9FDED28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12/29</a:t>
            </a:r>
          </a:p>
        </p:txBody>
      </p:sp>
    </p:spTree>
    <p:extLst>
      <p:ext uri="{BB962C8B-B14F-4D97-AF65-F5344CB8AC3E}">
        <p14:creationId xmlns:p14="http://schemas.microsoft.com/office/powerpoint/2010/main" val="136333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1DAF-5AF6-3B89-7202-77FE799B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بازه پیش بینی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1745-FE01-5DB4-55F1-8425D9030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بازه پیش بینی (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PI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)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Prediction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Interval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 :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برای محاسبه 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PI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 دو منبع تغییرپذیری پیش بینی ها مد نظر قرار گرفت.</a:t>
            </a:r>
          </a:p>
          <a:p>
            <a:pPr marL="0" indent="0" algn="r" rtl="1">
              <a:buNone/>
            </a:pPr>
            <a:endParaRPr lang="fa-IR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منبع اول</a:t>
            </a:r>
            <a:r>
              <a:rPr lang="en-US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: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عدم قطعیت در نسبت های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 بود.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برای ارزیابی اینکه نسبت</a:t>
            </a:r>
            <a:r>
              <a:rPr lang="en-US" sz="3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ماه آینده چقدر با میانگین آن در سال های گذشته متفاوت است از استراتژی بوت استرپ استفاده شد.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B542395-BFA4-A37D-89F2-BA229F6C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13/29</a:t>
            </a:r>
          </a:p>
        </p:txBody>
      </p:sp>
    </p:spTree>
    <p:extLst>
      <p:ext uri="{BB962C8B-B14F-4D97-AF65-F5344CB8AC3E}">
        <p14:creationId xmlns:p14="http://schemas.microsoft.com/office/powerpoint/2010/main" val="126531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25DE9-0DCE-E80B-AEAF-34F984AF7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BA08-CF9C-8D51-ED88-D59929A9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...بازه پیش بینی</a:t>
            </a:r>
            <a:endParaRPr lang="en-US" sz="4400" b="1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2E9E1-4AF3-02FB-A5A7-4082CAF00F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2016722"/>
                <a:ext cx="11029615" cy="4677504"/>
              </a:xfrm>
            </p:spPr>
            <p:txBody>
              <a:bodyPr>
                <a:normAutofit lnSpcReduction="10000"/>
              </a:bodyPr>
              <a:lstStyle/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fa-IR" sz="32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منبع دوم</a:t>
                </a:r>
                <a:r>
                  <a:rPr lang="en-US" sz="32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:</a:t>
                </a:r>
                <a:r>
                  <a:rPr lang="fa-IR" sz="32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از مرگ و میر های مشاهده شده طی سه مرحله بدست آمد.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fa-IR" sz="32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مرحله1: </a:t>
                </a: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10.000 نسبت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شبیه سازی شده از سری های قبل در فرمول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a-IR" sz="3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accPr>
                          <m:e>
                            <m:r>
                              <a:rPr lang="fa-IR" sz="3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fa-IR" sz="3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جایگزین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حساب شد.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fa-IR" sz="32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مرحله2: </a:t>
                </a: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داده های بدست آمده از مرحله قبل، در یک پواسون با میانگین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وارد شد.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fa-IR" sz="32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مرحله3: </a:t>
                </a: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بازه پیش بینی 95% (یعنی صدک 2.5 تا 97.5) برای داده ها حساب شد.</a:t>
                </a:r>
                <a:endParaRPr lang="en-US" sz="32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2E9E1-4AF3-02FB-A5A7-4082CAF00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2016722"/>
                <a:ext cx="11029615" cy="4677504"/>
              </a:xfrm>
              <a:blipFill>
                <a:blip r:embed="rId2"/>
                <a:stretch>
                  <a:fillRect r="-1381" b="-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834F7AB-5376-8FA5-5F71-24BB8988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14/29</a:t>
            </a:r>
          </a:p>
        </p:txBody>
      </p:sp>
    </p:spTree>
    <p:extLst>
      <p:ext uri="{BB962C8B-B14F-4D97-AF65-F5344CB8AC3E}">
        <p14:creationId xmlns:p14="http://schemas.microsoft.com/office/powerpoint/2010/main" val="173727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4678B-8A8E-0872-9C48-BC8BA382A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DE6C-35DA-A1DE-2EC0-78191898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فهرست مطالب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F331-2131-9141-6381-7EEA9448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4203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مقدمه و ضرورت انجام مطالعه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روش اجرا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نمودار پیش بین و بازه پیش بینی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نتایج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بحث و جمع بندی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AC824FB-3B90-F92B-8A06-946707FF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15/29</a:t>
            </a:r>
          </a:p>
        </p:txBody>
      </p:sp>
    </p:spTree>
    <p:extLst>
      <p:ext uri="{BB962C8B-B14F-4D97-AF65-F5344CB8AC3E}">
        <p14:creationId xmlns:p14="http://schemas.microsoft.com/office/powerpoint/2010/main" val="18278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E635C-C56B-AFA7-BB69-CFB5AE1E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595C-1A78-D20B-8924-7E13348D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967" y="683089"/>
            <a:ext cx="3594842" cy="846161"/>
          </a:xfrm>
        </p:spPr>
        <p:txBody>
          <a:bodyPr>
            <a:no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نتایج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C8816-4C59-B530-B04C-7D33FA80D27C}"/>
              </a:ext>
            </a:extLst>
          </p:cNvPr>
          <p:cNvSpPr/>
          <p:nvPr/>
        </p:nvSpPr>
        <p:spPr>
          <a:xfrm>
            <a:off x="9681029" y="658811"/>
            <a:ext cx="1914645" cy="8704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70A50-77DC-7767-74E0-8C6D57D8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84" y="1883029"/>
            <a:ext cx="10533990" cy="483128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2C18F9-B9C2-6F52-81F3-CFEDE6DDDA6E}"/>
              </a:ext>
            </a:extLst>
          </p:cNvPr>
          <p:cNvSpPr txBox="1">
            <a:spLocks/>
          </p:cNvSpPr>
          <p:nvPr/>
        </p:nvSpPr>
        <p:spPr>
          <a:xfrm>
            <a:off x="-130629" y="847839"/>
            <a:ext cx="9491103" cy="8704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میانگین و ضریب تغییرات سری نسبت های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 شش ماه اول سال های اپیدمیولوژیک 2007 - 2022 به تفکیک کشور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88124-0AC9-1D15-70E8-77324841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16/29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A13A2-A1D2-AB53-CF9E-436D1D5A9C98}"/>
              </a:ext>
            </a:extLst>
          </p:cNvPr>
          <p:cNvSpPr/>
          <p:nvPr/>
        </p:nvSpPr>
        <p:spPr>
          <a:xfrm>
            <a:off x="2743200" y="3004457"/>
            <a:ext cx="1233714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C1A5A-3566-CEB0-668D-15C9BC7A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5DB464-3B71-6DEB-DDC9-16E0B1F87200}"/>
              </a:ext>
            </a:extLst>
          </p:cNvPr>
          <p:cNvSpPr/>
          <p:nvPr/>
        </p:nvSpPr>
        <p:spPr>
          <a:xfrm>
            <a:off x="9856710" y="729006"/>
            <a:ext cx="1914645" cy="8704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E37732-8C85-BF2F-48D2-088C48FD2433}"/>
              </a:ext>
            </a:extLst>
          </p:cNvPr>
          <p:cNvSpPr txBox="1">
            <a:spLocks/>
          </p:cNvSpPr>
          <p:nvPr/>
        </p:nvSpPr>
        <p:spPr>
          <a:xfrm>
            <a:off x="10062621" y="610271"/>
            <a:ext cx="2129379" cy="96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4400" b="1" dirty="0">
                <a:cs typeface="B Nazanin" panose="00000400000000000000" pitchFamily="2" charset="-78"/>
              </a:rPr>
              <a:t>...</a:t>
            </a:r>
            <a:r>
              <a:rPr lang="fa-IR" sz="4900" b="1" dirty="0">
                <a:cs typeface="B Titr" panose="00000700000000000000" pitchFamily="2" charset="-78"/>
              </a:rPr>
              <a:t>نتایج</a:t>
            </a:r>
            <a:endParaRPr lang="en-US" sz="4900" b="1" dirty="0">
              <a:cs typeface="B Titr" panose="00000700000000000000" pitchFamily="2" charset="-78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3654C37-5E36-A66C-A5C7-9ED8DD03FB7E}"/>
              </a:ext>
            </a:extLst>
          </p:cNvPr>
          <p:cNvSpPr txBox="1">
            <a:spLocks/>
          </p:cNvSpPr>
          <p:nvPr/>
        </p:nvSpPr>
        <p:spPr>
          <a:xfrm>
            <a:off x="294907" y="729006"/>
            <a:ext cx="926149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میانگین و ضریب تغییرات سری نسبت های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شش ماه دوم سال های اپیدمیولوژیک 2007 - 2022 به تفکیک کشور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3198BD2E-AA7D-882A-516C-FB22DE7D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85" y="2757714"/>
            <a:ext cx="10939551" cy="4100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CA549B-342C-444D-8EC4-D92887851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86" y="1747545"/>
            <a:ext cx="10939550" cy="1180351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E73756A3-F35B-8848-9EC3-FFF195E0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735" y="6244716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17/29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53168C-9E8F-AFD7-FEE3-DFEBB0C963C7}"/>
              </a:ext>
            </a:extLst>
          </p:cNvPr>
          <p:cNvSpPr/>
          <p:nvPr/>
        </p:nvSpPr>
        <p:spPr>
          <a:xfrm>
            <a:off x="8345714" y="3517331"/>
            <a:ext cx="1103086" cy="662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8F80B3-17D6-3904-BC98-81CEFFB88528}"/>
              </a:ext>
            </a:extLst>
          </p:cNvPr>
          <p:cNvSpPr/>
          <p:nvPr/>
        </p:nvSpPr>
        <p:spPr>
          <a:xfrm>
            <a:off x="8345714" y="4807857"/>
            <a:ext cx="1103086" cy="662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5B86B-552E-A654-CFA4-F0DB3FBF37D7}"/>
              </a:ext>
            </a:extLst>
          </p:cNvPr>
          <p:cNvSpPr/>
          <p:nvPr/>
        </p:nvSpPr>
        <p:spPr>
          <a:xfrm>
            <a:off x="2670629" y="2927896"/>
            <a:ext cx="1306285" cy="32010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1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95353-A2C6-1448-2336-580D4D3E6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332C34BE-73ED-E353-9CB9-17223DFD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...نتایج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9F703569-3B82-9D3F-C862-64AB829F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9" y="2130451"/>
            <a:ext cx="11856320" cy="3011462"/>
          </a:xfrm>
          <a:prstGeom prst="rect">
            <a:avLst/>
          </a:prstGeom>
        </p:spPr>
      </p:pic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3B0B63B-2029-541E-065C-C4FFEF51BBE5}"/>
              </a:ext>
            </a:extLst>
          </p:cNvPr>
          <p:cNvSpPr txBox="1">
            <a:spLocks/>
          </p:cNvSpPr>
          <p:nvPr/>
        </p:nvSpPr>
        <p:spPr>
          <a:xfrm>
            <a:off x="167839" y="5223522"/>
            <a:ext cx="11632274" cy="186560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anose="05020102010507070707" pitchFamily="18" charset="2"/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پیش‌بینی‌های یک ماهه با روش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 از سال 2012/13 تا سال 2018/19 در دانمارک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E852FF7-6912-0D8C-0C21-2803BFC3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18/29</a:t>
            </a:r>
          </a:p>
        </p:txBody>
      </p:sp>
    </p:spTree>
    <p:extLst>
      <p:ext uri="{BB962C8B-B14F-4D97-AF65-F5344CB8AC3E}">
        <p14:creationId xmlns:p14="http://schemas.microsoft.com/office/powerpoint/2010/main" val="44108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C8119A3F-7086-6A39-C0F3-C98B365E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...نتایج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1234A-E74D-56B4-A6EE-11E46B992C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300" y="1975861"/>
            <a:ext cx="11925400" cy="2906277"/>
          </a:xfr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AB2D858-D834-71D8-F2FE-D7CFCA3CA7CD}"/>
              </a:ext>
            </a:extLst>
          </p:cNvPr>
          <p:cNvSpPr txBox="1">
            <a:spLocks/>
          </p:cNvSpPr>
          <p:nvPr/>
        </p:nvSpPr>
        <p:spPr>
          <a:xfrm>
            <a:off x="167840" y="4912927"/>
            <a:ext cx="11632274" cy="186560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anose="05020102010507070707" pitchFamily="18" charset="2"/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پیش‌بینی‌های یک ماهه با روش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از سال 2018/19 تا سال 2022/23 در</a:t>
            </a:r>
          </a:p>
          <a:p>
            <a:pPr marL="0" indent="0" algn="ctr" rtl="1">
              <a:buFont typeface="Wingdings 2" panose="05020102010507070707" pitchFamily="18" charset="2"/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دانمارک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4FBDCF1-D234-1416-59D1-461CB562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19/29</a:t>
            </a:r>
          </a:p>
        </p:txBody>
      </p:sp>
    </p:spTree>
    <p:extLst>
      <p:ext uri="{BB962C8B-B14F-4D97-AF65-F5344CB8AC3E}">
        <p14:creationId xmlns:p14="http://schemas.microsoft.com/office/powerpoint/2010/main" val="263788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639F6-C34A-7149-E870-AA67EEEE6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7170-4C48-D364-F804-401F7C02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فهرست مطالب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5165-004C-1B76-9DE1-21434770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4203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مقدمه و ضرورت انجام مطالعه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روش اجرا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نمودار پیش بین و بازه پیش بینی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نتایج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بحث و جمع بندی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70A3BB57-DF90-F77F-3980-0E971A81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2/29</a:t>
            </a:r>
          </a:p>
        </p:txBody>
      </p:sp>
    </p:spTree>
    <p:extLst>
      <p:ext uri="{BB962C8B-B14F-4D97-AF65-F5344CB8AC3E}">
        <p14:creationId xmlns:p14="http://schemas.microsoft.com/office/powerpoint/2010/main" val="30139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5BF56-CEC9-4DF3-511F-1421507A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7" y="565928"/>
            <a:ext cx="9230819" cy="61473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0E94FC-5F85-3AFC-69C1-D6FA059F2229}"/>
              </a:ext>
            </a:extLst>
          </p:cNvPr>
          <p:cNvSpPr/>
          <p:nvPr/>
        </p:nvSpPr>
        <p:spPr>
          <a:xfrm>
            <a:off x="9638460" y="720828"/>
            <a:ext cx="1914645" cy="8704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B7E7E1-97F7-3CD5-EA5B-020D2FFD4319}"/>
              </a:ext>
            </a:extLst>
          </p:cNvPr>
          <p:cNvSpPr txBox="1">
            <a:spLocks/>
          </p:cNvSpPr>
          <p:nvPr/>
        </p:nvSpPr>
        <p:spPr>
          <a:xfrm>
            <a:off x="9786583" y="637371"/>
            <a:ext cx="2129379" cy="96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4400" b="1" dirty="0">
                <a:cs typeface="B Nazanin" panose="00000400000000000000" pitchFamily="2" charset="-78"/>
              </a:rPr>
              <a:t>...</a:t>
            </a:r>
            <a:r>
              <a:rPr lang="fa-IR" sz="4900" b="1" dirty="0">
                <a:cs typeface="B Titr" panose="00000700000000000000" pitchFamily="2" charset="-78"/>
              </a:rPr>
              <a:t>نتایج</a:t>
            </a:r>
            <a:endParaRPr lang="en-US" sz="4900" b="1" dirty="0">
              <a:cs typeface="B Titr" panose="00000700000000000000" pitchFamily="2" charset="-78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D183364C-CE21-E771-25C3-AF67C9792969}"/>
              </a:ext>
            </a:extLst>
          </p:cNvPr>
          <p:cNvSpPr txBox="1">
            <a:spLocks/>
          </p:cNvSpPr>
          <p:nvPr/>
        </p:nvSpPr>
        <p:spPr>
          <a:xfrm>
            <a:off x="9514469" y="2334457"/>
            <a:ext cx="2162626" cy="437881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anose="05020102010507070707" pitchFamily="18" charset="2"/>
              <a:buNone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پیش‌بینی‌های یک ماهه روش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26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از 2012/13 تا 2018/19 به تفکیک کشور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98F8C03-87EE-39B1-B56F-DEE85E5E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20/29</a:t>
            </a:r>
          </a:p>
        </p:txBody>
      </p:sp>
    </p:spTree>
    <p:extLst>
      <p:ext uri="{BB962C8B-B14F-4D97-AF65-F5344CB8AC3E}">
        <p14:creationId xmlns:p14="http://schemas.microsoft.com/office/powerpoint/2010/main" val="1464418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8EF5E-2334-7A39-43B4-1AFA80590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F85829-AF10-4886-2D4C-2B86EEF3A1F3}"/>
              </a:ext>
            </a:extLst>
          </p:cNvPr>
          <p:cNvSpPr/>
          <p:nvPr/>
        </p:nvSpPr>
        <p:spPr>
          <a:xfrm>
            <a:off x="9638460" y="720828"/>
            <a:ext cx="1914645" cy="8704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A3DCD1-51CF-4CCB-C2DA-3481573060DD}"/>
              </a:ext>
            </a:extLst>
          </p:cNvPr>
          <p:cNvSpPr txBox="1">
            <a:spLocks/>
          </p:cNvSpPr>
          <p:nvPr/>
        </p:nvSpPr>
        <p:spPr>
          <a:xfrm>
            <a:off x="9786583" y="637371"/>
            <a:ext cx="2129379" cy="96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4400" b="1" dirty="0">
                <a:cs typeface="B Nazanin" panose="00000400000000000000" pitchFamily="2" charset="-78"/>
              </a:rPr>
              <a:t>...</a:t>
            </a:r>
            <a:r>
              <a:rPr lang="fa-IR" sz="4900" b="1" dirty="0">
                <a:cs typeface="B Titr" panose="00000700000000000000" pitchFamily="2" charset="-78"/>
              </a:rPr>
              <a:t>نتایج</a:t>
            </a:r>
            <a:endParaRPr lang="en-US" sz="4900" b="1" dirty="0">
              <a:cs typeface="B Titr" panose="00000700000000000000" pitchFamily="2" charset="-78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3CF147A-9752-BD65-3AC8-7EED41C0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8" y="545468"/>
            <a:ext cx="9362422" cy="6312532"/>
          </a:xfrm>
          <a:prstGeom prst="rect">
            <a:avLst/>
          </a:prstGeom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DCE035F9-2DD4-BCA0-CC2D-8D9DD524C5B1}"/>
              </a:ext>
            </a:extLst>
          </p:cNvPr>
          <p:cNvSpPr txBox="1">
            <a:spLocks/>
          </p:cNvSpPr>
          <p:nvPr/>
        </p:nvSpPr>
        <p:spPr>
          <a:xfrm>
            <a:off x="9638460" y="2479181"/>
            <a:ext cx="2162626" cy="437881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anose="05020102010507070707" pitchFamily="18" charset="2"/>
              <a:buNone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پیش‌بینی‌های یک ماهه روش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26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از 2018/19 تا 2022/23 به تفکیک کشور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11B4C-6D96-D694-834C-4700BBDC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21/29</a:t>
            </a:r>
          </a:p>
        </p:txBody>
      </p:sp>
    </p:spTree>
    <p:extLst>
      <p:ext uri="{BB962C8B-B14F-4D97-AF65-F5344CB8AC3E}">
        <p14:creationId xmlns:p14="http://schemas.microsoft.com/office/powerpoint/2010/main" val="361950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D67D6-CF59-8D93-9D19-8A9327BF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E68754-31F8-B704-46E3-1EF4191E9A7B}"/>
              </a:ext>
            </a:extLst>
          </p:cNvPr>
          <p:cNvSpPr/>
          <p:nvPr/>
        </p:nvSpPr>
        <p:spPr>
          <a:xfrm>
            <a:off x="9638460" y="720828"/>
            <a:ext cx="1914645" cy="8704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8CDE30-B540-5163-A51F-8A0EDACCE9F8}"/>
              </a:ext>
            </a:extLst>
          </p:cNvPr>
          <p:cNvSpPr txBox="1">
            <a:spLocks/>
          </p:cNvSpPr>
          <p:nvPr/>
        </p:nvSpPr>
        <p:spPr>
          <a:xfrm>
            <a:off x="9786583" y="637371"/>
            <a:ext cx="2129379" cy="96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4400" b="1" dirty="0">
                <a:cs typeface="B Nazanin" panose="00000400000000000000" pitchFamily="2" charset="-78"/>
              </a:rPr>
              <a:t>...</a:t>
            </a:r>
            <a:r>
              <a:rPr lang="fa-IR" sz="4900" b="1" dirty="0">
                <a:cs typeface="B Titr" panose="00000700000000000000" pitchFamily="2" charset="-78"/>
              </a:rPr>
              <a:t>نتایج</a:t>
            </a:r>
            <a:endParaRPr lang="en-US" sz="4900" b="1" dirty="0"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7EB2F-F93C-2B17-C34B-71928A95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78" y="637371"/>
            <a:ext cx="9246574" cy="6144955"/>
          </a:xfrm>
          <a:prstGeom prst="rect">
            <a:avLst/>
          </a:prstGeom>
        </p:spPr>
      </p:pic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01A7373C-3863-6C56-3E77-C8170631F833}"/>
              </a:ext>
            </a:extLst>
          </p:cNvPr>
          <p:cNvSpPr txBox="1">
            <a:spLocks/>
          </p:cNvSpPr>
          <p:nvPr/>
        </p:nvSpPr>
        <p:spPr>
          <a:xfrm>
            <a:off x="9681913" y="2283152"/>
            <a:ext cx="2131566" cy="437881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anose="05020102010507070707" pitchFamily="18" charset="2"/>
              <a:buNone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مقایسه روش های پیش بین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later/earlier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میانگین 5 ساله و سرفلینگ سال 2012/13 تا 2018/19 به تفکیک کشور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164AC-86F7-238D-91E9-C896768E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22/29</a:t>
            </a:r>
          </a:p>
        </p:txBody>
      </p:sp>
    </p:spTree>
    <p:extLst>
      <p:ext uri="{BB962C8B-B14F-4D97-AF65-F5344CB8AC3E}">
        <p14:creationId xmlns:p14="http://schemas.microsoft.com/office/powerpoint/2010/main" val="122854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EAEAB-F51B-0966-F412-CABEDE1E6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35A34D-2A50-B4B4-7D24-B7ACC8F85D01}"/>
              </a:ext>
            </a:extLst>
          </p:cNvPr>
          <p:cNvSpPr/>
          <p:nvPr/>
        </p:nvSpPr>
        <p:spPr>
          <a:xfrm>
            <a:off x="9638460" y="720828"/>
            <a:ext cx="1914645" cy="8704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E76C5E-9446-8DF5-7954-CF73209A3505}"/>
              </a:ext>
            </a:extLst>
          </p:cNvPr>
          <p:cNvSpPr txBox="1">
            <a:spLocks/>
          </p:cNvSpPr>
          <p:nvPr/>
        </p:nvSpPr>
        <p:spPr>
          <a:xfrm>
            <a:off x="9786583" y="637371"/>
            <a:ext cx="2129379" cy="96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4400" b="1" dirty="0">
                <a:cs typeface="B Nazanin" panose="00000400000000000000" pitchFamily="2" charset="-78"/>
              </a:rPr>
              <a:t>...</a:t>
            </a:r>
            <a:r>
              <a:rPr lang="fa-IR" sz="4900" b="1" dirty="0">
                <a:cs typeface="B Titr" panose="00000700000000000000" pitchFamily="2" charset="-78"/>
              </a:rPr>
              <a:t>نتایج</a:t>
            </a:r>
            <a:endParaRPr lang="en-US" sz="4900" b="1" dirty="0">
              <a:cs typeface="B Titr" panose="00000700000000000000" pitchFamily="2" charset="-78"/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3DB2C2AE-F5BB-E681-664A-FFB5CBD3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2" y="637371"/>
            <a:ext cx="9491952" cy="6145452"/>
          </a:xfrm>
          <a:prstGeom prst="rect">
            <a:avLst/>
          </a:prstGeom>
        </p:spPr>
      </p:pic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0556AED-B0F6-9099-C5E9-2C495D7D5BE8}"/>
              </a:ext>
            </a:extLst>
          </p:cNvPr>
          <p:cNvSpPr txBox="1">
            <a:spLocks/>
          </p:cNvSpPr>
          <p:nvPr/>
        </p:nvSpPr>
        <p:spPr>
          <a:xfrm>
            <a:off x="9753336" y="2123942"/>
            <a:ext cx="2162626" cy="437881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anose="05020102010507070707" pitchFamily="18" charset="2"/>
              <a:buNone/>
            </a:pPr>
            <a:r>
              <a:rPr lang="fa-IR" sz="2400">
                <a:solidFill>
                  <a:schemeClr val="tx1"/>
                </a:solidFill>
                <a:cs typeface="B Nazanin" panose="00000400000000000000" pitchFamily="2" charset="-78"/>
              </a:rPr>
              <a:t>مقایسه روش های پیش بین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later/earlier</a:t>
            </a:r>
            <a:r>
              <a:rPr lang="fa-IR" sz="2400">
                <a:solidFill>
                  <a:schemeClr val="tx1"/>
                </a:solidFill>
                <a:cs typeface="B Nazanin" panose="00000400000000000000" pitchFamily="2" charset="-78"/>
              </a:rPr>
              <a:t>، میانگین 5 ساله و سرفلینگ سال 2018/19 تا 2022/23 به تفکیک کشور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0ED59-5BC6-D784-8245-4A50DBE0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23/29</a:t>
            </a:r>
          </a:p>
        </p:txBody>
      </p:sp>
    </p:spTree>
    <p:extLst>
      <p:ext uri="{BB962C8B-B14F-4D97-AF65-F5344CB8AC3E}">
        <p14:creationId xmlns:p14="http://schemas.microsoft.com/office/powerpoint/2010/main" val="114519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237F5-F4CF-E808-20B6-56135A5F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43D2-F2FD-45D6-4F44-E76CA125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فهرست مطالب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DE5C7-FF71-F68B-C3FA-C59F30EB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2165982"/>
            <a:ext cx="11029615" cy="4534203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مقدمه و ضرورت انجام مطالعه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روش اجرا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نمودار پیش بین و بازه پیش بینی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نتایج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بحث و جمع بندی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09DF0A4-B908-EF84-4BE4-E65D42B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24/29</a:t>
            </a:r>
          </a:p>
        </p:txBody>
      </p:sp>
    </p:spTree>
    <p:extLst>
      <p:ext uri="{BB962C8B-B14F-4D97-AF65-F5344CB8AC3E}">
        <p14:creationId xmlns:p14="http://schemas.microsoft.com/office/powerpoint/2010/main" val="12439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C804-59F7-5CCA-0D77-0D41CB65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642"/>
            <a:ext cx="11029616" cy="1013800"/>
          </a:xfrm>
        </p:spPr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بحث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508AA-559A-2B29-E3F2-9E4928C4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8" y="2027507"/>
            <a:ext cx="11219543" cy="479022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مزیت های مدل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فقط به داده های میرایی خام که در اکثر کشور ها با تاخیر کوتاه مدت در دسترس است، نیاز دارد.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حداقل فرضیات را دارد و اگر فرض آن برقرار نباشد می توان با روش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time series</a:t>
            </a:r>
            <a:r>
              <a:rPr lang="fa-IR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غیرایستایی را از سری نسبت های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حذف کرد.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بازه پیش بینی </a:t>
            </a:r>
            <a:r>
              <a:rPr lang="fa-IR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PI</a:t>
            </a:r>
            <a:r>
              <a:rPr lang="fa-IR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را محاسبه می کند.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C787EB20-EC4B-6D08-5E5A-966FCA7F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25/29</a:t>
            </a:r>
          </a:p>
        </p:txBody>
      </p:sp>
    </p:spTree>
    <p:extLst>
      <p:ext uri="{BB962C8B-B14F-4D97-AF65-F5344CB8AC3E}">
        <p14:creationId xmlns:p14="http://schemas.microsoft.com/office/powerpoint/2010/main" val="3360053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C6C20-6228-CFCA-7D4F-6BAC0FDC7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434C-ACE2-02C2-4735-DA8755FD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642"/>
            <a:ext cx="11029616" cy="1013800"/>
          </a:xfrm>
        </p:spPr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...بحث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7AF2D-BE24-CFBB-11FB-FB141E40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14" y="1930402"/>
            <a:ext cx="11219543" cy="479022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محدودیت های مدل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later/earlier</a:t>
            </a:r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endParaRPr lang="fa-IR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تاخیر در پیش بینی پیک های خاص زمستانی، به دلیل عدم قطعیت در ماه وقوع پیک زمستانی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ناتوانی در پیش بینی اولین موج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COVID-19</a:t>
            </a:r>
            <a:endParaRPr lang="fa-IR" sz="30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fa-IR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ارائه پیش بینی فقط برای یک ماه آینده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EEAFDC2-92E1-56A3-A6FA-1EDC812B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26/29</a:t>
            </a:r>
          </a:p>
        </p:txBody>
      </p:sp>
    </p:spTree>
    <p:extLst>
      <p:ext uri="{BB962C8B-B14F-4D97-AF65-F5344CB8AC3E}">
        <p14:creationId xmlns:p14="http://schemas.microsoft.com/office/powerpoint/2010/main" val="385401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B51B-45B3-0182-32A6-AB1345A1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جمع بندی</a:t>
            </a:r>
            <a:endParaRPr lang="en-US" sz="4400" b="1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06F7ED6-492D-7DBE-AB85-979CF4C291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38" y="2002971"/>
                <a:ext cx="11219543" cy="4651829"/>
              </a:xfrm>
            </p:spPr>
            <p:txBody>
              <a:bodyPr>
                <a:normAutofit fontScale="92500" lnSpcReduction="20000"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اهمیت پیش بینی موارد مرگ و میر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آشنایی با مدل ها و روش های پیش بین موجود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تعریف مدل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توضیح روش محاسبه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fa-IR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𝑈</m:t>
                        </m:r>
                      </m:e>
                      <m:sub>
                        <m:r>
                          <a:rPr lang="fa-IR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  <m:r>
                      <a:rPr lang="fa-IR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</m:oMath>
                </a14:m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a-IR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accPr>
                          <m:e>
                            <m:r>
                              <a:rPr lang="fa-IR" sz="3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fa-IR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و بازه پیش بین (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مقایسه نتایج روش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با دو روش دیگر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3200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بیان مزیت و محدودیت های مدل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 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06F7ED6-492D-7DBE-AB85-979CF4C29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38" y="2002971"/>
                <a:ext cx="11219543" cy="4651829"/>
              </a:xfrm>
              <a:blipFill>
                <a:blip r:embed="rId2"/>
                <a:stretch>
                  <a:fillRect r="-869" b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DC3F415-A5A4-FB4B-3F11-9111A8C9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335" y="6157631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27/29</a:t>
            </a:r>
          </a:p>
        </p:txBody>
      </p:sp>
    </p:spTree>
    <p:extLst>
      <p:ext uri="{BB962C8B-B14F-4D97-AF65-F5344CB8AC3E}">
        <p14:creationId xmlns:p14="http://schemas.microsoft.com/office/powerpoint/2010/main" val="524494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D2EAA3-ADCC-3F7E-747A-6021BE91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منابع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6B1EA7-77B0-FE85-3765-CD8C6A35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47" y="2017486"/>
            <a:ext cx="11671348" cy="4608286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3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Ainhoa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-Elena Léger, </a:t>
            </a:r>
            <a:r>
              <a:rPr lang="en-US" sz="3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Rizzi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Silvia, Month-to-month all-cause mortality forecasting: A method allowing for changes in seasonal patterns, 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of Epidemiology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,2024;,kwae004, 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https://doi.org/10.1093/aje/kwae004</a:t>
            </a:r>
            <a:endParaRPr lang="en-US" sz="32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https://www.ncbi.nlm.nih.gov/pmc/articles/PMC1915276/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Wang X, Wu S, </a:t>
            </a:r>
            <a:r>
              <a:rPr lang="en-US" sz="3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MacIntyre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CR, Zhang H, Shi W, Peng X, et al. (2015) Using an Adjusted </a:t>
            </a:r>
            <a:r>
              <a:rPr lang="en-US" sz="3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Serfling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Regression Model to Improve the Early Warning at the Arrival of Peak Timing of Influenza in Beijing. </a:t>
            </a:r>
            <a:r>
              <a:rPr lang="en-US" sz="3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 10(3): e0119923. 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https://doi.org/10.1371/journal.pone.0119923</a:t>
            </a:r>
            <a:endParaRPr lang="en-US" sz="32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https://www.euromomo.eu/how-it-works/flumomo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CE34D61-8262-399F-D3F1-9625C8EB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005" y="6393543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28/29</a:t>
            </a:r>
          </a:p>
        </p:txBody>
      </p:sp>
    </p:spTree>
    <p:extLst>
      <p:ext uri="{BB962C8B-B14F-4D97-AF65-F5344CB8AC3E}">
        <p14:creationId xmlns:p14="http://schemas.microsoft.com/office/powerpoint/2010/main" val="403506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86D86-CE52-AD27-5B96-E52CAED8F693}"/>
              </a:ext>
            </a:extLst>
          </p:cNvPr>
          <p:cNvSpPr/>
          <p:nvPr/>
        </p:nvSpPr>
        <p:spPr>
          <a:xfrm>
            <a:off x="319314" y="290287"/>
            <a:ext cx="11596915" cy="619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توجه شما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D2AF3DF-2408-482E-9235-AD13ECCD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314" y="6122762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29/29</a:t>
            </a:r>
          </a:p>
        </p:txBody>
      </p:sp>
    </p:spTree>
    <p:extLst>
      <p:ext uri="{BB962C8B-B14F-4D97-AF65-F5344CB8AC3E}">
        <p14:creationId xmlns:p14="http://schemas.microsoft.com/office/powerpoint/2010/main" val="22106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68A5-6C8F-18F3-1414-9228BDBD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مقدمه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040D-4E08-95E0-D257-B9264E0D6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71" y="2112257"/>
            <a:ext cx="11029615" cy="447961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اهمیت پیش بینی دقیق و به موقع مرگ و میر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اطلاع رسانی وآماده سازی به موقع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کمک به انجام اقدامات مناسب بهداشت عمومی</a:t>
            </a:r>
          </a:p>
          <a:p>
            <a:pPr marL="0" indent="0" algn="r" rtl="1">
              <a:buNone/>
            </a:pPr>
            <a:endParaRPr lang="fa-IR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راه های پیش بینی مرگ و میر: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میانگین میزان میرایی طی چند سال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مدل سازی ها (مانند: مدل سرفلینگ، رگرسیون پوآسون سرفلینگ، سری های زمانی)</a:t>
            </a:r>
            <a:endParaRPr lang="en-US" sz="3200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A83D6CF-65A0-DB49-60BD-1B45EC51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78" y="6186659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3/29</a:t>
            </a:r>
          </a:p>
        </p:txBody>
      </p:sp>
    </p:spTree>
    <p:extLst>
      <p:ext uri="{BB962C8B-B14F-4D97-AF65-F5344CB8AC3E}">
        <p14:creationId xmlns:p14="http://schemas.microsoft.com/office/powerpoint/2010/main" val="69094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726E-61BA-B53D-4BC8-D9252FB1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...مقدمه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88FC-655D-F38F-96C8-64EA2B80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61498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نمونه هایی از مدل های پیش بین: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مدل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FluMOMO</a:t>
            </a: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EuroMOMO</a:t>
            </a:r>
            <a:endParaRPr lang="fa-IR" sz="30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برای تخمین مرگ و میر ناشی از فعالیت آنفلوآنزا و دماهای شدید محیط</a:t>
            </a:r>
          </a:p>
          <a:p>
            <a:pPr marL="0" indent="0" algn="r" rtl="1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مدل های محفظه ای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SIR</a:t>
            </a: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SEIR</a:t>
            </a:r>
            <a:endParaRPr lang="fa-IR" sz="30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برای پیش بینی نحوه گسترش بیماری، تعداد مبتلایان و طول مدت یک بیماری واگیر دار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9AE3553-9217-C4A9-5A6F-720084BF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20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4/29</a:t>
            </a:r>
          </a:p>
        </p:txBody>
      </p:sp>
    </p:spTree>
    <p:extLst>
      <p:ext uri="{BB962C8B-B14F-4D97-AF65-F5344CB8AC3E}">
        <p14:creationId xmlns:p14="http://schemas.microsoft.com/office/powerpoint/2010/main" val="321915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33CB-76EB-0BA8-92FC-F34D6C43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...مقدمه</a:t>
            </a:r>
            <a:endParaRPr lang="en-US" sz="44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1620-CBEE-7ED6-1489-AF85295EF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2180496"/>
            <a:ext cx="10832885" cy="447961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یک سال اپیدمیولوژیک(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Epi-year</a:t>
            </a:r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از ماه جولای شروع می شود و تا ماه ژوئن سال بعد ادامه دارد.</a:t>
            </a:r>
          </a:p>
          <a:p>
            <a:pPr marL="0" indent="0" algn="r" rtl="1">
              <a:buNone/>
            </a:pPr>
            <a:endParaRPr lang="fa-IR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نیم کره شمالی فصل آنفولانزا از ماه اکتبر تا ماه می است و بیشترین مرگ و میر در دسامبر و مارس رخ می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دهد، در ماه های تابستان تعداد مرگ و میر پایین تر است.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33B09AB5-73D8-EB4E-8635-2A2958C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5/29</a:t>
            </a:r>
          </a:p>
        </p:txBody>
      </p:sp>
    </p:spTree>
    <p:extLst>
      <p:ext uri="{BB962C8B-B14F-4D97-AF65-F5344CB8AC3E}">
        <p14:creationId xmlns:p14="http://schemas.microsoft.com/office/powerpoint/2010/main" val="362015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E6-6017-50A3-6F51-A2B22FB8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فهرست مطالب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7CC43-8EDF-5FB9-231A-19DFADB7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4203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مقدمه و ضرورت انجام مطالعه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روش اجرا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نمودار پیش بین و بازه پیش بینی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نتایج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بحث و جمع بندی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798E28D-182A-662F-3C62-C4DE16F7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6/29</a:t>
            </a:r>
          </a:p>
        </p:txBody>
      </p:sp>
    </p:spTree>
    <p:extLst>
      <p:ext uri="{BB962C8B-B14F-4D97-AF65-F5344CB8AC3E}">
        <p14:creationId xmlns:p14="http://schemas.microsoft.com/office/powerpoint/2010/main" val="41710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6585-8A32-2187-A4AA-4BFAA1F7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روش اجرا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23927E-1B73-DFCD-EEC4-E577B98EC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67750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r" rtl="1">
                  <a:buNone/>
                </a:pPr>
                <a:r>
                  <a:rPr lang="fa-IR" sz="4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مدل </a:t>
                </a:r>
                <a:r>
                  <a:rPr lang="en-US" sz="3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4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fa-IR" sz="4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با مقایسه کردن رابطه بین ماه جاری و ماه بعد ازآن، تعداد مرگ و میر ماه آینده را در هر زمانی از سال اپیدمیولوژیک پیش بینی می کند. </a:t>
                </a:r>
              </a:p>
              <a:p>
                <a:pPr marL="0" indent="0" algn="r" rtl="1">
                  <a:buNone/>
                </a:pPr>
                <a:endParaRPr lang="fa-IR" sz="4100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fa-IR" sz="4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نسبت </a:t>
                </a:r>
                <a:r>
                  <a:rPr lang="en-US" sz="3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4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: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a-IR" sz="39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fa-IR" sz="3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fa-IR" sz="3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5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=</a:t>
                </a:r>
                <a:r>
                  <a:rPr lang="fa-IR" sz="4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تعداد مرگ و میر در ماه </a:t>
                </a:r>
                <a:r>
                  <a:rPr lang="en-US" sz="4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i</a:t>
                </a:r>
                <a:r>
                  <a:rPr lang="fa-IR" sz="4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3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3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  <m:r>
                          <a:rPr lang="en-US" sz="3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3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5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=</a:t>
                </a:r>
                <a:r>
                  <a:rPr lang="fa-IR" sz="4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تعداد مرگ و میر ماه بعد</a:t>
                </a:r>
                <a:endParaRPr lang="en-US" sz="4100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23927E-1B73-DFCD-EEC4-E577B98EC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677504"/>
              </a:xfrm>
              <a:blipFill>
                <a:blip r:embed="rId2"/>
                <a:stretch>
                  <a:fillRect l="-773" t="-2999" r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8CAD75E-8A31-57E5-2C74-EC50FEF4C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40" y="4020712"/>
            <a:ext cx="3169906" cy="21188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1FE457-3789-4C0B-8F6B-37ED8F7FB03A}"/>
              </a:ext>
            </a:extLst>
          </p:cNvPr>
          <p:cNvSpPr/>
          <p:nvPr/>
        </p:nvSpPr>
        <p:spPr>
          <a:xfrm>
            <a:off x="1542197" y="4039737"/>
            <a:ext cx="3193576" cy="2116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6C0B671-4650-0E8D-D354-D1782C9B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7/29</a:t>
            </a:r>
          </a:p>
        </p:txBody>
      </p:sp>
    </p:spTree>
    <p:extLst>
      <p:ext uri="{BB962C8B-B14F-4D97-AF65-F5344CB8AC3E}">
        <p14:creationId xmlns:p14="http://schemas.microsoft.com/office/powerpoint/2010/main" val="330456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DD4-6037-1492-7131-E8DA028E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...روش اجرا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6E6-786B-79B5-03A6-B1CB802E27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049" y="2612572"/>
                <a:ext cx="11029615" cy="4497478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میانگین نسبت های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را با استفاده از داده های مرگ ماه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i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 سال های اپیدمیولوژیک گذشته محاسبه می کنیم.</a:t>
                </a:r>
              </a:p>
              <a:p>
                <a:pPr marL="0" indent="0" algn="r" rtl="1">
                  <a:buNone/>
                </a:pPr>
                <a:endParaRPr lang="fa-IR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fa-IR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a-IR" sz="27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a-IR" sz="2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accPr>
                          <m:e>
                            <m:r>
                              <a:rPr lang="fa-IR" sz="27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fa-IR" sz="27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=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میانگین نسبت </a:t>
                </a:r>
                <a:r>
                  <a:rPr lang="en-US" sz="2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a-IR" sz="27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fa-IR" sz="27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𝑈</m:t>
                        </m:r>
                      </m:e>
                      <m:sub>
                        <m:r>
                          <a:rPr lang="fa-IR" sz="27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=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نسبت </a:t>
                </a:r>
                <a:r>
                  <a:rPr lang="en-US" sz="2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endParaRPr lang="fa-IR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fa-IR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rtl="1">
                  <a:buNone/>
                </a:pPr>
                <a:endParaRPr lang="en-US" sz="18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6E6-786B-79B5-03A6-B1CB802E2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049" y="2612572"/>
                <a:ext cx="11029615" cy="4497478"/>
              </a:xfrm>
              <a:blipFill>
                <a:blip r:embed="rId2"/>
                <a:stretch>
                  <a:fillRect t="-9498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EDA075-A4AA-FFDF-BD4A-B6CAE345E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3" y="3773967"/>
            <a:ext cx="3256807" cy="19173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E56031-AA60-FDE7-4967-CC58422ED3A0}"/>
              </a:ext>
            </a:extLst>
          </p:cNvPr>
          <p:cNvSpPr/>
          <p:nvPr/>
        </p:nvSpPr>
        <p:spPr>
          <a:xfrm>
            <a:off x="1405719" y="3773967"/>
            <a:ext cx="3012232" cy="1753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05F96AB-9AE1-A67E-6D50-E64B3325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8/29</a:t>
            </a:r>
          </a:p>
        </p:txBody>
      </p:sp>
    </p:spTree>
    <p:extLst>
      <p:ext uri="{BB962C8B-B14F-4D97-AF65-F5344CB8AC3E}">
        <p14:creationId xmlns:p14="http://schemas.microsoft.com/office/powerpoint/2010/main" val="10442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9385-686D-9251-6014-1B1D589D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>
                <a:cs typeface="B Titr" panose="00000700000000000000" pitchFamily="2" charset="-78"/>
              </a:rPr>
              <a:t>...روش اجرا</a:t>
            </a:r>
            <a:endParaRPr lang="en-US" sz="4400" b="1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8B3DA3-2E9C-C33E-1D1A-C9759097A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534203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برای محاسبه تعداد مرگ ماه آینده(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) از مرگ های شناخته شده ماه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i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 و نسبت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استفاده می کنیم.</a:t>
                </a:r>
              </a:p>
              <a:p>
                <a:pPr marL="0" indent="0" algn="r" rtl="1">
                  <a:buNone/>
                </a:pPr>
                <a:endParaRPr lang="fa-IR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2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= تعداد مرگ پیش بینی شده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a-IR" sz="27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a-IR" sz="2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accPr>
                          <m:e>
                            <m:r>
                              <a:rPr lang="fa-IR" sz="27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fa-IR" sz="27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= میانگین نسبت </a:t>
                </a:r>
                <a:r>
                  <a:rPr lang="en-US" sz="2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later/earlier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a-IR" sz="27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fa-IR" sz="27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fa-IR" sz="27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= تعداد مرگ و میر در ماه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i</a:t>
                </a:r>
                <a:r>
                  <a:rPr lang="fa-I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8B3DA3-2E9C-C33E-1D1A-C9759097A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534203"/>
              </a:xfrm>
              <a:blipFill>
                <a:blip r:embed="rId2"/>
                <a:stretch>
                  <a:fillRect t="-1077" r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1184C3-08A6-0022-4846-7B6248B31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81" y="3743929"/>
            <a:ext cx="3511077" cy="21538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FEE1A-0432-894C-21AD-709EDC708398}"/>
              </a:ext>
            </a:extLst>
          </p:cNvPr>
          <p:cNvSpPr/>
          <p:nvPr/>
        </p:nvSpPr>
        <p:spPr>
          <a:xfrm>
            <a:off x="1351128" y="3903260"/>
            <a:ext cx="3152633" cy="173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55F3169-3809-7B22-9859-7C1B7B8F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535" y="6155844"/>
            <a:ext cx="6917210" cy="3651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9/29</a:t>
            </a:r>
          </a:p>
        </p:txBody>
      </p:sp>
    </p:spTree>
    <p:extLst>
      <p:ext uri="{BB962C8B-B14F-4D97-AF65-F5344CB8AC3E}">
        <p14:creationId xmlns:p14="http://schemas.microsoft.com/office/powerpoint/2010/main" val="37171210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8">
      <a:dk1>
        <a:srgbClr val="1E1E1E"/>
      </a:dk1>
      <a:lt1>
        <a:sysClr val="window" lastClr="FFFFFF"/>
      </a:lt1>
      <a:dk2>
        <a:srgbClr val="1E1E1E"/>
      </a:dk2>
      <a:lt2>
        <a:srgbClr val="EBEBEB"/>
      </a:lt2>
      <a:accent1>
        <a:srgbClr val="1E1E1E"/>
      </a:accent1>
      <a:accent2>
        <a:srgbClr val="828282"/>
      </a:accent2>
      <a:accent3>
        <a:srgbClr val="B2324B"/>
      </a:accent3>
      <a:accent4>
        <a:srgbClr val="B2324B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295</TotalTime>
  <Words>1205</Words>
  <Application>Microsoft Office PowerPoint</Application>
  <PresentationFormat>Widescreen</PresentationFormat>
  <Paragraphs>169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 Nazanin</vt:lpstr>
      <vt:lpstr>B Titr</vt:lpstr>
      <vt:lpstr>Calibri</vt:lpstr>
      <vt:lpstr>Cambria Math</vt:lpstr>
      <vt:lpstr>Gill Sans MT</vt:lpstr>
      <vt:lpstr>Times New Roman</vt:lpstr>
      <vt:lpstr>Wingdings</vt:lpstr>
      <vt:lpstr>Wingdings 2</vt:lpstr>
      <vt:lpstr>Dividend</vt:lpstr>
      <vt:lpstr>Month-to-month all-cause mortality forecasting: A method allowing for changes in seasonal patterns</vt:lpstr>
      <vt:lpstr>فهرست مطالب</vt:lpstr>
      <vt:lpstr>مقدمه</vt:lpstr>
      <vt:lpstr>...مقدمه</vt:lpstr>
      <vt:lpstr>...مقدمه</vt:lpstr>
      <vt:lpstr>فهرست مطالب</vt:lpstr>
      <vt:lpstr>روش اجرا</vt:lpstr>
      <vt:lpstr>...روش اجرا</vt:lpstr>
      <vt:lpstr>...روش اجرا</vt:lpstr>
      <vt:lpstr>...روش اجرا</vt:lpstr>
      <vt:lpstr>فهرست مطالب</vt:lpstr>
      <vt:lpstr>نمودار پیش بین</vt:lpstr>
      <vt:lpstr>بازه پیش بینی</vt:lpstr>
      <vt:lpstr>...بازه پیش بینی</vt:lpstr>
      <vt:lpstr>فهرست مطالب</vt:lpstr>
      <vt:lpstr>نتایج</vt:lpstr>
      <vt:lpstr>PowerPoint Presentation</vt:lpstr>
      <vt:lpstr>...نتایج</vt:lpstr>
      <vt:lpstr>...نتایج</vt:lpstr>
      <vt:lpstr>PowerPoint Presentation</vt:lpstr>
      <vt:lpstr>PowerPoint Presentation</vt:lpstr>
      <vt:lpstr>PowerPoint Presentation</vt:lpstr>
      <vt:lpstr>PowerPoint Presentation</vt:lpstr>
      <vt:lpstr>فهرست مطالب</vt:lpstr>
      <vt:lpstr>بحث</vt:lpstr>
      <vt:lpstr>...بحث</vt:lpstr>
      <vt:lpstr>جمع بندی</vt:lpstr>
      <vt:lpstr>منابع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Month-to-month all-cause mortality forecasting: A method allowing for changes in seasonal patterns</dc:title>
  <dc:creator>zeynab d</dc:creator>
  <cp:lastModifiedBy>zeynab d</cp:lastModifiedBy>
  <cp:revision>2</cp:revision>
  <dcterms:created xsi:type="dcterms:W3CDTF">2024-03-06T08:17:37Z</dcterms:created>
  <dcterms:modified xsi:type="dcterms:W3CDTF">2024-03-11T07:52:57Z</dcterms:modified>
</cp:coreProperties>
</file>