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74" r:id="rId5"/>
    <p:sldId id="260" r:id="rId6"/>
    <p:sldId id="261" r:id="rId7"/>
    <p:sldId id="262" r:id="rId8"/>
    <p:sldId id="263" r:id="rId9"/>
    <p:sldId id="275" r:id="rId10"/>
    <p:sldId id="264" r:id="rId11"/>
    <p:sldId id="265" r:id="rId12"/>
    <p:sldId id="266" r:id="rId13"/>
    <p:sldId id="267" r:id="rId14"/>
    <p:sldId id="268" r:id="rId15"/>
    <p:sldId id="269" r:id="rId16"/>
    <p:sldId id="270" r:id="rId17"/>
    <p:sldId id="282" r:id="rId18"/>
    <p:sldId id="281" r:id="rId19"/>
    <p:sldId id="286" r:id="rId20"/>
    <p:sldId id="272" r:id="rId21"/>
    <p:sldId id="285" r:id="rId22"/>
    <p:sldId id="276" r:id="rId23"/>
    <p:sldId id="277" r:id="rId24"/>
    <p:sldId id="278" r:id="rId25"/>
    <p:sldId id="280"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 ASUS" initials="MA" lastIdx="1" clrIdx="0">
    <p:extLst>
      <p:ext uri="{19B8F6BF-5375-455C-9EA6-DF929625EA0E}">
        <p15:presenceInfo xmlns:p15="http://schemas.microsoft.com/office/powerpoint/2012/main" userId="MY AS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09E2"/>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DB7EB1-049F-43E1-9ADE-E2566DEF41AF}" type="doc">
      <dgm:prSet loTypeId="urn:microsoft.com/office/officeart/2005/8/layout/hierarchy1" loCatId="hierarchy" qsTypeId="urn:microsoft.com/office/officeart/2005/8/quickstyle/simple3" qsCatId="simple" csTypeId="urn:microsoft.com/office/officeart/2005/8/colors/accent2_2" csCatId="accent2" phldr="1"/>
      <dgm:spPr/>
      <dgm:t>
        <a:bodyPr/>
        <a:lstStyle/>
        <a:p>
          <a:endParaRPr lang="en-US"/>
        </a:p>
      </dgm:t>
    </dgm:pt>
    <dgm:pt modelId="{EF74A7AB-4550-4A52-83D1-402A92DE89AC}">
      <dgm:prSet phldrT="[Text]" custT="1"/>
      <dgm:spPr>
        <a:ln>
          <a:solidFill>
            <a:srgbClr val="FF66CC"/>
          </a:solidFill>
        </a:ln>
      </dgm:spPr>
      <dgm:t>
        <a:bodyPr/>
        <a:lstStyle/>
        <a:p>
          <a:r>
            <a:rPr lang="fa-IR" sz="1800" u="none" dirty="0">
              <a:latin typeface="Bnazanin"/>
              <a:cs typeface="B Nazanin" panose="00000400000000000000" pitchFamily="2" charset="-78"/>
            </a:rPr>
            <a:t>تصادفی سازی با یک الگوریتم کامپیوتری و تقسیم افراد به دو گروه </a:t>
          </a:r>
          <a:endParaRPr lang="en-US" sz="1800" u="none" dirty="0">
            <a:latin typeface="Bnazanin"/>
            <a:cs typeface="B Nazanin" panose="00000400000000000000" pitchFamily="2" charset="-78"/>
          </a:endParaRPr>
        </a:p>
      </dgm:t>
    </dgm:pt>
    <dgm:pt modelId="{443DA2FB-D7C8-48B9-BAB8-78EDDBEBB2A7}" type="parTrans" cxnId="{554F8221-E3D1-430B-8BB3-1017CD4102E7}">
      <dgm:prSet/>
      <dgm:spPr/>
      <dgm:t>
        <a:bodyPr/>
        <a:lstStyle/>
        <a:p>
          <a:endParaRPr lang="en-US" u="none"/>
        </a:p>
      </dgm:t>
    </dgm:pt>
    <dgm:pt modelId="{5494C78F-5BBA-48F7-9CB0-4EEB4B0C405C}" type="sibTrans" cxnId="{554F8221-E3D1-430B-8BB3-1017CD4102E7}">
      <dgm:prSet/>
      <dgm:spPr/>
      <dgm:t>
        <a:bodyPr/>
        <a:lstStyle/>
        <a:p>
          <a:endParaRPr lang="en-US" u="none"/>
        </a:p>
      </dgm:t>
    </dgm:pt>
    <dgm:pt modelId="{410DE8C8-17E1-4F23-A24D-E0787301643C}">
      <dgm:prSet phldrT="[Text]" custT="1"/>
      <dgm:spPr>
        <a:ln>
          <a:solidFill>
            <a:srgbClr val="FF66FF"/>
          </a:solidFill>
        </a:ln>
      </dgm:spPr>
      <dgm:t>
        <a:bodyPr/>
        <a:lstStyle/>
        <a:p>
          <a:r>
            <a:rPr lang="fa-IR" sz="1800" u="none" dirty="0">
              <a:latin typeface="Bnazanin"/>
              <a:cs typeface="B Nazanin" panose="00000400000000000000" pitchFamily="2" charset="-78"/>
            </a:rPr>
            <a:t>ماموگرافی کمتر( 2 یا 3 سال یکبار)</a:t>
          </a:r>
          <a:endParaRPr lang="en-US" sz="1800" u="none" dirty="0">
            <a:latin typeface="Bnazanin"/>
            <a:cs typeface="B Nazanin" panose="00000400000000000000" pitchFamily="2" charset="-78"/>
          </a:endParaRPr>
        </a:p>
      </dgm:t>
    </dgm:pt>
    <dgm:pt modelId="{FA666465-3E0B-4538-A898-D21E5144146B}" type="parTrans" cxnId="{EF3F7F06-CB6F-43BA-BA4C-DFF52619BD10}">
      <dgm:prSet/>
      <dgm:spPr>
        <a:ln>
          <a:solidFill>
            <a:srgbClr val="FF66FF"/>
          </a:solidFill>
        </a:ln>
      </dgm:spPr>
      <dgm:t>
        <a:bodyPr/>
        <a:lstStyle/>
        <a:p>
          <a:endParaRPr lang="en-US" u="none">
            <a:latin typeface="Bnazanin"/>
            <a:cs typeface="B Nazanin" panose="00000400000000000000" pitchFamily="2" charset="-78"/>
          </a:endParaRPr>
        </a:p>
      </dgm:t>
    </dgm:pt>
    <dgm:pt modelId="{32B32BE2-6057-4775-A991-39F719DE6823}" type="sibTrans" cxnId="{EF3F7F06-CB6F-43BA-BA4C-DFF52619BD10}">
      <dgm:prSet/>
      <dgm:spPr/>
      <dgm:t>
        <a:bodyPr/>
        <a:lstStyle/>
        <a:p>
          <a:endParaRPr lang="en-US" u="none"/>
        </a:p>
      </dgm:t>
    </dgm:pt>
    <dgm:pt modelId="{20E2029C-32B5-44EC-BEED-E3C863CC5299}">
      <dgm:prSet phldrT="[Text]" custT="1"/>
      <dgm:spPr>
        <a:ln>
          <a:solidFill>
            <a:srgbClr val="FF66CC"/>
          </a:solidFill>
        </a:ln>
      </dgm:spPr>
      <dgm:t>
        <a:bodyPr/>
        <a:lstStyle/>
        <a:p>
          <a:r>
            <a:rPr lang="fa-IR" sz="1800" u="none" dirty="0">
              <a:latin typeface="Bnazanin"/>
              <a:cs typeface="B Nazanin" panose="00000400000000000000" pitchFamily="2" charset="-78"/>
            </a:rPr>
            <a:t>کسانی که ماستکتومی انجام داده اند</a:t>
          </a:r>
        </a:p>
        <a:p>
          <a:r>
            <a:rPr lang="fa-IR" sz="1800" u="none" dirty="0">
              <a:latin typeface="Bnazanin"/>
              <a:cs typeface="B Nazanin" panose="00000400000000000000" pitchFamily="2" charset="-78"/>
            </a:rPr>
            <a:t>= هر3 سال یکبار</a:t>
          </a:r>
          <a:endParaRPr lang="en-US" sz="1800" u="none" dirty="0">
            <a:latin typeface="Bnazanin"/>
            <a:cs typeface="B Nazanin" panose="00000400000000000000" pitchFamily="2" charset="-78"/>
          </a:endParaRPr>
        </a:p>
      </dgm:t>
    </dgm:pt>
    <dgm:pt modelId="{B830DD53-A605-4C29-BA98-2E3366F28DAA}" type="parTrans" cxnId="{D38C83D3-60BA-4AEF-A39E-393451B66B37}">
      <dgm:prSet/>
      <dgm:spPr>
        <a:ln>
          <a:solidFill>
            <a:srgbClr val="FF66FF"/>
          </a:solidFill>
        </a:ln>
      </dgm:spPr>
      <dgm:t>
        <a:bodyPr/>
        <a:lstStyle/>
        <a:p>
          <a:endParaRPr lang="en-US" u="none">
            <a:latin typeface="Bnazanin"/>
            <a:cs typeface="B Nazanin" panose="00000400000000000000" pitchFamily="2" charset="-78"/>
          </a:endParaRPr>
        </a:p>
      </dgm:t>
    </dgm:pt>
    <dgm:pt modelId="{4E09F3C2-F8C5-45B8-8AF0-69C25C1A7727}" type="sibTrans" cxnId="{D38C83D3-60BA-4AEF-A39E-393451B66B37}">
      <dgm:prSet/>
      <dgm:spPr/>
      <dgm:t>
        <a:bodyPr/>
        <a:lstStyle/>
        <a:p>
          <a:endParaRPr lang="en-US" u="none"/>
        </a:p>
      </dgm:t>
    </dgm:pt>
    <dgm:pt modelId="{FDF9DDA5-C8F5-469A-A749-198FB70FC799}">
      <dgm:prSet phldrT="[Text]" custT="1"/>
      <dgm:spPr>
        <a:ln>
          <a:solidFill>
            <a:srgbClr val="FF66FF"/>
          </a:solidFill>
        </a:ln>
      </dgm:spPr>
      <dgm:t>
        <a:bodyPr/>
        <a:lstStyle/>
        <a:p>
          <a:r>
            <a:rPr lang="fa-IR" sz="1800" u="none" dirty="0">
              <a:latin typeface="Bnazanin"/>
              <a:cs typeface="B Nazanin" panose="00000400000000000000" pitchFamily="2" charset="-78"/>
            </a:rPr>
            <a:t>کسانی که جراحی حفظ پستان انجام داده اند</a:t>
          </a:r>
          <a:endParaRPr lang="en-US" sz="1800" u="none" dirty="0">
            <a:latin typeface="Bnazanin"/>
            <a:cs typeface="B Nazanin" panose="00000400000000000000" pitchFamily="2" charset="-78"/>
          </a:endParaRPr>
        </a:p>
        <a:p>
          <a:r>
            <a:rPr lang="fa-IR" sz="1800" u="none" dirty="0">
              <a:latin typeface="Bnazanin"/>
              <a:cs typeface="B Nazanin" panose="00000400000000000000" pitchFamily="2" charset="-78"/>
            </a:rPr>
            <a:t>= هر 2 سال یکبار</a:t>
          </a:r>
          <a:endParaRPr lang="en-US" sz="1800" u="none" dirty="0">
            <a:latin typeface="Bnazanin"/>
            <a:cs typeface="B Nazanin" panose="00000400000000000000" pitchFamily="2" charset="-78"/>
          </a:endParaRPr>
        </a:p>
      </dgm:t>
    </dgm:pt>
    <dgm:pt modelId="{426850E7-5731-4399-B75D-CE3EEDE886A6}" type="parTrans" cxnId="{B148E1A6-BB28-4CA5-BD82-3005F6E83409}">
      <dgm:prSet/>
      <dgm:spPr>
        <a:ln>
          <a:solidFill>
            <a:srgbClr val="FF66CC"/>
          </a:solidFill>
        </a:ln>
      </dgm:spPr>
      <dgm:t>
        <a:bodyPr/>
        <a:lstStyle/>
        <a:p>
          <a:endParaRPr lang="en-US" u="none">
            <a:latin typeface="Bnazanin"/>
            <a:cs typeface="B Nazanin" panose="00000400000000000000" pitchFamily="2" charset="-78"/>
          </a:endParaRPr>
        </a:p>
      </dgm:t>
    </dgm:pt>
    <dgm:pt modelId="{7DC0488B-A9E8-45D6-9CBA-E4F64020A379}" type="sibTrans" cxnId="{B148E1A6-BB28-4CA5-BD82-3005F6E83409}">
      <dgm:prSet/>
      <dgm:spPr/>
      <dgm:t>
        <a:bodyPr/>
        <a:lstStyle/>
        <a:p>
          <a:endParaRPr lang="en-US" u="none"/>
        </a:p>
      </dgm:t>
    </dgm:pt>
    <dgm:pt modelId="{9D5DB4DB-E8A0-47ED-A664-847B4038313C}">
      <dgm:prSet phldrT="[Text]" custT="1"/>
      <dgm:spPr>
        <a:ln>
          <a:solidFill>
            <a:srgbClr val="FF66FF"/>
          </a:solidFill>
        </a:ln>
      </dgm:spPr>
      <dgm:t>
        <a:bodyPr/>
        <a:lstStyle/>
        <a:p>
          <a:r>
            <a:rPr lang="fa-IR" sz="1800" u="none" dirty="0">
              <a:latin typeface="Bnazanin"/>
              <a:cs typeface="B Nazanin" panose="00000400000000000000" pitchFamily="2" charset="-78"/>
            </a:rPr>
            <a:t>ماموگرافی سالانه</a:t>
          </a:r>
          <a:endParaRPr lang="en-US" sz="1800" u="none" dirty="0">
            <a:latin typeface="Bnazanin"/>
            <a:cs typeface="B Nazanin" panose="00000400000000000000" pitchFamily="2" charset="-78"/>
          </a:endParaRPr>
        </a:p>
      </dgm:t>
    </dgm:pt>
    <dgm:pt modelId="{E0504D17-1E01-4C03-BD29-2F75C59E2426}" type="parTrans" cxnId="{5E0E94FB-E7F3-4388-9B1E-4835A1827526}">
      <dgm:prSet/>
      <dgm:spPr>
        <a:ln>
          <a:solidFill>
            <a:srgbClr val="FF66CC"/>
          </a:solidFill>
        </a:ln>
      </dgm:spPr>
      <dgm:t>
        <a:bodyPr/>
        <a:lstStyle/>
        <a:p>
          <a:endParaRPr lang="en-US" u="none">
            <a:latin typeface="Bnazanin"/>
            <a:cs typeface="B Nazanin" panose="00000400000000000000" pitchFamily="2" charset="-78"/>
          </a:endParaRPr>
        </a:p>
      </dgm:t>
    </dgm:pt>
    <dgm:pt modelId="{6BDD47F4-6209-4600-9DCF-69A64BD06DB1}" type="sibTrans" cxnId="{5E0E94FB-E7F3-4388-9B1E-4835A1827526}">
      <dgm:prSet/>
      <dgm:spPr/>
      <dgm:t>
        <a:bodyPr/>
        <a:lstStyle/>
        <a:p>
          <a:endParaRPr lang="en-US" u="none"/>
        </a:p>
      </dgm:t>
    </dgm:pt>
    <dgm:pt modelId="{66445B2A-7B4C-4F72-9F37-021C552BFA90}">
      <dgm:prSet phldrT="[Text]" custT="1"/>
      <dgm:spPr>
        <a:ln>
          <a:solidFill>
            <a:srgbClr val="FF66CC"/>
          </a:solidFill>
        </a:ln>
      </dgm:spPr>
      <dgm:t>
        <a:bodyPr/>
        <a:lstStyle/>
        <a:p>
          <a:r>
            <a:rPr lang="fa-IR" sz="1800" u="none" dirty="0">
              <a:latin typeface="Bnazanin"/>
              <a:cs typeface="B Nazanin" panose="00000400000000000000" pitchFamily="2" charset="-78"/>
            </a:rPr>
            <a:t>جراحی حفظ پستان یا ماستکتومی داشته اند</a:t>
          </a:r>
          <a:endParaRPr lang="en-US" sz="1800" u="none" dirty="0">
            <a:latin typeface="Bnazanin"/>
            <a:cs typeface="B Nazanin" panose="00000400000000000000" pitchFamily="2" charset="-78"/>
          </a:endParaRPr>
        </a:p>
      </dgm:t>
    </dgm:pt>
    <dgm:pt modelId="{3B2674F4-20EA-4F1A-BAE1-D3F0C9A586E5}" type="parTrans" cxnId="{DE53E803-4AE1-47EC-A6F2-E1A76CDE0985}">
      <dgm:prSet/>
      <dgm:spPr/>
      <dgm:t>
        <a:bodyPr/>
        <a:lstStyle/>
        <a:p>
          <a:endParaRPr lang="en-US" u="none">
            <a:latin typeface="Bnazanin"/>
            <a:cs typeface="B Nazanin" panose="00000400000000000000" pitchFamily="2" charset="-78"/>
          </a:endParaRPr>
        </a:p>
      </dgm:t>
    </dgm:pt>
    <dgm:pt modelId="{EC9BA38F-CAF7-420E-937A-A2F80C521654}" type="sibTrans" cxnId="{DE53E803-4AE1-47EC-A6F2-E1A76CDE0985}">
      <dgm:prSet/>
      <dgm:spPr/>
      <dgm:t>
        <a:bodyPr/>
        <a:lstStyle/>
        <a:p>
          <a:endParaRPr lang="en-US" u="none"/>
        </a:p>
      </dgm:t>
    </dgm:pt>
    <dgm:pt modelId="{084B14A2-99E9-430A-9C7C-4E41E2E7537C}" type="pres">
      <dgm:prSet presAssocID="{5FDB7EB1-049F-43E1-9ADE-E2566DEF41AF}" presName="hierChild1" presStyleCnt="0">
        <dgm:presLayoutVars>
          <dgm:chPref val="1"/>
          <dgm:dir/>
          <dgm:animOne val="branch"/>
          <dgm:animLvl val="lvl"/>
          <dgm:resizeHandles/>
        </dgm:presLayoutVars>
      </dgm:prSet>
      <dgm:spPr/>
    </dgm:pt>
    <dgm:pt modelId="{37848FA6-D60A-4305-AE49-43FD1B2B330D}" type="pres">
      <dgm:prSet presAssocID="{EF74A7AB-4550-4A52-83D1-402A92DE89AC}" presName="hierRoot1" presStyleCnt="0"/>
      <dgm:spPr/>
    </dgm:pt>
    <dgm:pt modelId="{0D9DA29D-8A2A-46F1-A3CC-45AB04D6FB65}" type="pres">
      <dgm:prSet presAssocID="{EF74A7AB-4550-4A52-83D1-402A92DE89AC}" presName="composite" presStyleCnt="0"/>
      <dgm:spPr/>
    </dgm:pt>
    <dgm:pt modelId="{FD91251A-B654-49DF-A7CD-A60E2A976413}" type="pres">
      <dgm:prSet presAssocID="{EF74A7AB-4550-4A52-83D1-402A92DE89AC}" presName="background" presStyleLbl="node0" presStyleIdx="0" presStyleCnt="1"/>
      <dgm:spPr>
        <a:solidFill>
          <a:srgbClr val="FF66FF"/>
        </a:solidFill>
        <a:ln>
          <a:solidFill>
            <a:srgbClr val="FF66CC"/>
          </a:solidFill>
        </a:ln>
      </dgm:spPr>
    </dgm:pt>
    <dgm:pt modelId="{6440BA02-2672-4A11-914B-E04C4AB0048F}" type="pres">
      <dgm:prSet presAssocID="{EF74A7AB-4550-4A52-83D1-402A92DE89AC}" presName="text" presStyleLbl="fgAcc0" presStyleIdx="0" presStyleCnt="1">
        <dgm:presLayoutVars>
          <dgm:chPref val="3"/>
        </dgm:presLayoutVars>
      </dgm:prSet>
      <dgm:spPr/>
    </dgm:pt>
    <dgm:pt modelId="{26673CB8-D819-4CD5-8FDE-C87153544ADC}" type="pres">
      <dgm:prSet presAssocID="{EF74A7AB-4550-4A52-83D1-402A92DE89AC}" presName="hierChild2" presStyleCnt="0"/>
      <dgm:spPr/>
    </dgm:pt>
    <dgm:pt modelId="{7490C7BE-677E-4885-8AF1-75EDED8F41FE}" type="pres">
      <dgm:prSet presAssocID="{FA666465-3E0B-4538-A898-D21E5144146B}" presName="Name10" presStyleLbl="parChTrans1D2" presStyleIdx="0" presStyleCnt="2"/>
      <dgm:spPr/>
    </dgm:pt>
    <dgm:pt modelId="{6B398E81-F72A-4440-A978-C4EEFAA89D5E}" type="pres">
      <dgm:prSet presAssocID="{410DE8C8-17E1-4F23-A24D-E0787301643C}" presName="hierRoot2" presStyleCnt="0"/>
      <dgm:spPr/>
    </dgm:pt>
    <dgm:pt modelId="{CC835DDE-5FDD-473C-8E96-D89FA1B92E3A}" type="pres">
      <dgm:prSet presAssocID="{410DE8C8-17E1-4F23-A24D-E0787301643C}" presName="composite2" presStyleCnt="0"/>
      <dgm:spPr/>
    </dgm:pt>
    <dgm:pt modelId="{65ADEFE8-640A-4FAC-92A3-230229952F2E}" type="pres">
      <dgm:prSet presAssocID="{410DE8C8-17E1-4F23-A24D-E0787301643C}" presName="background2" presStyleLbl="node2" presStyleIdx="0" presStyleCnt="2"/>
      <dgm:spPr>
        <a:solidFill>
          <a:srgbClr val="FF66CC"/>
        </a:solidFill>
      </dgm:spPr>
    </dgm:pt>
    <dgm:pt modelId="{892F35EC-5460-4271-83C6-BA595F45152A}" type="pres">
      <dgm:prSet presAssocID="{410DE8C8-17E1-4F23-A24D-E0787301643C}" presName="text2" presStyleLbl="fgAcc2" presStyleIdx="0" presStyleCnt="2">
        <dgm:presLayoutVars>
          <dgm:chPref val="3"/>
        </dgm:presLayoutVars>
      </dgm:prSet>
      <dgm:spPr/>
    </dgm:pt>
    <dgm:pt modelId="{5E8F3A0C-A099-4FFF-815E-6107EC014471}" type="pres">
      <dgm:prSet presAssocID="{410DE8C8-17E1-4F23-A24D-E0787301643C}" presName="hierChild3" presStyleCnt="0"/>
      <dgm:spPr/>
    </dgm:pt>
    <dgm:pt modelId="{D85F2A02-F5BB-4500-8CB3-A4351B049293}" type="pres">
      <dgm:prSet presAssocID="{B830DD53-A605-4C29-BA98-2E3366F28DAA}" presName="Name17" presStyleLbl="parChTrans1D3" presStyleIdx="0" presStyleCnt="3"/>
      <dgm:spPr/>
    </dgm:pt>
    <dgm:pt modelId="{14CE0F8C-EC42-485C-9479-21B54857927D}" type="pres">
      <dgm:prSet presAssocID="{20E2029C-32B5-44EC-BEED-E3C863CC5299}" presName="hierRoot3" presStyleCnt="0"/>
      <dgm:spPr/>
    </dgm:pt>
    <dgm:pt modelId="{41215C1E-7A15-4785-93C8-64B931E64A1D}" type="pres">
      <dgm:prSet presAssocID="{20E2029C-32B5-44EC-BEED-E3C863CC5299}" presName="composite3" presStyleCnt="0"/>
      <dgm:spPr/>
    </dgm:pt>
    <dgm:pt modelId="{0F93477E-CD8D-430D-A469-85B8E4475BA3}" type="pres">
      <dgm:prSet presAssocID="{20E2029C-32B5-44EC-BEED-E3C863CC5299}" presName="background3" presStyleLbl="node3" presStyleIdx="0" presStyleCnt="3"/>
      <dgm:spPr>
        <a:solidFill>
          <a:srgbClr val="FF66FF"/>
        </a:solidFill>
      </dgm:spPr>
    </dgm:pt>
    <dgm:pt modelId="{F640D1EE-E804-480F-BBCF-3B419887453F}" type="pres">
      <dgm:prSet presAssocID="{20E2029C-32B5-44EC-BEED-E3C863CC5299}" presName="text3" presStyleLbl="fgAcc3" presStyleIdx="0" presStyleCnt="3">
        <dgm:presLayoutVars>
          <dgm:chPref val="3"/>
        </dgm:presLayoutVars>
      </dgm:prSet>
      <dgm:spPr/>
    </dgm:pt>
    <dgm:pt modelId="{262CBD4E-A405-4C0A-A45A-5A3443576D8F}" type="pres">
      <dgm:prSet presAssocID="{20E2029C-32B5-44EC-BEED-E3C863CC5299}" presName="hierChild4" presStyleCnt="0"/>
      <dgm:spPr/>
    </dgm:pt>
    <dgm:pt modelId="{7A6F7395-5166-40AA-AEFB-B7E23C1D1A80}" type="pres">
      <dgm:prSet presAssocID="{426850E7-5731-4399-B75D-CE3EEDE886A6}" presName="Name17" presStyleLbl="parChTrans1D3" presStyleIdx="1" presStyleCnt="3"/>
      <dgm:spPr/>
    </dgm:pt>
    <dgm:pt modelId="{BB244D18-5F02-4DBD-82D3-1BA5E7840F3B}" type="pres">
      <dgm:prSet presAssocID="{FDF9DDA5-C8F5-469A-A749-198FB70FC799}" presName="hierRoot3" presStyleCnt="0"/>
      <dgm:spPr/>
    </dgm:pt>
    <dgm:pt modelId="{65D5E424-3CCF-4B8D-B245-207741B33CDB}" type="pres">
      <dgm:prSet presAssocID="{FDF9DDA5-C8F5-469A-A749-198FB70FC799}" presName="composite3" presStyleCnt="0"/>
      <dgm:spPr/>
    </dgm:pt>
    <dgm:pt modelId="{BFA2F7F4-2BA1-4C43-9F1A-425A786C68CF}" type="pres">
      <dgm:prSet presAssocID="{FDF9DDA5-C8F5-469A-A749-198FB70FC799}" presName="background3" presStyleLbl="node3" presStyleIdx="1" presStyleCnt="3"/>
      <dgm:spPr>
        <a:solidFill>
          <a:srgbClr val="FF66CC"/>
        </a:solidFill>
      </dgm:spPr>
    </dgm:pt>
    <dgm:pt modelId="{47318F61-A43A-415F-B6CC-D7BE37068623}" type="pres">
      <dgm:prSet presAssocID="{FDF9DDA5-C8F5-469A-A749-198FB70FC799}" presName="text3" presStyleLbl="fgAcc3" presStyleIdx="1" presStyleCnt="3">
        <dgm:presLayoutVars>
          <dgm:chPref val="3"/>
        </dgm:presLayoutVars>
      </dgm:prSet>
      <dgm:spPr/>
    </dgm:pt>
    <dgm:pt modelId="{AB914560-C909-460B-ADC5-8BEA7A806BD7}" type="pres">
      <dgm:prSet presAssocID="{FDF9DDA5-C8F5-469A-A749-198FB70FC799}" presName="hierChild4" presStyleCnt="0"/>
      <dgm:spPr/>
    </dgm:pt>
    <dgm:pt modelId="{0B39962A-34B3-40D7-9B87-C980EF7A231C}" type="pres">
      <dgm:prSet presAssocID="{E0504D17-1E01-4C03-BD29-2F75C59E2426}" presName="Name10" presStyleLbl="parChTrans1D2" presStyleIdx="1" presStyleCnt="2"/>
      <dgm:spPr/>
    </dgm:pt>
    <dgm:pt modelId="{D241E8D9-642F-47C8-8186-BE82FFABE6F0}" type="pres">
      <dgm:prSet presAssocID="{9D5DB4DB-E8A0-47ED-A664-847B4038313C}" presName="hierRoot2" presStyleCnt="0"/>
      <dgm:spPr/>
    </dgm:pt>
    <dgm:pt modelId="{A4153639-7824-48AF-BA1D-F94C8F4F2BDD}" type="pres">
      <dgm:prSet presAssocID="{9D5DB4DB-E8A0-47ED-A664-847B4038313C}" presName="composite2" presStyleCnt="0"/>
      <dgm:spPr/>
    </dgm:pt>
    <dgm:pt modelId="{010C5F92-7EF9-4E01-B746-272B12B95DCD}" type="pres">
      <dgm:prSet presAssocID="{9D5DB4DB-E8A0-47ED-A664-847B4038313C}" presName="background2" presStyleLbl="node2" presStyleIdx="1" presStyleCnt="2"/>
      <dgm:spPr>
        <a:solidFill>
          <a:srgbClr val="FF66CC"/>
        </a:solidFill>
      </dgm:spPr>
    </dgm:pt>
    <dgm:pt modelId="{AA9A55B5-313D-4AA0-9371-4605DD9C0147}" type="pres">
      <dgm:prSet presAssocID="{9D5DB4DB-E8A0-47ED-A664-847B4038313C}" presName="text2" presStyleLbl="fgAcc2" presStyleIdx="1" presStyleCnt="2">
        <dgm:presLayoutVars>
          <dgm:chPref val="3"/>
        </dgm:presLayoutVars>
      </dgm:prSet>
      <dgm:spPr/>
    </dgm:pt>
    <dgm:pt modelId="{C72FCFC6-8408-4ECA-B1F7-5CA63B3B2CC1}" type="pres">
      <dgm:prSet presAssocID="{9D5DB4DB-E8A0-47ED-A664-847B4038313C}" presName="hierChild3" presStyleCnt="0"/>
      <dgm:spPr/>
    </dgm:pt>
    <dgm:pt modelId="{1A8FD8F7-D0D8-44A6-BBDE-AE293ECAD7D3}" type="pres">
      <dgm:prSet presAssocID="{3B2674F4-20EA-4F1A-BAE1-D3F0C9A586E5}" presName="Name17" presStyleLbl="parChTrans1D3" presStyleIdx="2" presStyleCnt="3"/>
      <dgm:spPr/>
    </dgm:pt>
    <dgm:pt modelId="{6D667B45-679D-42D1-B425-95AD18EECD76}" type="pres">
      <dgm:prSet presAssocID="{66445B2A-7B4C-4F72-9F37-021C552BFA90}" presName="hierRoot3" presStyleCnt="0"/>
      <dgm:spPr/>
    </dgm:pt>
    <dgm:pt modelId="{F09000CA-9578-490C-8475-504AF1F3F36F}" type="pres">
      <dgm:prSet presAssocID="{66445B2A-7B4C-4F72-9F37-021C552BFA90}" presName="composite3" presStyleCnt="0"/>
      <dgm:spPr/>
    </dgm:pt>
    <dgm:pt modelId="{A98B4955-6FAB-4FCD-B2F8-C247B651A43E}" type="pres">
      <dgm:prSet presAssocID="{66445B2A-7B4C-4F72-9F37-021C552BFA90}" presName="background3" presStyleLbl="node3" presStyleIdx="2" presStyleCnt="3"/>
      <dgm:spPr>
        <a:solidFill>
          <a:srgbClr val="FF66FF"/>
        </a:solidFill>
      </dgm:spPr>
    </dgm:pt>
    <dgm:pt modelId="{E8A9F7CB-AC46-41FF-BEAB-B36090B5E6C4}" type="pres">
      <dgm:prSet presAssocID="{66445B2A-7B4C-4F72-9F37-021C552BFA90}" presName="text3" presStyleLbl="fgAcc3" presStyleIdx="2" presStyleCnt="3">
        <dgm:presLayoutVars>
          <dgm:chPref val="3"/>
        </dgm:presLayoutVars>
      </dgm:prSet>
      <dgm:spPr/>
    </dgm:pt>
    <dgm:pt modelId="{CEC83B86-B52E-4812-BC90-6806A1767464}" type="pres">
      <dgm:prSet presAssocID="{66445B2A-7B4C-4F72-9F37-021C552BFA90}" presName="hierChild4" presStyleCnt="0"/>
      <dgm:spPr/>
    </dgm:pt>
  </dgm:ptLst>
  <dgm:cxnLst>
    <dgm:cxn modelId="{DE53E803-4AE1-47EC-A6F2-E1A76CDE0985}" srcId="{9D5DB4DB-E8A0-47ED-A664-847B4038313C}" destId="{66445B2A-7B4C-4F72-9F37-021C552BFA90}" srcOrd="0" destOrd="0" parTransId="{3B2674F4-20EA-4F1A-BAE1-D3F0C9A586E5}" sibTransId="{EC9BA38F-CAF7-420E-937A-A2F80C521654}"/>
    <dgm:cxn modelId="{EF3F7F06-CB6F-43BA-BA4C-DFF52619BD10}" srcId="{EF74A7AB-4550-4A52-83D1-402A92DE89AC}" destId="{410DE8C8-17E1-4F23-A24D-E0787301643C}" srcOrd="0" destOrd="0" parTransId="{FA666465-3E0B-4538-A898-D21E5144146B}" sibTransId="{32B32BE2-6057-4775-A991-39F719DE6823}"/>
    <dgm:cxn modelId="{B8309F1C-2729-4505-8CB5-D063C4ACF4AF}" type="presOf" srcId="{9D5DB4DB-E8A0-47ED-A664-847B4038313C}" destId="{AA9A55B5-313D-4AA0-9371-4605DD9C0147}" srcOrd="0" destOrd="0" presId="urn:microsoft.com/office/officeart/2005/8/layout/hierarchy1"/>
    <dgm:cxn modelId="{554F8221-E3D1-430B-8BB3-1017CD4102E7}" srcId="{5FDB7EB1-049F-43E1-9ADE-E2566DEF41AF}" destId="{EF74A7AB-4550-4A52-83D1-402A92DE89AC}" srcOrd="0" destOrd="0" parTransId="{443DA2FB-D7C8-48B9-BAB8-78EDDBEBB2A7}" sibTransId="{5494C78F-5BBA-48F7-9CB0-4EEB4B0C405C}"/>
    <dgm:cxn modelId="{96FA9C24-13B3-4AC5-821B-AA94C1E55F5C}" type="presOf" srcId="{410DE8C8-17E1-4F23-A24D-E0787301643C}" destId="{892F35EC-5460-4271-83C6-BA595F45152A}" srcOrd="0" destOrd="0" presId="urn:microsoft.com/office/officeart/2005/8/layout/hierarchy1"/>
    <dgm:cxn modelId="{1F0D2334-02EE-4725-B5E4-2F0E4B6E6862}" type="presOf" srcId="{66445B2A-7B4C-4F72-9F37-021C552BFA90}" destId="{E8A9F7CB-AC46-41FF-BEAB-B36090B5E6C4}" srcOrd="0" destOrd="0" presId="urn:microsoft.com/office/officeart/2005/8/layout/hierarchy1"/>
    <dgm:cxn modelId="{ADE9DB5F-87E3-4AF5-8BC8-9B81B52149AD}" type="presOf" srcId="{FDF9DDA5-C8F5-469A-A749-198FB70FC799}" destId="{47318F61-A43A-415F-B6CC-D7BE37068623}" srcOrd="0" destOrd="0" presId="urn:microsoft.com/office/officeart/2005/8/layout/hierarchy1"/>
    <dgm:cxn modelId="{79A06E63-597E-40BE-8B9D-400174E8D77A}" type="presOf" srcId="{EF74A7AB-4550-4A52-83D1-402A92DE89AC}" destId="{6440BA02-2672-4A11-914B-E04C4AB0048F}" srcOrd="0" destOrd="0" presId="urn:microsoft.com/office/officeart/2005/8/layout/hierarchy1"/>
    <dgm:cxn modelId="{8EEE8049-D7BF-4E2A-A4C5-0041033D7869}" type="presOf" srcId="{3B2674F4-20EA-4F1A-BAE1-D3F0C9A586E5}" destId="{1A8FD8F7-D0D8-44A6-BBDE-AE293ECAD7D3}" srcOrd="0" destOrd="0" presId="urn:microsoft.com/office/officeart/2005/8/layout/hierarchy1"/>
    <dgm:cxn modelId="{4306035A-DDDA-4FC9-B516-6EB0051B26C8}" type="presOf" srcId="{426850E7-5731-4399-B75D-CE3EEDE886A6}" destId="{7A6F7395-5166-40AA-AEFB-B7E23C1D1A80}" srcOrd="0" destOrd="0" presId="urn:microsoft.com/office/officeart/2005/8/layout/hierarchy1"/>
    <dgm:cxn modelId="{64F8377B-3B8D-4684-B203-6C3C20C40B4A}" type="presOf" srcId="{B830DD53-A605-4C29-BA98-2E3366F28DAA}" destId="{D85F2A02-F5BB-4500-8CB3-A4351B049293}" srcOrd="0" destOrd="0" presId="urn:microsoft.com/office/officeart/2005/8/layout/hierarchy1"/>
    <dgm:cxn modelId="{B148E1A6-BB28-4CA5-BD82-3005F6E83409}" srcId="{410DE8C8-17E1-4F23-A24D-E0787301643C}" destId="{FDF9DDA5-C8F5-469A-A749-198FB70FC799}" srcOrd="1" destOrd="0" parTransId="{426850E7-5731-4399-B75D-CE3EEDE886A6}" sibTransId="{7DC0488B-A9E8-45D6-9CBA-E4F64020A379}"/>
    <dgm:cxn modelId="{F4DF78A8-E174-4D9A-982C-0BA2C82CB3BE}" type="presOf" srcId="{E0504D17-1E01-4C03-BD29-2F75C59E2426}" destId="{0B39962A-34B3-40D7-9B87-C980EF7A231C}" srcOrd="0" destOrd="0" presId="urn:microsoft.com/office/officeart/2005/8/layout/hierarchy1"/>
    <dgm:cxn modelId="{D38C83D3-60BA-4AEF-A39E-393451B66B37}" srcId="{410DE8C8-17E1-4F23-A24D-E0787301643C}" destId="{20E2029C-32B5-44EC-BEED-E3C863CC5299}" srcOrd="0" destOrd="0" parTransId="{B830DD53-A605-4C29-BA98-2E3366F28DAA}" sibTransId="{4E09F3C2-F8C5-45B8-8AF0-69C25C1A7727}"/>
    <dgm:cxn modelId="{A70950EA-255F-4503-B269-FBF31B3FE07F}" type="presOf" srcId="{5FDB7EB1-049F-43E1-9ADE-E2566DEF41AF}" destId="{084B14A2-99E9-430A-9C7C-4E41E2E7537C}" srcOrd="0" destOrd="0" presId="urn:microsoft.com/office/officeart/2005/8/layout/hierarchy1"/>
    <dgm:cxn modelId="{CD4FE0EE-1DF5-470A-8109-1197CCF9730F}" type="presOf" srcId="{FA666465-3E0B-4538-A898-D21E5144146B}" destId="{7490C7BE-677E-4885-8AF1-75EDED8F41FE}" srcOrd="0" destOrd="0" presId="urn:microsoft.com/office/officeart/2005/8/layout/hierarchy1"/>
    <dgm:cxn modelId="{DD0922EF-1A9F-4928-AAAD-3E29D390F0F4}" type="presOf" srcId="{20E2029C-32B5-44EC-BEED-E3C863CC5299}" destId="{F640D1EE-E804-480F-BBCF-3B419887453F}" srcOrd="0" destOrd="0" presId="urn:microsoft.com/office/officeart/2005/8/layout/hierarchy1"/>
    <dgm:cxn modelId="{5E0E94FB-E7F3-4388-9B1E-4835A1827526}" srcId="{EF74A7AB-4550-4A52-83D1-402A92DE89AC}" destId="{9D5DB4DB-E8A0-47ED-A664-847B4038313C}" srcOrd="1" destOrd="0" parTransId="{E0504D17-1E01-4C03-BD29-2F75C59E2426}" sibTransId="{6BDD47F4-6209-4600-9DCF-69A64BD06DB1}"/>
    <dgm:cxn modelId="{93FEBED5-D112-43DF-91B9-2F706FB27959}" type="presParOf" srcId="{084B14A2-99E9-430A-9C7C-4E41E2E7537C}" destId="{37848FA6-D60A-4305-AE49-43FD1B2B330D}" srcOrd="0" destOrd="0" presId="urn:microsoft.com/office/officeart/2005/8/layout/hierarchy1"/>
    <dgm:cxn modelId="{E346C61D-6E8A-47F2-90DD-593D56BE862B}" type="presParOf" srcId="{37848FA6-D60A-4305-AE49-43FD1B2B330D}" destId="{0D9DA29D-8A2A-46F1-A3CC-45AB04D6FB65}" srcOrd="0" destOrd="0" presId="urn:microsoft.com/office/officeart/2005/8/layout/hierarchy1"/>
    <dgm:cxn modelId="{FBF3ACFB-B1ED-44BC-BC65-62081DF77219}" type="presParOf" srcId="{0D9DA29D-8A2A-46F1-A3CC-45AB04D6FB65}" destId="{FD91251A-B654-49DF-A7CD-A60E2A976413}" srcOrd="0" destOrd="0" presId="urn:microsoft.com/office/officeart/2005/8/layout/hierarchy1"/>
    <dgm:cxn modelId="{9163FFF1-35EA-4B6D-8C45-1E211C026866}" type="presParOf" srcId="{0D9DA29D-8A2A-46F1-A3CC-45AB04D6FB65}" destId="{6440BA02-2672-4A11-914B-E04C4AB0048F}" srcOrd="1" destOrd="0" presId="urn:microsoft.com/office/officeart/2005/8/layout/hierarchy1"/>
    <dgm:cxn modelId="{783CE41E-0832-46FE-9B13-46D6FB9A438F}" type="presParOf" srcId="{37848FA6-D60A-4305-AE49-43FD1B2B330D}" destId="{26673CB8-D819-4CD5-8FDE-C87153544ADC}" srcOrd="1" destOrd="0" presId="urn:microsoft.com/office/officeart/2005/8/layout/hierarchy1"/>
    <dgm:cxn modelId="{570C6237-FB7E-4868-8BFF-7EF6F7D2AED3}" type="presParOf" srcId="{26673CB8-D819-4CD5-8FDE-C87153544ADC}" destId="{7490C7BE-677E-4885-8AF1-75EDED8F41FE}" srcOrd="0" destOrd="0" presId="urn:microsoft.com/office/officeart/2005/8/layout/hierarchy1"/>
    <dgm:cxn modelId="{F29965D8-2B88-4158-93A7-5A0EEBFA377A}" type="presParOf" srcId="{26673CB8-D819-4CD5-8FDE-C87153544ADC}" destId="{6B398E81-F72A-4440-A978-C4EEFAA89D5E}" srcOrd="1" destOrd="0" presId="urn:microsoft.com/office/officeart/2005/8/layout/hierarchy1"/>
    <dgm:cxn modelId="{E984D280-6D5D-46EB-9B7A-F8A9E4602F44}" type="presParOf" srcId="{6B398E81-F72A-4440-A978-C4EEFAA89D5E}" destId="{CC835DDE-5FDD-473C-8E96-D89FA1B92E3A}" srcOrd="0" destOrd="0" presId="urn:microsoft.com/office/officeart/2005/8/layout/hierarchy1"/>
    <dgm:cxn modelId="{A0212E63-93D9-4E34-A475-4112B1D658AF}" type="presParOf" srcId="{CC835DDE-5FDD-473C-8E96-D89FA1B92E3A}" destId="{65ADEFE8-640A-4FAC-92A3-230229952F2E}" srcOrd="0" destOrd="0" presId="urn:microsoft.com/office/officeart/2005/8/layout/hierarchy1"/>
    <dgm:cxn modelId="{C6DCB827-3974-4E99-A1F8-C2937E65EBFD}" type="presParOf" srcId="{CC835DDE-5FDD-473C-8E96-D89FA1B92E3A}" destId="{892F35EC-5460-4271-83C6-BA595F45152A}" srcOrd="1" destOrd="0" presId="urn:microsoft.com/office/officeart/2005/8/layout/hierarchy1"/>
    <dgm:cxn modelId="{89EF167B-161F-422A-8669-41292242100F}" type="presParOf" srcId="{6B398E81-F72A-4440-A978-C4EEFAA89D5E}" destId="{5E8F3A0C-A099-4FFF-815E-6107EC014471}" srcOrd="1" destOrd="0" presId="urn:microsoft.com/office/officeart/2005/8/layout/hierarchy1"/>
    <dgm:cxn modelId="{40E9EB35-6C9A-4C7F-A9C3-283DD6109C1D}" type="presParOf" srcId="{5E8F3A0C-A099-4FFF-815E-6107EC014471}" destId="{D85F2A02-F5BB-4500-8CB3-A4351B049293}" srcOrd="0" destOrd="0" presId="urn:microsoft.com/office/officeart/2005/8/layout/hierarchy1"/>
    <dgm:cxn modelId="{7531C111-55CF-457C-9DA1-F7646B0FCC33}" type="presParOf" srcId="{5E8F3A0C-A099-4FFF-815E-6107EC014471}" destId="{14CE0F8C-EC42-485C-9479-21B54857927D}" srcOrd="1" destOrd="0" presId="urn:microsoft.com/office/officeart/2005/8/layout/hierarchy1"/>
    <dgm:cxn modelId="{32CB2802-FAB8-4DE5-A056-56A19DE91B83}" type="presParOf" srcId="{14CE0F8C-EC42-485C-9479-21B54857927D}" destId="{41215C1E-7A15-4785-93C8-64B931E64A1D}" srcOrd="0" destOrd="0" presId="urn:microsoft.com/office/officeart/2005/8/layout/hierarchy1"/>
    <dgm:cxn modelId="{46B8E91C-862E-450C-A250-9B2F80CD7274}" type="presParOf" srcId="{41215C1E-7A15-4785-93C8-64B931E64A1D}" destId="{0F93477E-CD8D-430D-A469-85B8E4475BA3}" srcOrd="0" destOrd="0" presId="urn:microsoft.com/office/officeart/2005/8/layout/hierarchy1"/>
    <dgm:cxn modelId="{331F7399-2898-4E6C-90A8-EABDE0708A2B}" type="presParOf" srcId="{41215C1E-7A15-4785-93C8-64B931E64A1D}" destId="{F640D1EE-E804-480F-BBCF-3B419887453F}" srcOrd="1" destOrd="0" presId="urn:microsoft.com/office/officeart/2005/8/layout/hierarchy1"/>
    <dgm:cxn modelId="{83C96C3C-43E6-4CAC-8B4D-EF8DFFB3FFD5}" type="presParOf" srcId="{14CE0F8C-EC42-485C-9479-21B54857927D}" destId="{262CBD4E-A405-4C0A-A45A-5A3443576D8F}" srcOrd="1" destOrd="0" presId="urn:microsoft.com/office/officeart/2005/8/layout/hierarchy1"/>
    <dgm:cxn modelId="{193B4B39-F1CD-4CE0-BB8A-6B2972C2C0FB}" type="presParOf" srcId="{5E8F3A0C-A099-4FFF-815E-6107EC014471}" destId="{7A6F7395-5166-40AA-AEFB-B7E23C1D1A80}" srcOrd="2" destOrd="0" presId="urn:microsoft.com/office/officeart/2005/8/layout/hierarchy1"/>
    <dgm:cxn modelId="{0C1E7593-0688-4B3B-80F7-2D7F70DC2ABE}" type="presParOf" srcId="{5E8F3A0C-A099-4FFF-815E-6107EC014471}" destId="{BB244D18-5F02-4DBD-82D3-1BA5E7840F3B}" srcOrd="3" destOrd="0" presId="urn:microsoft.com/office/officeart/2005/8/layout/hierarchy1"/>
    <dgm:cxn modelId="{E89A5045-9E42-4414-8D40-A9E7EC4139D2}" type="presParOf" srcId="{BB244D18-5F02-4DBD-82D3-1BA5E7840F3B}" destId="{65D5E424-3CCF-4B8D-B245-207741B33CDB}" srcOrd="0" destOrd="0" presId="urn:microsoft.com/office/officeart/2005/8/layout/hierarchy1"/>
    <dgm:cxn modelId="{4B9E6F26-996F-4AD6-8EA9-534C1385F939}" type="presParOf" srcId="{65D5E424-3CCF-4B8D-B245-207741B33CDB}" destId="{BFA2F7F4-2BA1-4C43-9F1A-425A786C68CF}" srcOrd="0" destOrd="0" presId="urn:microsoft.com/office/officeart/2005/8/layout/hierarchy1"/>
    <dgm:cxn modelId="{F8D62822-A458-4CDB-9EE2-F9789CBA073A}" type="presParOf" srcId="{65D5E424-3CCF-4B8D-B245-207741B33CDB}" destId="{47318F61-A43A-415F-B6CC-D7BE37068623}" srcOrd="1" destOrd="0" presId="urn:microsoft.com/office/officeart/2005/8/layout/hierarchy1"/>
    <dgm:cxn modelId="{49C924D5-3A61-4E16-9AC6-497966ADBADC}" type="presParOf" srcId="{BB244D18-5F02-4DBD-82D3-1BA5E7840F3B}" destId="{AB914560-C909-460B-ADC5-8BEA7A806BD7}" srcOrd="1" destOrd="0" presId="urn:microsoft.com/office/officeart/2005/8/layout/hierarchy1"/>
    <dgm:cxn modelId="{5BA1A8AF-1E55-44FD-B527-C5F57DCCDFAA}" type="presParOf" srcId="{26673CB8-D819-4CD5-8FDE-C87153544ADC}" destId="{0B39962A-34B3-40D7-9B87-C980EF7A231C}" srcOrd="2" destOrd="0" presId="urn:microsoft.com/office/officeart/2005/8/layout/hierarchy1"/>
    <dgm:cxn modelId="{A41EC9CB-68A4-41D5-9210-21478856852E}" type="presParOf" srcId="{26673CB8-D819-4CD5-8FDE-C87153544ADC}" destId="{D241E8D9-642F-47C8-8186-BE82FFABE6F0}" srcOrd="3" destOrd="0" presId="urn:microsoft.com/office/officeart/2005/8/layout/hierarchy1"/>
    <dgm:cxn modelId="{0FBAE73A-EE2A-4206-BBD6-9FA9DADE618D}" type="presParOf" srcId="{D241E8D9-642F-47C8-8186-BE82FFABE6F0}" destId="{A4153639-7824-48AF-BA1D-F94C8F4F2BDD}" srcOrd="0" destOrd="0" presId="urn:microsoft.com/office/officeart/2005/8/layout/hierarchy1"/>
    <dgm:cxn modelId="{EB69A174-C93D-4778-A530-C050C2137B91}" type="presParOf" srcId="{A4153639-7824-48AF-BA1D-F94C8F4F2BDD}" destId="{010C5F92-7EF9-4E01-B746-272B12B95DCD}" srcOrd="0" destOrd="0" presId="urn:microsoft.com/office/officeart/2005/8/layout/hierarchy1"/>
    <dgm:cxn modelId="{0BC88770-8A7C-4122-87AC-ABD37C0AEAAC}" type="presParOf" srcId="{A4153639-7824-48AF-BA1D-F94C8F4F2BDD}" destId="{AA9A55B5-313D-4AA0-9371-4605DD9C0147}" srcOrd="1" destOrd="0" presId="urn:microsoft.com/office/officeart/2005/8/layout/hierarchy1"/>
    <dgm:cxn modelId="{F9651263-8B49-4857-B56B-E462634E203C}" type="presParOf" srcId="{D241E8D9-642F-47C8-8186-BE82FFABE6F0}" destId="{C72FCFC6-8408-4ECA-B1F7-5CA63B3B2CC1}" srcOrd="1" destOrd="0" presId="urn:microsoft.com/office/officeart/2005/8/layout/hierarchy1"/>
    <dgm:cxn modelId="{5F074C27-9C80-4F94-8430-01B58C3E8B56}" type="presParOf" srcId="{C72FCFC6-8408-4ECA-B1F7-5CA63B3B2CC1}" destId="{1A8FD8F7-D0D8-44A6-BBDE-AE293ECAD7D3}" srcOrd="0" destOrd="0" presId="urn:microsoft.com/office/officeart/2005/8/layout/hierarchy1"/>
    <dgm:cxn modelId="{84765673-A4F1-4AE4-B43C-D8F9DB7F4833}" type="presParOf" srcId="{C72FCFC6-8408-4ECA-B1F7-5CA63B3B2CC1}" destId="{6D667B45-679D-42D1-B425-95AD18EECD76}" srcOrd="1" destOrd="0" presId="urn:microsoft.com/office/officeart/2005/8/layout/hierarchy1"/>
    <dgm:cxn modelId="{727325EB-E785-42E7-8428-C8A834301D24}" type="presParOf" srcId="{6D667B45-679D-42D1-B425-95AD18EECD76}" destId="{F09000CA-9578-490C-8475-504AF1F3F36F}" srcOrd="0" destOrd="0" presId="urn:microsoft.com/office/officeart/2005/8/layout/hierarchy1"/>
    <dgm:cxn modelId="{07FA63C5-FC83-4621-AEB2-4B03AFE0CC8F}" type="presParOf" srcId="{F09000CA-9578-490C-8475-504AF1F3F36F}" destId="{A98B4955-6FAB-4FCD-B2F8-C247B651A43E}" srcOrd="0" destOrd="0" presId="urn:microsoft.com/office/officeart/2005/8/layout/hierarchy1"/>
    <dgm:cxn modelId="{53264313-01A0-4982-87B4-970934FF4FC0}" type="presParOf" srcId="{F09000CA-9578-490C-8475-504AF1F3F36F}" destId="{E8A9F7CB-AC46-41FF-BEAB-B36090B5E6C4}" srcOrd="1" destOrd="0" presId="urn:microsoft.com/office/officeart/2005/8/layout/hierarchy1"/>
    <dgm:cxn modelId="{FBC85D78-90B2-4BD9-9126-E6EA2C90C2A8}" type="presParOf" srcId="{6D667B45-679D-42D1-B425-95AD18EECD76}" destId="{CEC83B86-B52E-4812-BC90-6806A1767464}" srcOrd="1" destOrd="0" presId="urn:microsoft.com/office/officeart/2005/8/layout/hierarchy1"/>
  </dgm:cxnLst>
  <dgm:bg/>
  <dgm:whole>
    <a:ln>
      <a:solidFill>
        <a:srgbClr val="FF66FF"/>
      </a:solid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8FD8F7-D0D8-44A6-BBDE-AE293ECAD7D3}">
      <dsp:nvSpPr>
        <dsp:cNvPr id="0" name=""/>
        <dsp:cNvSpPr/>
      </dsp:nvSpPr>
      <dsp:spPr>
        <a:xfrm>
          <a:off x="7555267" y="2954792"/>
          <a:ext cx="91440" cy="550146"/>
        </a:xfrm>
        <a:custGeom>
          <a:avLst/>
          <a:gdLst/>
          <a:ahLst/>
          <a:cxnLst/>
          <a:rect l="0" t="0" r="0" b="0"/>
          <a:pathLst>
            <a:path>
              <a:moveTo>
                <a:pt x="45720" y="0"/>
              </a:moveTo>
              <a:lnTo>
                <a:pt x="45720" y="550146"/>
              </a:lnTo>
            </a:path>
          </a:pathLst>
        </a:cu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39962A-34B3-40D7-9B87-C980EF7A231C}">
      <dsp:nvSpPr>
        <dsp:cNvPr id="0" name=""/>
        <dsp:cNvSpPr/>
      </dsp:nvSpPr>
      <dsp:spPr>
        <a:xfrm>
          <a:off x="5867001" y="1203466"/>
          <a:ext cx="1733985" cy="550146"/>
        </a:xfrm>
        <a:custGeom>
          <a:avLst/>
          <a:gdLst/>
          <a:ahLst/>
          <a:cxnLst/>
          <a:rect l="0" t="0" r="0" b="0"/>
          <a:pathLst>
            <a:path>
              <a:moveTo>
                <a:pt x="0" y="0"/>
              </a:moveTo>
              <a:lnTo>
                <a:pt x="0" y="374908"/>
              </a:lnTo>
              <a:lnTo>
                <a:pt x="1733985" y="374908"/>
              </a:lnTo>
              <a:lnTo>
                <a:pt x="1733985" y="550146"/>
              </a:lnTo>
            </a:path>
          </a:pathLst>
        </a:custGeom>
        <a:noFill/>
        <a:ln w="12700" cap="flat" cmpd="sng" algn="ctr">
          <a:solidFill>
            <a:srgbClr val="FF66CC"/>
          </a:solidFill>
          <a:prstDash val="solid"/>
          <a:miter lim="800000"/>
        </a:ln>
        <a:effectLst/>
      </dsp:spPr>
      <dsp:style>
        <a:lnRef idx="2">
          <a:scrgbClr r="0" g="0" b="0"/>
        </a:lnRef>
        <a:fillRef idx="0">
          <a:scrgbClr r="0" g="0" b="0"/>
        </a:fillRef>
        <a:effectRef idx="0">
          <a:scrgbClr r="0" g="0" b="0"/>
        </a:effectRef>
        <a:fontRef idx="minor"/>
      </dsp:style>
    </dsp:sp>
    <dsp:sp modelId="{7A6F7395-5166-40AA-AEFB-B7E23C1D1A80}">
      <dsp:nvSpPr>
        <dsp:cNvPr id="0" name=""/>
        <dsp:cNvSpPr/>
      </dsp:nvSpPr>
      <dsp:spPr>
        <a:xfrm>
          <a:off x="4133015" y="2954792"/>
          <a:ext cx="1155990" cy="550146"/>
        </a:xfrm>
        <a:custGeom>
          <a:avLst/>
          <a:gdLst/>
          <a:ahLst/>
          <a:cxnLst/>
          <a:rect l="0" t="0" r="0" b="0"/>
          <a:pathLst>
            <a:path>
              <a:moveTo>
                <a:pt x="0" y="0"/>
              </a:moveTo>
              <a:lnTo>
                <a:pt x="0" y="374908"/>
              </a:lnTo>
              <a:lnTo>
                <a:pt x="1155990" y="374908"/>
              </a:lnTo>
              <a:lnTo>
                <a:pt x="1155990" y="550146"/>
              </a:lnTo>
            </a:path>
          </a:pathLst>
        </a:custGeom>
        <a:noFill/>
        <a:ln w="12700" cap="flat" cmpd="sng" algn="ctr">
          <a:solidFill>
            <a:srgbClr val="FF66CC"/>
          </a:solidFill>
          <a:prstDash val="solid"/>
          <a:miter lim="800000"/>
        </a:ln>
        <a:effectLst/>
      </dsp:spPr>
      <dsp:style>
        <a:lnRef idx="2">
          <a:scrgbClr r="0" g="0" b="0"/>
        </a:lnRef>
        <a:fillRef idx="0">
          <a:scrgbClr r="0" g="0" b="0"/>
        </a:fillRef>
        <a:effectRef idx="0">
          <a:scrgbClr r="0" g="0" b="0"/>
        </a:effectRef>
        <a:fontRef idx="minor"/>
      </dsp:style>
    </dsp:sp>
    <dsp:sp modelId="{D85F2A02-F5BB-4500-8CB3-A4351B049293}">
      <dsp:nvSpPr>
        <dsp:cNvPr id="0" name=""/>
        <dsp:cNvSpPr/>
      </dsp:nvSpPr>
      <dsp:spPr>
        <a:xfrm>
          <a:off x="2977024" y="2954792"/>
          <a:ext cx="1155990" cy="550146"/>
        </a:xfrm>
        <a:custGeom>
          <a:avLst/>
          <a:gdLst/>
          <a:ahLst/>
          <a:cxnLst/>
          <a:rect l="0" t="0" r="0" b="0"/>
          <a:pathLst>
            <a:path>
              <a:moveTo>
                <a:pt x="1155990" y="0"/>
              </a:moveTo>
              <a:lnTo>
                <a:pt x="1155990" y="374908"/>
              </a:lnTo>
              <a:lnTo>
                <a:pt x="0" y="374908"/>
              </a:lnTo>
              <a:lnTo>
                <a:pt x="0" y="550146"/>
              </a:lnTo>
            </a:path>
          </a:pathLst>
        </a:custGeom>
        <a:noFill/>
        <a:ln w="12700" cap="flat" cmpd="sng" algn="ctr">
          <a:solidFill>
            <a:srgbClr val="FF66FF"/>
          </a:solidFill>
          <a:prstDash val="solid"/>
          <a:miter lim="800000"/>
        </a:ln>
        <a:effectLst/>
      </dsp:spPr>
      <dsp:style>
        <a:lnRef idx="2">
          <a:scrgbClr r="0" g="0" b="0"/>
        </a:lnRef>
        <a:fillRef idx="0">
          <a:scrgbClr r="0" g="0" b="0"/>
        </a:fillRef>
        <a:effectRef idx="0">
          <a:scrgbClr r="0" g="0" b="0"/>
        </a:effectRef>
        <a:fontRef idx="minor"/>
      </dsp:style>
    </dsp:sp>
    <dsp:sp modelId="{7490C7BE-677E-4885-8AF1-75EDED8F41FE}">
      <dsp:nvSpPr>
        <dsp:cNvPr id="0" name=""/>
        <dsp:cNvSpPr/>
      </dsp:nvSpPr>
      <dsp:spPr>
        <a:xfrm>
          <a:off x="4133015" y="1203466"/>
          <a:ext cx="1733985" cy="550146"/>
        </a:xfrm>
        <a:custGeom>
          <a:avLst/>
          <a:gdLst/>
          <a:ahLst/>
          <a:cxnLst/>
          <a:rect l="0" t="0" r="0" b="0"/>
          <a:pathLst>
            <a:path>
              <a:moveTo>
                <a:pt x="1733985" y="0"/>
              </a:moveTo>
              <a:lnTo>
                <a:pt x="1733985" y="374908"/>
              </a:lnTo>
              <a:lnTo>
                <a:pt x="0" y="374908"/>
              </a:lnTo>
              <a:lnTo>
                <a:pt x="0" y="550146"/>
              </a:lnTo>
            </a:path>
          </a:pathLst>
        </a:custGeom>
        <a:noFill/>
        <a:ln w="12700" cap="flat" cmpd="sng" algn="ctr">
          <a:solidFill>
            <a:srgbClr val="FF66FF"/>
          </a:solidFill>
          <a:prstDash val="solid"/>
          <a:miter lim="800000"/>
        </a:ln>
        <a:effectLst/>
      </dsp:spPr>
      <dsp:style>
        <a:lnRef idx="2">
          <a:scrgbClr r="0" g="0" b="0"/>
        </a:lnRef>
        <a:fillRef idx="0">
          <a:scrgbClr r="0" g="0" b="0"/>
        </a:fillRef>
        <a:effectRef idx="0">
          <a:scrgbClr r="0" g="0" b="0"/>
        </a:effectRef>
        <a:fontRef idx="minor"/>
      </dsp:style>
    </dsp:sp>
    <dsp:sp modelId="{FD91251A-B654-49DF-A7CD-A60E2A976413}">
      <dsp:nvSpPr>
        <dsp:cNvPr id="0" name=""/>
        <dsp:cNvSpPr/>
      </dsp:nvSpPr>
      <dsp:spPr>
        <a:xfrm>
          <a:off x="4921190" y="2287"/>
          <a:ext cx="1891620" cy="1201179"/>
        </a:xfrm>
        <a:prstGeom prst="roundRect">
          <a:avLst>
            <a:gd name="adj" fmla="val 10000"/>
          </a:avLst>
        </a:prstGeom>
        <a:solidFill>
          <a:srgbClr val="FF66FF"/>
        </a:solidFill>
        <a:ln>
          <a:solidFill>
            <a:srgbClr val="FF66CC"/>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440BA02-2672-4A11-914B-E04C4AB0048F}">
      <dsp:nvSpPr>
        <dsp:cNvPr id="0" name=""/>
        <dsp:cNvSpPr/>
      </dsp:nvSpPr>
      <dsp:spPr>
        <a:xfrm>
          <a:off x="5131370" y="201958"/>
          <a:ext cx="1891620" cy="1201179"/>
        </a:xfrm>
        <a:prstGeom prst="roundRect">
          <a:avLst>
            <a:gd name="adj" fmla="val 10000"/>
          </a:avLst>
        </a:prstGeom>
        <a:solidFill>
          <a:schemeClr val="lt1">
            <a:alpha val="90000"/>
            <a:hueOff val="0"/>
            <a:satOff val="0"/>
            <a:lumOff val="0"/>
            <a:alphaOff val="0"/>
          </a:schemeClr>
        </a:solidFill>
        <a:ln w="6350" cap="flat" cmpd="sng" algn="ctr">
          <a:solidFill>
            <a:srgbClr val="FF66CC"/>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تصادفی سازی با یک الگوریتم کامپیوتری و تقسیم افراد به دو گروه </a:t>
          </a:r>
          <a:endParaRPr lang="en-US" sz="1800" u="none" kern="1200" dirty="0">
            <a:latin typeface="Bnazanin"/>
            <a:cs typeface="B Nazanin" panose="00000400000000000000" pitchFamily="2" charset="-78"/>
          </a:endParaRPr>
        </a:p>
      </dsp:txBody>
      <dsp:txXfrm>
        <a:off x="5166551" y="237139"/>
        <a:ext cx="1821258" cy="1130817"/>
      </dsp:txXfrm>
    </dsp:sp>
    <dsp:sp modelId="{65ADEFE8-640A-4FAC-92A3-230229952F2E}">
      <dsp:nvSpPr>
        <dsp:cNvPr id="0" name=""/>
        <dsp:cNvSpPr/>
      </dsp:nvSpPr>
      <dsp:spPr>
        <a:xfrm>
          <a:off x="3187204" y="1753612"/>
          <a:ext cx="1891620" cy="1201179"/>
        </a:xfrm>
        <a:prstGeom prst="roundRect">
          <a:avLst>
            <a:gd name="adj" fmla="val 10000"/>
          </a:avLst>
        </a:prstGeom>
        <a:solidFill>
          <a:srgbClr val="FF66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92F35EC-5460-4271-83C6-BA595F45152A}">
      <dsp:nvSpPr>
        <dsp:cNvPr id="0" name=""/>
        <dsp:cNvSpPr/>
      </dsp:nvSpPr>
      <dsp:spPr>
        <a:xfrm>
          <a:off x="3397384" y="1953283"/>
          <a:ext cx="1891620" cy="1201179"/>
        </a:xfrm>
        <a:prstGeom prst="roundRect">
          <a:avLst>
            <a:gd name="adj" fmla="val 10000"/>
          </a:avLst>
        </a:prstGeom>
        <a:solidFill>
          <a:schemeClr val="lt1">
            <a:alpha val="90000"/>
            <a:hueOff val="0"/>
            <a:satOff val="0"/>
            <a:lumOff val="0"/>
            <a:alphaOff val="0"/>
          </a:schemeClr>
        </a:solidFill>
        <a:ln w="6350" cap="flat" cmpd="sng" algn="ctr">
          <a:solidFill>
            <a:srgbClr val="FF66FF"/>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ماموگرافی کمتر( 2 یا 3 سال یکبار)</a:t>
          </a:r>
          <a:endParaRPr lang="en-US" sz="1800" u="none" kern="1200" dirty="0">
            <a:latin typeface="Bnazanin"/>
            <a:cs typeface="B Nazanin" panose="00000400000000000000" pitchFamily="2" charset="-78"/>
          </a:endParaRPr>
        </a:p>
      </dsp:txBody>
      <dsp:txXfrm>
        <a:off x="3432565" y="1988464"/>
        <a:ext cx="1821258" cy="1130817"/>
      </dsp:txXfrm>
    </dsp:sp>
    <dsp:sp modelId="{0F93477E-CD8D-430D-A469-85B8E4475BA3}">
      <dsp:nvSpPr>
        <dsp:cNvPr id="0" name=""/>
        <dsp:cNvSpPr/>
      </dsp:nvSpPr>
      <dsp:spPr>
        <a:xfrm>
          <a:off x="2031214" y="3504938"/>
          <a:ext cx="1891620" cy="1201179"/>
        </a:xfrm>
        <a:prstGeom prst="roundRect">
          <a:avLst>
            <a:gd name="adj" fmla="val 10000"/>
          </a:avLst>
        </a:prstGeom>
        <a:solidFill>
          <a:srgbClr val="FF66FF"/>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640D1EE-E804-480F-BBCF-3B419887453F}">
      <dsp:nvSpPr>
        <dsp:cNvPr id="0" name=""/>
        <dsp:cNvSpPr/>
      </dsp:nvSpPr>
      <dsp:spPr>
        <a:xfrm>
          <a:off x="2241394" y="3704609"/>
          <a:ext cx="1891620" cy="1201179"/>
        </a:xfrm>
        <a:prstGeom prst="roundRect">
          <a:avLst>
            <a:gd name="adj" fmla="val 10000"/>
          </a:avLst>
        </a:prstGeom>
        <a:solidFill>
          <a:schemeClr val="lt1">
            <a:alpha val="90000"/>
            <a:hueOff val="0"/>
            <a:satOff val="0"/>
            <a:lumOff val="0"/>
            <a:alphaOff val="0"/>
          </a:schemeClr>
        </a:solidFill>
        <a:ln w="6350" cap="flat" cmpd="sng" algn="ctr">
          <a:solidFill>
            <a:srgbClr val="FF66CC"/>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کسانی که ماستکتومی انجام داده اند</a:t>
          </a:r>
        </a:p>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 هر3 سال یکبار</a:t>
          </a:r>
          <a:endParaRPr lang="en-US" sz="1800" u="none" kern="1200" dirty="0">
            <a:latin typeface="Bnazanin"/>
            <a:cs typeface="B Nazanin" panose="00000400000000000000" pitchFamily="2" charset="-78"/>
          </a:endParaRPr>
        </a:p>
      </dsp:txBody>
      <dsp:txXfrm>
        <a:off x="2276575" y="3739790"/>
        <a:ext cx="1821258" cy="1130817"/>
      </dsp:txXfrm>
    </dsp:sp>
    <dsp:sp modelId="{BFA2F7F4-2BA1-4C43-9F1A-425A786C68CF}">
      <dsp:nvSpPr>
        <dsp:cNvPr id="0" name=""/>
        <dsp:cNvSpPr/>
      </dsp:nvSpPr>
      <dsp:spPr>
        <a:xfrm>
          <a:off x="4343195" y="3504938"/>
          <a:ext cx="1891620" cy="1201179"/>
        </a:xfrm>
        <a:prstGeom prst="roundRect">
          <a:avLst>
            <a:gd name="adj" fmla="val 10000"/>
          </a:avLst>
        </a:prstGeom>
        <a:solidFill>
          <a:srgbClr val="FF66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7318F61-A43A-415F-B6CC-D7BE37068623}">
      <dsp:nvSpPr>
        <dsp:cNvPr id="0" name=""/>
        <dsp:cNvSpPr/>
      </dsp:nvSpPr>
      <dsp:spPr>
        <a:xfrm>
          <a:off x="4553375" y="3704609"/>
          <a:ext cx="1891620" cy="1201179"/>
        </a:xfrm>
        <a:prstGeom prst="roundRect">
          <a:avLst>
            <a:gd name="adj" fmla="val 10000"/>
          </a:avLst>
        </a:prstGeom>
        <a:solidFill>
          <a:schemeClr val="lt1">
            <a:alpha val="90000"/>
            <a:hueOff val="0"/>
            <a:satOff val="0"/>
            <a:lumOff val="0"/>
            <a:alphaOff val="0"/>
          </a:schemeClr>
        </a:solidFill>
        <a:ln w="6350" cap="flat" cmpd="sng" algn="ctr">
          <a:solidFill>
            <a:srgbClr val="FF66FF"/>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کسانی که جراحی حفظ پستان انجام داده اند</a:t>
          </a:r>
          <a:endParaRPr lang="en-US" sz="1800" u="none" kern="1200" dirty="0">
            <a:latin typeface="Bnazanin"/>
            <a:cs typeface="B Nazanin" panose="00000400000000000000" pitchFamily="2" charset="-78"/>
          </a:endParaRPr>
        </a:p>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 هر 2 سال یکبار</a:t>
          </a:r>
          <a:endParaRPr lang="en-US" sz="1800" u="none" kern="1200" dirty="0">
            <a:latin typeface="Bnazanin"/>
            <a:cs typeface="B Nazanin" panose="00000400000000000000" pitchFamily="2" charset="-78"/>
          </a:endParaRPr>
        </a:p>
      </dsp:txBody>
      <dsp:txXfrm>
        <a:off x="4588556" y="3739790"/>
        <a:ext cx="1821258" cy="1130817"/>
      </dsp:txXfrm>
    </dsp:sp>
    <dsp:sp modelId="{010C5F92-7EF9-4E01-B746-272B12B95DCD}">
      <dsp:nvSpPr>
        <dsp:cNvPr id="0" name=""/>
        <dsp:cNvSpPr/>
      </dsp:nvSpPr>
      <dsp:spPr>
        <a:xfrm>
          <a:off x="6655176" y="1753612"/>
          <a:ext cx="1891620" cy="1201179"/>
        </a:xfrm>
        <a:prstGeom prst="roundRect">
          <a:avLst>
            <a:gd name="adj" fmla="val 10000"/>
          </a:avLst>
        </a:prstGeom>
        <a:solidFill>
          <a:srgbClr val="FF66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A9A55B5-313D-4AA0-9371-4605DD9C0147}">
      <dsp:nvSpPr>
        <dsp:cNvPr id="0" name=""/>
        <dsp:cNvSpPr/>
      </dsp:nvSpPr>
      <dsp:spPr>
        <a:xfrm>
          <a:off x="6865356" y="1953283"/>
          <a:ext cx="1891620" cy="1201179"/>
        </a:xfrm>
        <a:prstGeom prst="roundRect">
          <a:avLst>
            <a:gd name="adj" fmla="val 10000"/>
          </a:avLst>
        </a:prstGeom>
        <a:solidFill>
          <a:schemeClr val="lt1">
            <a:alpha val="90000"/>
            <a:hueOff val="0"/>
            <a:satOff val="0"/>
            <a:lumOff val="0"/>
            <a:alphaOff val="0"/>
          </a:schemeClr>
        </a:solidFill>
        <a:ln w="6350" cap="flat" cmpd="sng" algn="ctr">
          <a:solidFill>
            <a:srgbClr val="FF66FF"/>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ماموگرافی سالانه</a:t>
          </a:r>
          <a:endParaRPr lang="en-US" sz="1800" u="none" kern="1200" dirty="0">
            <a:latin typeface="Bnazanin"/>
            <a:cs typeface="B Nazanin" panose="00000400000000000000" pitchFamily="2" charset="-78"/>
          </a:endParaRPr>
        </a:p>
      </dsp:txBody>
      <dsp:txXfrm>
        <a:off x="6900537" y="1988464"/>
        <a:ext cx="1821258" cy="1130817"/>
      </dsp:txXfrm>
    </dsp:sp>
    <dsp:sp modelId="{A98B4955-6FAB-4FCD-B2F8-C247B651A43E}">
      <dsp:nvSpPr>
        <dsp:cNvPr id="0" name=""/>
        <dsp:cNvSpPr/>
      </dsp:nvSpPr>
      <dsp:spPr>
        <a:xfrm>
          <a:off x="6655176" y="3504938"/>
          <a:ext cx="1891620" cy="1201179"/>
        </a:xfrm>
        <a:prstGeom prst="roundRect">
          <a:avLst>
            <a:gd name="adj" fmla="val 10000"/>
          </a:avLst>
        </a:prstGeom>
        <a:solidFill>
          <a:srgbClr val="FF66FF"/>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8A9F7CB-AC46-41FF-BEAB-B36090B5E6C4}">
      <dsp:nvSpPr>
        <dsp:cNvPr id="0" name=""/>
        <dsp:cNvSpPr/>
      </dsp:nvSpPr>
      <dsp:spPr>
        <a:xfrm>
          <a:off x="6865356" y="3704609"/>
          <a:ext cx="1891620" cy="1201179"/>
        </a:xfrm>
        <a:prstGeom prst="roundRect">
          <a:avLst>
            <a:gd name="adj" fmla="val 10000"/>
          </a:avLst>
        </a:prstGeom>
        <a:solidFill>
          <a:schemeClr val="lt1">
            <a:alpha val="90000"/>
            <a:hueOff val="0"/>
            <a:satOff val="0"/>
            <a:lumOff val="0"/>
            <a:alphaOff val="0"/>
          </a:schemeClr>
        </a:solidFill>
        <a:ln w="6350" cap="flat" cmpd="sng" algn="ctr">
          <a:solidFill>
            <a:srgbClr val="FF66CC"/>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a-IR" sz="1800" u="none" kern="1200" dirty="0">
              <a:latin typeface="Bnazanin"/>
              <a:cs typeface="B Nazanin" panose="00000400000000000000" pitchFamily="2" charset="-78"/>
            </a:rPr>
            <a:t>جراحی حفظ پستان یا ماستکتومی داشته اند</a:t>
          </a:r>
          <a:endParaRPr lang="en-US" sz="1800" u="none" kern="1200" dirty="0">
            <a:latin typeface="Bnazanin"/>
            <a:cs typeface="B Nazanin" panose="00000400000000000000" pitchFamily="2" charset="-78"/>
          </a:endParaRPr>
        </a:p>
      </dsp:txBody>
      <dsp:txXfrm>
        <a:off x="6900537" y="3739790"/>
        <a:ext cx="1821258" cy="11308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21CE7F-20A0-4042-8902-88493A8CDBFE}" type="datetimeFigureOut">
              <a:rPr lang="en-US" smtClean="0"/>
              <a:t>4/5/2025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AF295-9F28-4278-9109-6B6F97EE6619}" type="slidenum">
              <a:rPr lang="en-US" smtClean="0"/>
              <a:t>‹#›</a:t>
            </a:fld>
            <a:endParaRPr lang="en-US"/>
          </a:p>
        </p:txBody>
      </p:sp>
    </p:spTree>
    <p:extLst>
      <p:ext uri="{BB962C8B-B14F-4D97-AF65-F5344CB8AC3E}">
        <p14:creationId xmlns:p14="http://schemas.microsoft.com/office/powerpoint/2010/main" val="1969709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52059-6F11-5106-694C-02AFB0610B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391BD5-06F8-47C4-84CB-7C7F78539C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DF1451-3337-6360-DD45-1B67258978AB}"/>
              </a:ext>
            </a:extLst>
          </p:cNvPr>
          <p:cNvSpPr>
            <a:spLocks noGrp="1"/>
          </p:cNvSpPr>
          <p:nvPr>
            <p:ph type="dt" sz="half" idx="10"/>
          </p:nvPr>
        </p:nvSpPr>
        <p:spPr/>
        <p:txBody>
          <a:bodyPr/>
          <a:lstStyle/>
          <a:p>
            <a:fld id="{D52DFE54-2BA1-43A6-80F2-796BDF6B08CA}" type="datetime1">
              <a:rPr lang="en-US" smtClean="0"/>
              <a:t>4/5/2025</a:t>
            </a:fld>
            <a:endParaRPr lang="en-US"/>
          </a:p>
        </p:txBody>
      </p:sp>
      <p:sp>
        <p:nvSpPr>
          <p:cNvPr id="5" name="Footer Placeholder 4">
            <a:extLst>
              <a:ext uri="{FF2B5EF4-FFF2-40B4-BE49-F238E27FC236}">
                <a16:creationId xmlns:a16="http://schemas.microsoft.com/office/drawing/2014/main" id="{BBFB8D92-C3A6-45EA-3BB6-4F94B73E6C09}"/>
              </a:ext>
            </a:extLst>
          </p:cNvPr>
          <p:cNvSpPr>
            <a:spLocks noGrp="1"/>
          </p:cNvSpPr>
          <p:nvPr>
            <p:ph type="ftr" sz="quarter" idx="11"/>
          </p:nvPr>
        </p:nvSpPr>
        <p:spPr/>
        <p:txBody>
          <a:bodyPr/>
          <a:lstStyle/>
          <a:p>
            <a:r>
              <a:rPr lang="fa-IR"/>
              <a:t>ارائه دهنده : حوریه حیدری</a:t>
            </a:r>
            <a:endParaRPr lang="en-US"/>
          </a:p>
        </p:txBody>
      </p:sp>
      <p:sp>
        <p:nvSpPr>
          <p:cNvPr id="6" name="Slide Number Placeholder 5">
            <a:extLst>
              <a:ext uri="{FF2B5EF4-FFF2-40B4-BE49-F238E27FC236}">
                <a16:creationId xmlns:a16="http://schemas.microsoft.com/office/drawing/2014/main" id="{045E05D4-0788-82A1-8014-886766E9B3FC}"/>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3918412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0CC7-E27E-E2BA-BEA7-85750167EB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D9E44A-0702-2329-6590-673A88AF53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AC293-C69D-397D-66DA-D0BD37A1CABD}"/>
              </a:ext>
            </a:extLst>
          </p:cNvPr>
          <p:cNvSpPr>
            <a:spLocks noGrp="1"/>
          </p:cNvSpPr>
          <p:nvPr>
            <p:ph type="dt" sz="half" idx="10"/>
          </p:nvPr>
        </p:nvSpPr>
        <p:spPr/>
        <p:txBody>
          <a:bodyPr/>
          <a:lstStyle/>
          <a:p>
            <a:fld id="{97327C0A-8ED2-4B9F-9838-D50600E2C293}" type="datetime1">
              <a:rPr lang="en-US" smtClean="0"/>
              <a:t>4/5/2025</a:t>
            </a:fld>
            <a:endParaRPr lang="en-US"/>
          </a:p>
        </p:txBody>
      </p:sp>
      <p:sp>
        <p:nvSpPr>
          <p:cNvPr id="5" name="Footer Placeholder 4">
            <a:extLst>
              <a:ext uri="{FF2B5EF4-FFF2-40B4-BE49-F238E27FC236}">
                <a16:creationId xmlns:a16="http://schemas.microsoft.com/office/drawing/2014/main" id="{610D2A13-D905-1AB4-2203-0C358652684E}"/>
              </a:ext>
            </a:extLst>
          </p:cNvPr>
          <p:cNvSpPr>
            <a:spLocks noGrp="1"/>
          </p:cNvSpPr>
          <p:nvPr>
            <p:ph type="ftr" sz="quarter" idx="11"/>
          </p:nvPr>
        </p:nvSpPr>
        <p:spPr/>
        <p:txBody>
          <a:bodyPr/>
          <a:lstStyle/>
          <a:p>
            <a:r>
              <a:rPr lang="fa-IR"/>
              <a:t>ارائه دهنده : حوریه حیدری</a:t>
            </a:r>
            <a:endParaRPr lang="en-US"/>
          </a:p>
        </p:txBody>
      </p:sp>
      <p:sp>
        <p:nvSpPr>
          <p:cNvPr id="6" name="Slide Number Placeholder 5">
            <a:extLst>
              <a:ext uri="{FF2B5EF4-FFF2-40B4-BE49-F238E27FC236}">
                <a16:creationId xmlns:a16="http://schemas.microsoft.com/office/drawing/2014/main" id="{ECF42D44-C981-9443-3824-8331E689EC62}"/>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3650451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5867E7-5D99-06C1-E502-1D93EEDCBE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A34041-0D25-9FDA-D730-C1FC3A30C0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AF1128-A681-0D88-FE83-C9AE21E124CC}"/>
              </a:ext>
            </a:extLst>
          </p:cNvPr>
          <p:cNvSpPr>
            <a:spLocks noGrp="1"/>
          </p:cNvSpPr>
          <p:nvPr>
            <p:ph type="dt" sz="half" idx="10"/>
          </p:nvPr>
        </p:nvSpPr>
        <p:spPr/>
        <p:txBody>
          <a:bodyPr/>
          <a:lstStyle/>
          <a:p>
            <a:fld id="{79A86416-CA96-4B1A-A40D-787CB25E96A1}" type="datetime1">
              <a:rPr lang="en-US" smtClean="0"/>
              <a:t>4/5/2025</a:t>
            </a:fld>
            <a:endParaRPr lang="en-US"/>
          </a:p>
        </p:txBody>
      </p:sp>
      <p:sp>
        <p:nvSpPr>
          <p:cNvPr id="5" name="Footer Placeholder 4">
            <a:extLst>
              <a:ext uri="{FF2B5EF4-FFF2-40B4-BE49-F238E27FC236}">
                <a16:creationId xmlns:a16="http://schemas.microsoft.com/office/drawing/2014/main" id="{3ECA30F7-E932-B2E7-ECFF-0F07174EA6FB}"/>
              </a:ext>
            </a:extLst>
          </p:cNvPr>
          <p:cNvSpPr>
            <a:spLocks noGrp="1"/>
          </p:cNvSpPr>
          <p:nvPr>
            <p:ph type="ftr" sz="quarter" idx="11"/>
          </p:nvPr>
        </p:nvSpPr>
        <p:spPr/>
        <p:txBody>
          <a:bodyPr/>
          <a:lstStyle/>
          <a:p>
            <a:r>
              <a:rPr lang="fa-IR"/>
              <a:t>ارائه دهنده : حوریه حیدری</a:t>
            </a:r>
            <a:endParaRPr lang="en-US"/>
          </a:p>
        </p:txBody>
      </p:sp>
      <p:sp>
        <p:nvSpPr>
          <p:cNvPr id="6" name="Slide Number Placeholder 5">
            <a:extLst>
              <a:ext uri="{FF2B5EF4-FFF2-40B4-BE49-F238E27FC236}">
                <a16:creationId xmlns:a16="http://schemas.microsoft.com/office/drawing/2014/main" id="{B68B48F7-7333-F053-4336-97521029E8EA}"/>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172677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93A-44F5-4A80-DCAF-48A287ABC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B98A10-4FD3-E0AE-5043-E188C66AB4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E6C4F1-A525-E9A4-F9D1-51273DF8B71C}"/>
              </a:ext>
            </a:extLst>
          </p:cNvPr>
          <p:cNvSpPr>
            <a:spLocks noGrp="1"/>
          </p:cNvSpPr>
          <p:nvPr>
            <p:ph type="dt" sz="half" idx="10"/>
          </p:nvPr>
        </p:nvSpPr>
        <p:spPr/>
        <p:txBody>
          <a:bodyPr/>
          <a:lstStyle/>
          <a:p>
            <a:fld id="{6A8FB796-AB62-46B7-97B3-60F33A3CEBB6}" type="datetime1">
              <a:rPr lang="en-US" smtClean="0"/>
              <a:t>4/5/2025</a:t>
            </a:fld>
            <a:endParaRPr lang="en-US"/>
          </a:p>
        </p:txBody>
      </p:sp>
      <p:sp>
        <p:nvSpPr>
          <p:cNvPr id="5" name="Footer Placeholder 4">
            <a:extLst>
              <a:ext uri="{FF2B5EF4-FFF2-40B4-BE49-F238E27FC236}">
                <a16:creationId xmlns:a16="http://schemas.microsoft.com/office/drawing/2014/main" id="{DBCE3783-3C6B-7901-32BA-E6076E5B4B08}"/>
              </a:ext>
            </a:extLst>
          </p:cNvPr>
          <p:cNvSpPr>
            <a:spLocks noGrp="1"/>
          </p:cNvSpPr>
          <p:nvPr>
            <p:ph type="ftr" sz="quarter" idx="11"/>
          </p:nvPr>
        </p:nvSpPr>
        <p:spPr/>
        <p:txBody>
          <a:bodyPr/>
          <a:lstStyle/>
          <a:p>
            <a:r>
              <a:rPr lang="fa-IR"/>
              <a:t>ارائه دهنده : حوریه حیدری</a:t>
            </a:r>
            <a:endParaRPr lang="en-US"/>
          </a:p>
        </p:txBody>
      </p:sp>
      <p:sp>
        <p:nvSpPr>
          <p:cNvPr id="6" name="Slide Number Placeholder 5">
            <a:extLst>
              <a:ext uri="{FF2B5EF4-FFF2-40B4-BE49-F238E27FC236}">
                <a16:creationId xmlns:a16="http://schemas.microsoft.com/office/drawing/2014/main" id="{61C2348C-138B-F7E6-F647-5F0B295A6E2B}"/>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1745931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EBDA7-7ECD-50BA-2A16-591239829E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0C6ACD-0649-105B-7F2D-368DBAC99D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9E2938-6B7E-0A6D-A12D-76F2D9AFBD51}"/>
              </a:ext>
            </a:extLst>
          </p:cNvPr>
          <p:cNvSpPr>
            <a:spLocks noGrp="1"/>
          </p:cNvSpPr>
          <p:nvPr>
            <p:ph type="dt" sz="half" idx="10"/>
          </p:nvPr>
        </p:nvSpPr>
        <p:spPr/>
        <p:txBody>
          <a:bodyPr/>
          <a:lstStyle/>
          <a:p>
            <a:fld id="{EEAC4724-DA6B-4CBF-A451-1BC320AC767E}" type="datetime1">
              <a:rPr lang="en-US" smtClean="0"/>
              <a:t>4/5/2025</a:t>
            </a:fld>
            <a:endParaRPr lang="en-US"/>
          </a:p>
        </p:txBody>
      </p:sp>
      <p:sp>
        <p:nvSpPr>
          <p:cNvPr id="5" name="Footer Placeholder 4">
            <a:extLst>
              <a:ext uri="{FF2B5EF4-FFF2-40B4-BE49-F238E27FC236}">
                <a16:creationId xmlns:a16="http://schemas.microsoft.com/office/drawing/2014/main" id="{89C09B06-71C3-5E18-4C94-53F72E071BCA}"/>
              </a:ext>
            </a:extLst>
          </p:cNvPr>
          <p:cNvSpPr>
            <a:spLocks noGrp="1"/>
          </p:cNvSpPr>
          <p:nvPr>
            <p:ph type="ftr" sz="quarter" idx="11"/>
          </p:nvPr>
        </p:nvSpPr>
        <p:spPr/>
        <p:txBody>
          <a:bodyPr/>
          <a:lstStyle/>
          <a:p>
            <a:r>
              <a:rPr lang="fa-IR"/>
              <a:t>ارائه دهنده : حوریه حیدری</a:t>
            </a:r>
            <a:endParaRPr lang="en-US"/>
          </a:p>
        </p:txBody>
      </p:sp>
      <p:sp>
        <p:nvSpPr>
          <p:cNvPr id="6" name="Slide Number Placeholder 5">
            <a:extLst>
              <a:ext uri="{FF2B5EF4-FFF2-40B4-BE49-F238E27FC236}">
                <a16:creationId xmlns:a16="http://schemas.microsoft.com/office/drawing/2014/main" id="{0BB00410-C9DE-32F4-8A84-5AE8308A9857}"/>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50038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488D8-F5E8-F813-68B4-1E039BAEE8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59FDC-0303-10D0-3C19-EA407948B2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FE9318-AA55-46BA-2F39-F5392BD662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1CCE77-FFE3-C346-FF8D-85970057F527}"/>
              </a:ext>
            </a:extLst>
          </p:cNvPr>
          <p:cNvSpPr>
            <a:spLocks noGrp="1"/>
          </p:cNvSpPr>
          <p:nvPr>
            <p:ph type="dt" sz="half" idx="10"/>
          </p:nvPr>
        </p:nvSpPr>
        <p:spPr/>
        <p:txBody>
          <a:bodyPr/>
          <a:lstStyle/>
          <a:p>
            <a:fld id="{ADECEAB0-A270-4647-A028-440F662E04E7}" type="datetime1">
              <a:rPr lang="en-US" smtClean="0"/>
              <a:t>4/5/2025</a:t>
            </a:fld>
            <a:endParaRPr lang="en-US"/>
          </a:p>
        </p:txBody>
      </p:sp>
      <p:sp>
        <p:nvSpPr>
          <p:cNvPr id="6" name="Footer Placeholder 5">
            <a:extLst>
              <a:ext uri="{FF2B5EF4-FFF2-40B4-BE49-F238E27FC236}">
                <a16:creationId xmlns:a16="http://schemas.microsoft.com/office/drawing/2014/main" id="{2F05F92D-5C64-9D12-03A8-81EBEFAE4112}"/>
              </a:ext>
            </a:extLst>
          </p:cNvPr>
          <p:cNvSpPr>
            <a:spLocks noGrp="1"/>
          </p:cNvSpPr>
          <p:nvPr>
            <p:ph type="ftr" sz="quarter" idx="11"/>
          </p:nvPr>
        </p:nvSpPr>
        <p:spPr/>
        <p:txBody>
          <a:bodyPr/>
          <a:lstStyle/>
          <a:p>
            <a:r>
              <a:rPr lang="fa-IR"/>
              <a:t>ارائه دهنده : حوریه حیدری</a:t>
            </a:r>
            <a:endParaRPr lang="en-US"/>
          </a:p>
        </p:txBody>
      </p:sp>
      <p:sp>
        <p:nvSpPr>
          <p:cNvPr id="7" name="Slide Number Placeholder 6">
            <a:extLst>
              <a:ext uri="{FF2B5EF4-FFF2-40B4-BE49-F238E27FC236}">
                <a16:creationId xmlns:a16="http://schemas.microsoft.com/office/drawing/2014/main" id="{6DE16CAE-C77A-F18F-B6A6-BEE07C669BF0}"/>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252428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B72A4-F01D-2BEC-4F94-14A1CD3531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B7949B-B000-F6B7-134D-F7A792D741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44D0FB-1B78-8BDF-AC7D-AF65468B05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CC1C7D-39B2-BD9A-CE84-4C737CC71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B12F95-DA0C-BCA3-3A71-2911DD4D55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844387-0E35-DBCA-0F6B-61FD2F8C7CD6}"/>
              </a:ext>
            </a:extLst>
          </p:cNvPr>
          <p:cNvSpPr>
            <a:spLocks noGrp="1"/>
          </p:cNvSpPr>
          <p:nvPr>
            <p:ph type="dt" sz="half" idx="10"/>
          </p:nvPr>
        </p:nvSpPr>
        <p:spPr/>
        <p:txBody>
          <a:bodyPr/>
          <a:lstStyle/>
          <a:p>
            <a:fld id="{2CBB5119-99E6-49C2-82F0-00EBEECF03B8}" type="datetime1">
              <a:rPr lang="en-US" smtClean="0"/>
              <a:t>4/5/2025</a:t>
            </a:fld>
            <a:endParaRPr lang="en-US"/>
          </a:p>
        </p:txBody>
      </p:sp>
      <p:sp>
        <p:nvSpPr>
          <p:cNvPr id="8" name="Footer Placeholder 7">
            <a:extLst>
              <a:ext uri="{FF2B5EF4-FFF2-40B4-BE49-F238E27FC236}">
                <a16:creationId xmlns:a16="http://schemas.microsoft.com/office/drawing/2014/main" id="{5FDDA9C0-F79B-FA03-2E4C-688BDC8B50D0}"/>
              </a:ext>
            </a:extLst>
          </p:cNvPr>
          <p:cNvSpPr>
            <a:spLocks noGrp="1"/>
          </p:cNvSpPr>
          <p:nvPr>
            <p:ph type="ftr" sz="quarter" idx="11"/>
          </p:nvPr>
        </p:nvSpPr>
        <p:spPr/>
        <p:txBody>
          <a:bodyPr/>
          <a:lstStyle/>
          <a:p>
            <a:r>
              <a:rPr lang="fa-IR"/>
              <a:t>ارائه دهنده : حوریه حیدری</a:t>
            </a:r>
            <a:endParaRPr lang="en-US"/>
          </a:p>
        </p:txBody>
      </p:sp>
      <p:sp>
        <p:nvSpPr>
          <p:cNvPr id="9" name="Slide Number Placeholder 8">
            <a:extLst>
              <a:ext uri="{FF2B5EF4-FFF2-40B4-BE49-F238E27FC236}">
                <a16:creationId xmlns:a16="http://schemas.microsoft.com/office/drawing/2014/main" id="{7505A53D-E6A2-C724-7099-5D30A3EC10E9}"/>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41551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E1AE8-5C64-51C8-50BD-40A884B135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47563A-20BD-BFFE-F8C2-066E2B95143D}"/>
              </a:ext>
            </a:extLst>
          </p:cNvPr>
          <p:cNvSpPr>
            <a:spLocks noGrp="1"/>
          </p:cNvSpPr>
          <p:nvPr>
            <p:ph type="dt" sz="half" idx="10"/>
          </p:nvPr>
        </p:nvSpPr>
        <p:spPr/>
        <p:txBody>
          <a:bodyPr/>
          <a:lstStyle/>
          <a:p>
            <a:fld id="{C4B1E9BB-20E7-40E4-A989-2700CCFED3A4}" type="datetime1">
              <a:rPr lang="en-US" smtClean="0"/>
              <a:t>4/5/2025</a:t>
            </a:fld>
            <a:endParaRPr lang="en-US"/>
          </a:p>
        </p:txBody>
      </p:sp>
      <p:sp>
        <p:nvSpPr>
          <p:cNvPr id="4" name="Footer Placeholder 3">
            <a:extLst>
              <a:ext uri="{FF2B5EF4-FFF2-40B4-BE49-F238E27FC236}">
                <a16:creationId xmlns:a16="http://schemas.microsoft.com/office/drawing/2014/main" id="{15406B0F-AAC2-1D40-3F2F-8E36DD28617D}"/>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03DBFD68-E0A3-60BD-96C4-C4C7AC11B044}"/>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203312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C31D3B-4FC0-CF57-2DEA-995703B2D88A}"/>
              </a:ext>
            </a:extLst>
          </p:cNvPr>
          <p:cNvSpPr>
            <a:spLocks noGrp="1"/>
          </p:cNvSpPr>
          <p:nvPr>
            <p:ph type="dt" sz="half" idx="10"/>
          </p:nvPr>
        </p:nvSpPr>
        <p:spPr/>
        <p:txBody>
          <a:bodyPr/>
          <a:lstStyle/>
          <a:p>
            <a:fld id="{7728B289-FE8B-41A1-A939-A09629736ABA}" type="datetime1">
              <a:rPr lang="en-US" smtClean="0"/>
              <a:t>4/5/2025</a:t>
            </a:fld>
            <a:endParaRPr lang="en-US"/>
          </a:p>
        </p:txBody>
      </p:sp>
      <p:sp>
        <p:nvSpPr>
          <p:cNvPr id="3" name="Footer Placeholder 2">
            <a:extLst>
              <a:ext uri="{FF2B5EF4-FFF2-40B4-BE49-F238E27FC236}">
                <a16:creationId xmlns:a16="http://schemas.microsoft.com/office/drawing/2014/main" id="{CFD1EA63-AC43-5F1B-DA0B-3C3D0E0FBB25}"/>
              </a:ext>
            </a:extLst>
          </p:cNvPr>
          <p:cNvSpPr>
            <a:spLocks noGrp="1"/>
          </p:cNvSpPr>
          <p:nvPr>
            <p:ph type="ftr" sz="quarter" idx="11"/>
          </p:nvPr>
        </p:nvSpPr>
        <p:spPr/>
        <p:txBody>
          <a:bodyPr/>
          <a:lstStyle/>
          <a:p>
            <a:r>
              <a:rPr lang="fa-IR"/>
              <a:t>ارائه دهنده : حوریه حیدری</a:t>
            </a:r>
            <a:endParaRPr lang="en-US"/>
          </a:p>
        </p:txBody>
      </p:sp>
      <p:sp>
        <p:nvSpPr>
          <p:cNvPr id="4" name="Slide Number Placeholder 3">
            <a:extLst>
              <a:ext uri="{FF2B5EF4-FFF2-40B4-BE49-F238E27FC236}">
                <a16:creationId xmlns:a16="http://schemas.microsoft.com/office/drawing/2014/main" id="{559820D5-7F5D-A12F-C273-F324AC924668}"/>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360148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F7F00-FEB9-8DD8-D90E-3F06EBE0E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643F21-BECB-EA69-98C5-E1D925A4A8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AB4C93-0D13-99BC-04A2-657048EAC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C689FB-2733-A149-28F7-47FCFA9FB2F8}"/>
              </a:ext>
            </a:extLst>
          </p:cNvPr>
          <p:cNvSpPr>
            <a:spLocks noGrp="1"/>
          </p:cNvSpPr>
          <p:nvPr>
            <p:ph type="dt" sz="half" idx="10"/>
          </p:nvPr>
        </p:nvSpPr>
        <p:spPr/>
        <p:txBody>
          <a:bodyPr/>
          <a:lstStyle/>
          <a:p>
            <a:fld id="{21D31480-3F93-4F88-AD7C-9EC63E041DA2}" type="datetime1">
              <a:rPr lang="en-US" smtClean="0"/>
              <a:t>4/5/2025</a:t>
            </a:fld>
            <a:endParaRPr lang="en-US"/>
          </a:p>
        </p:txBody>
      </p:sp>
      <p:sp>
        <p:nvSpPr>
          <p:cNvPr id="6" name="Footer Placeholder 5">
            <a:extLst>
              <a:ext uri="{FF2B5EF4-FFF2-40B4-BE49-F238E27FC236}">
                <a16:creationId xmlns:a16="http://schemas.microsoft.com/office/drawing/2014/main" id="{0FFBA012-1FF1-EB5B-471E-A3A03B262C28}"/>
              </a:ext>
            </a:extLst>
          </p:cNvPr>
          <p:cNvSpPr>
            <a:spLocks noGrp="1"/>
          </p:cNvSpPr>
          <p:nvPr>
            <p:ph type="ftr" sz="quarter" idx="11"/>
          </p:nvPr>
        </p:nvSpPr>
        <p:spPr/>
        <p:txBody>
          <a:bodyPr/>
          <a:lstStyle/>
          <a:p>
            <a:r>
              <a:rPr lang="fa-IR"/>
              <a:t>ارائه دهنده : حوریه حیدری</a:t>
            </a:r>
            <a:endParaRPr lang="en-US"/>
          </a:p>
        </p:txBody>
      </p:sp>
      <p:sp>
        <p:nvSpPr>
          <p:cNvPr id="7" name="Slide Number Placeholder 6">
            <a:extLst>
              <a:ext uri="{FF2B5EF4-FFF2-40B4-BE49-F238E27FC236}">
                <a16:creationId xmlns:a16="http://schemas.microsoft.com/office/drawing/2014/main" id="{DDB296D7-4C71-1423-417E-E321741A6A1B}"/>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211692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FA0A5-432F-6C9A-F208-36315F04DC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D6796A-E8E6-6D61-1BAF-4F7C3934F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9F45AF-FBE6-6D18-095F-8F7924CF08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7A78BB-D163-EC36-1C21-90A8D2C717DB}"/>
              </a:ext>
            </a:extLst>
          </p:cNvPr>
          <p:cNvSpPr>
            <a:spLocks noGrp="1"/>
          </p:cNvSpPr>
          <p:nvPr>
            <p:ph type="dt" sz="half" idx="10"/>
          </p:nvPr>
        </p:nvSpPr>
        <p:spPr/>
        <p:txBody>
          <a:bodyPr/>
          <a:lstStyle/>
          <a:p>
            <a:fld id="{7B865ACF-B601-4F17-B98E-D669C3CF4599}" type="datetime1">
              <a:rPr lang="en-US" smtClean="0"/>
              <a:t>4/5/2025</a:t>
            </a:fld>
            <a:endParaRPr lang="en-US"/>
          </a:p>
        </p:txBody>
      </p:sp>
      <p:sp>
        <p:nvSpPr>
          <p:cNvPr id="6" name="Footer Placeholder 5">
            <a:extLst>
              <a:ext uri="{FF2B5EF4-FFF2-40B4-BE49-F238E27FC236}">
                <a16:creationId xmlns:a16="http://schemas.microsoft.com/office/drawing/2014/main" id="{3968220F-30A5-24BA-AF65-2C7169B6CC8E}"/>
              </a:ext>
            </a:extLst>
          </p:cNvPr>
          <p:cNvSpPr>
            <a:spLocks noGrp="1"/>
          </p:cNvSpPr>
          <p:nvPr>
            <p:ph type="ftr" sz="quarter" idx="11"/>
          </p:nvPr>
        </p:nvSpPr>
        <p:spPr/>
        <p:txBody>
          <a:bodyPr/>
          <a:lstStyle/>
          <a:p>
            <a:r>
              <a:rPr lang="fa-IR"/>
              <a:t>ارائه دهنده : حوریه حیدری</a:t>
            </a:r>
            <a:endParaRPr lang="en-US"/>
          </a:p>
        </p:txBody>
      </p:sp>
      <p:sp>
        <p:nvSpPr>
          <p:cNvPr id="7" name="Slide Number Placeholder 6">
            <a:extLst>
              <a:ext uri="{FF2B5EF4-FFF2-40B4-BE49-F238E27FC236}">
                <a16:creationId xmlns:a16="http://schemas.microsoft.com/office/drawing/2014/main" id="{D3598E6F-7F77-11C9-A7C0-6A922EE134FC}"/>
              </a:ext>
            </a:extLst>
          </p:cNvPr>
          <p:cNvSpPr>
            <a:spLocks noGrp="1"/>
          </p:cNvSpPr>
          <p:nvPr>
            <p:ph type="sldNum" sz="quarter" idx="12"/>
          </p:nvPr>
        </p:nvSpPr>
        <p:spPr/>
        <p:txBody>
          <a:bodyPr/>
          <a:lstStyle/>
          <a:p>
            <a:fld id="{7AD816C2-0502-4699-8A3C-24BAD0EF8DD9}" type="slidenum">
              <a:rPr lang="en-US" smtClean="0"/>
              <a:t>‹#›</a:t>
            </a:fld>
            <a:endParaRPr lang="en-US"/>
          </a:p>
        </p:txBody>
      </p:sp>
    </p:spTree>
    <p:extLst>
      <p:ext uri="{BB962C8B-B14F-4D97-AF65-F5344CB8AC3E}">
        <p14:creationId xmlns:p14="http://schemas.microsoft.com/office/powerpoint/2010/main" val="1108837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DFB66E-1C07-E272-B903-E164C4145C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A88360-CEBB-2645-CDF7-FF7AE9C21D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D46CF-877D-AF7C-C629-259E2174C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D51C6D-A70B-470B-95E2-2B6341B903C1}" type="datetime1">
              <a:rPr lang="en-US" smtClean="0"/>
              <a:t>4/5/2025</a:t>
            </a:fld>
            <a:endParaRPr lang="en-US"/>
          </a:p>
        </p:txBody>
      </p:sp>
      <p:sp>
        <p:nvSpPr>
          <p:cNvPr id="5" name="Footer Placeholder 4">
            <a:extLst>
              <a:ext uri="{FF2B5EF4-FFF2-40B4-BE49-F238E27FC236}">
                <a16:creationId xmlns:a16="http://schemas.microsoft.com/office/drawing/2014/main" id="{D80872B5-160B-2CC7-C666-FD5FA07AD2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a-IR" dirty="0"/>
              <a:t>ارائه دهنده : حوریه حیدری</a:t>
            </a:r>
            <a:endParaRPr lang="en-US" dirty="0"/>
          </a:p>
        </p:txBody>
      </p:sp>
      <p:sp>
        <p:nvSpPr>
          <p:cNvPr id="6" name="Slide Number Placeholder 5">
            <a:extLst>
              <a:ext uri="{FF2B5EF4-FFF2-40B4-BE49-F238E27FC236}">
                <a16:creationId xmlns:a16="http://schemas.microsoft.com/office/drawing/2014/main" id="{1379CB12-5CB5-FD0C-823F-688647F69F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816C2-0502-4699-8A3C-24BAD0EF8DD9}" type="slidenum">
              <a:rPr lang="en-US" smtClean="0"/>
              <a:t>‹#›</a:t>
            </a:fld>
            <a:endParaRPr lang="en-US"/>
          </a:p>
        </p:txBody>
      </p:sp>
    </p:spTree>
    <p:extLst>
      <p:ext uri="{BB962C8B-B14F-4D97-AF65-F5344CB8AC3E}">
        <p14:creationId xmlns:p14="http://schemas.microsoft.com/office/powerpoint/2010/main" val="1239279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4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40528-C2F6-4E2C-A1EA-5E4DBC41470D}"/>
              </a:ext>
            </a:extLst>
          </p:cNvPr>
          <p:cNvSpPr>
            <a:spLocks noGrp="1"/>
          </p:cNvSpPr>
          <p:nvPr>
            <p:ph type="ctrTitle"/>
          </p:nvPr>
        </p:nvSpPr>
        <p:spPr>
          <a:xfrm>
            <a:off x="1524000" y="868362"/>
            <a:ext cx="9144000" cy="2387600"/>
          </a:xfrm>
        </p:spPr>
        <p:txBody>
          <a:bodyPr>
            <a:noAutofit/>
          </a:bodyPr>
          <a:lstStyle/>
          <a:p>
            <a:pPr rtl="1">
              <a:lnSpc>
                <a:spcPct val="150000"/>
              </a:lnSpc>
            </a:pPr>
            <a:r>
              <a:rPr lang="fa-IR" sz="4200" dirty="0">
                <a:latin typeface="Bnazanin"/>
                <a:cs typeface="B Nazanin" panose="00000400000000000000" pitchFamily="2" charset="-78"/>
              </a:rPr>
              <a:t>مقایسه پایش ماموگرافی سالانه با پایش کمتر در افراد بالای 50 سال مبتلا به سرطان پستان در انگلستان </a:t>
            </a:r>
            <a:endParaRPr lang="en-US" sz="4200" dirty="0">
              <a:latin typeface="Bnazanin"/>
              <a:cs typeface="B Nazanin" panose="00000400000000000000" pitchFamily="2" charset="-78"/>
            </a:endParaRPr>
          </a:p>
        </p:txBody>
      </p:sp>
      <p:sp>
        <p:nvSpPr>
          <p:cNvPr id="3" name="Subtitle 2">
            <a:extLst>
              <a:ext uri="{FF2B5EF4-FFF2-40B4-BE49-F238E27FC236}">
                <a16:creationId xmlns:a16="http://schemas.microsoft.com/office/drawing/2014/main" id="{E6E1856A-56FB-B7E7-F14A-60D73E2A7D42}"/>
              </a:ext>
            </a:extLst>
          </p:cNvPr>
          <p:cNvSpPr>
            <a:spLocks noGrp="1"/>
          </p:cNvSpPr>
          <p:nvPr>
            <p:ph type="subTitle" idx="1"/>
          </p:nvPr>
        </p:nvSpPr>
        <p:spPr/>
        <p:txBody>
          <a:bodyPr>
            <a:normAutofit/>
          </a:bodyPr>
          <a:lstStyle/>
          <a:p>
            <a:r>
              <a:rPr lang="en-US" sz="2000" dirty="0">
                <a:solidFill>
                  <a:schemeClr val="tx1">
                    <a:lumMod val="75000"/>
                    <a:lumOff val="25000"/>
                  </a:schemeClr>
                </a:solidFill>
              </a:rPr>
              <a:t> Janet A Dunn, Peter Donnelly, Nada </a:t>
            </a:r>
            <a:r>
              <a:rPr lang="en-US" sz="2000" dirty="0" err="1">
                <a:solidFill>
                  <a:schemeClr val="tx1">
                    <a:lumMod val="75000"/>
                    <a:lumOff val="25000"/>
                  </a:schemeClr>
                </a:solidFill>
              </a:rPr>
              <a:t>Elbeltagi</a:t>
            </a:r>
            <a:r>
              <a:rPr lang="en-US" sz="2000" dirty="0">
                <a:solidFill>
                  <a:schemeClr val="tx1">
                    <a:lumMod val="75000"/>
                    <a:lumOff val="25000"/>
                  </a:schemeClr>
                </a:solidFill>
              </a:rPr>
              <a:t>, Andrea Marshall, Amy Hopkins, Alastair M Thompson, Riccardo </a:t>
            </a:r>
            <a:r>
              <a:rPr lang="en-US" sz="2000" dirty="0" err="1">
                <a:solidFill>
                  <a:schemeClr val="tx1">
                    <a:lumMod val="75000"/>
                    <a:lumOff val="25000"/>
                  </a:schemeClr>
                </a:solidFill>
              </a:rPr>
              <a:t>Audisio</a:t>
            </a:r>
            <a:r>
              <a:rPr lang="en-US" sz="2000" dirty="0">
                <a:solidFill>
                  <a:schemeClr val="tx1">
                    <a:lumMod val="75000"/>
                    <a:lumOff val="25000"/>
                  </a:schemeClr>
                </a:solidFill>
              </a:rPr>
              <a:t>, Sarah E Pinder, David A Cameron, Sue Hartup, Lesley Turner, Annie Young, Helen Higgins, Eila K Watson, Sophie Gasson, Peter J Barrett-Lee, Claire Hulme, Bethany </a:t>
            </a:r>
            <a:r>
              <a:rPr lang="en-US" sz="2000" dirty="0" err="1">
                <a:solidFill>
                  <a:schemeClr val="tx1">
                    <a:lumMod val="75000"/>
                    <a:lumOff val="25000"/>
                  </a:schemeClr>
                </a:solidFill>
              </a:rPr>
              <a:t>Shinkins</a:t>
            </a:r>
            <a:r>
              <a:rPr lang="en-US" sz="2000" dirty="0">
                <a:solidFill>
                  <a:schemeClr val="tx1">
                    <a:lumMod val="75000"/>
                    <a:lumOff val="25000"/>
                  </a:schemeClr>
                </a:solidFill>
              </a:rPr>
              <a:t>, Peter S Hall, Andrew Evans</a:t>
            </a:r>
          </a:p>
        </p:txBody>
      </p:sp>
      <p:sp>
        <p:nvSpPr>
          <p:cNvPr id="6" name="Footer Placeholder 5">
            <a:extLst>
              <a:ext uri="{FF2B5EF4-FFF2-40B4-BE49-F238E27FC236}">
                <a16:creationId xmlns:a16="http://schemas.microsoft.com/office/drawing/2014/main" id="{1EB81D75-DE1D-21C4-0C4A-139B6F7A0BE7}"/>
              </a:ext>
            </a:extLst>
          </p:cNvPr>
          <p:cNvSpPr>
            <a:spLocks noGrp="1"/>
          </p:cNvSpPr>
          <p:nvPr>
            <p:ph type="ftr" sz="quarter" idx="11"/>
          </p:nvPr>
        </p:nvSpPr>
        <p:spPr/>
        <p:txBody>
          <a:bodyPr/>
          <a:lstStyle/>
          <a:p>
            <a:r>
              <a:rPr lang="fa-IR" dirty="0"/>
              <a:t>ارائه دهنده : حوریه حیدری</a:t>
            </a:r>
            <a:endParaRPr lang="en-US" dirty="0"/>
          </a:p>
        </p:txBody>
      </p:sp>
      <p:sp>
        <p:nvSpPr>
          <p:cNvPr id="4" name="TextBox 3">
            <a:extLst>
              <a:ext uri="{FF2B5EF4-FFF2-40B4-BE49-F238E27FC236}">
                <a16:creationId xmlns:a16="http://schemas.microsoft.com/office/drawing/2014/main" id="{0791607C-5D68-22E8-9AB9-4162C6CCC9AB}"/>
              </a:ext>
            </a:extLst>
          </p:cNvPr>
          <p:cNvSpPr txBox="1"/>
          <p:nvPr/>
        </p:nvSpPr>
        <p:spPr>
          <a:xfrm>
            <a:off x="4226743" y="5073134"/>
            <a:ext cx="3738513" cy="369332"/>
          </a:xfrm>
          <a:prstGeom prst="rect">
            <a:avLst/>
          </a:prstGeom>
          <a:noFill/>
        </p:spPr>
        <p:txBody>
          <a:bodyPr wrap="square" rtlCol="0">
            <a:spAutoFit/>
          </a:bodyPr>
          <a:lstStyle/>
          <a:p>
            <a:pPr algn="ctr"/>
            <a:r>
              <a:rPr lang="en-US"/>
              <a:t>Lancet 2025; 405: 396–407</a:t>
            </a:r>
            <a:endParaRPr lang="en-US" dirty="0"/>
          </a:p>
        </p:txBody>
      </p:sp>
      <p:sp>
        <p:nvSpPr>
          <p:cNvPr id="5" name="Slide Number Placeholder 4">
            <a:extLst>
              <a:ext uri="{FF2B5EF4-FFF2-40B4-BE49-F238E27FC236}">
                <a16:creationId xmlns:a16="http://schemas.microsoft.com/office/drawing/2014/main" id="{8A5F1130-1D3E-C87C-C089-E4C681FD0EFF}"/>
              </a:ext>
            </a:extLst>
          </p:cNvPr>
          <p:cNvSpPr>
            <a:spLocks noGrp="1"/>
          </p:cNvSpPr>
          <p:nvPr>
            <p:ph type="sldNum" sz="quarter" idx="12"/>
          </p:nvPr>
        </p:nvSpPr>
        <p:spPr/>
        <p:txBody>
          <a:bodyPr/>
          <a:lstStyle/>
          <a:p>
            <a:fld id="{7AD816C2-0502-4699-8A3C-24BAD0EF8DD9}" type="slidenum">
              <a:rPr lang="en-US" smtClean="0"/>
              <a:t>1</a:t>
            </a:fld>
            <a:endParaRPr lang="en-US"/>
          </a:p>
        </p:txBody>
      </p:sp>
    </p:spTree>
    <p:extLst>
      <p:ext uri="{BB962C8B-B14F-4D97-AF65-F5344CB8AC3E}">
        <p14:creationId xmlns:p14="http://schemas.microsoft.com/office/powerpoint/2010/main" val="4012641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6BCE-0FA2-EEC2-1FFE-CB5576BCC82E}"/>
              </a:ext>
            </a:extLst>
          </p:cNvPr>
          <p:cNvSpPr>
            <a:spLocks noGrp="1"/>
          </p:cNvSpPr>
          <p:nvPr>
            <p:ph type="title"/>
          </p:nvPr>
        </p:nvSpPr>
        <p:spPr/>
        <p:txBody>
          <a:bodyPr>
            <a:normAutofit/>
          </a:bodyPr>
          <a:lstStyle/>
          <a:p>
            <a:pPr algn="ctr"/>
            <a:r>
              <a:rPr lang="fa-IR" sz="4000" b="1" dirty="0">
                <a:cs typeface="B Nazanin" panose="00000400000000000000" pitchFamily="2" charset="-78"/>
              </a:rPr>
              <a:t>تجزیه و تحلیل آماری</a:t>
            </a:r>
            <a:endParaRPr lang="en-US" sz="4000" b="1" dirty="0">
              <a:cs typeface="B Nazanin" panose="00000400000000000000" pitchFamily="2" charset="-78"/>
            </a:endParaRPr>
          </a:p>
        </p:txBody>
      </p:sp>
      <p:sp>
        <p:nvSpPr>
          <p:cNvPr id="3" name="Content Placeholder 2">
            <a:extLst>
              <a:ext uri="{FF2B5EF4-FFF2-40B4-BE49-F238E27FC236}">
                <a16:creationId xmlns:a16="http://schemas.microsoft.com/office/drawing/2014/main" id="{327D3C93-3AE6-99D1-56AC-A98854BD8AA5}"/>
              </a:ext>
            </a:extLst>
          </p:cNvPr>
          <p:cNvSpPr>
            <a:spLocks noGrp="1"/>
          </p:cNvSpPr>
          <p:nvPr>
            <p:ph idx="1"/>
          </p:nvPr>
        </p:nvSpPr>
        <p:spPr/>
        <p:txBody>
          <a:bodyPr>
            <a:normAutofit/>
          </a:bodyPr>
          <a:lstStyle/>
          <a:p>
            <a:pPr marL="0" indent="0" algn="r" rtl="1">
              <a:lnSpc>
                <a:spcPct val="150000"/>
              </a:lnSpc>
              <a:buNone/>
            </a:pPr>
            <a:r>
              <a:rPr lang="fa-IR" dirty="0">
                <a:cs typeface="B Nazanin" panose="00000400000000000000" pitchFamily="2" charset="-78"/>
              </a:rPr>
              <a:t> نمودار کاپلان-مایر</a:t>
            </a:r>
          </a:p>
          <a:p>
            <a:pPr marL="0" indent="0" algn="r" rtl="1">
              <a:lnSpc>
                <a:spcPct val="150000"/>
              </a:lnSpc>
              <a:buNone/>
            </a:pPr>
            <a:r>
              <a:rPr lang="fa-IR" dirty="0">
                <a:cs typeface="B Nazanin" panose="00000400000000000000" pitchFamily="2" charset="-78"/>
              </a:rPr>
              <a:t>مدل های خطرنسبی پروپونشنال کاکس</a:t>
            </a:r>
          </a:p>
          <a:p>
            <a:pPr marL="0" indent="0" algn="r" rtl="1">
              <a:lnSpc>
                <a:spcPct val="150000"/>
              </a:lnSpc>
              <a:buNone/>
            </a:pPr>
            <a:r>
              <a:rPr lang="fa-IR" dirty="0">
                <a:cs typeface="B Nazanin" panose="00000400000000000000" pitchFamily="2" charset="-78"/>
              </a:rPr>
              <a:t>ارزیابی عدم برتری</a:t>
            </a:r>
          </a:p>
          <a:p>
            <a:pPr marL="0" indent="0" algn="r" rtl="1">
              <a:lnSpc>
                <a:spcPct val="150000"/>
              </a:lnSpc>
              <a:buNone/>
            </a:pPr>
            <a:r>
              <a:rPr lang="fa-IR" dirty="0">
                <a:cs typeface="B Nazanin" panose="00000400000000000000" pitchFamily="2" charset="-78"/>
              </a:rPr>
              <a:t>نمودارهای جنگلی</a:t>
            </a:r>
            <a:endParaRPr lang="en-US" dirty="0">
              <a:cs typeface="B Nazanin" panose="00000400000000000000" pitchFamily="2" charset="-78"/>
            </a:endParaRPr>
          </a:p>
          <a:p>
            <a:pPr marL="0" indent="0" algn="r" rtl="1">
              <a:lnSpc>
                <a:spcPct val="150000"/>
              </a:lnSpc>
              <a:buNone/>
            </a:pPr>
            <a:r>
              <a:rPr lang="fa-IR" dirty="0">
                <a:cs typeface="B Nazanin" panose="00000400000000000000" pitchFamily="2" charset="-78"/>
              </a:rPr>
              <a:t>تحلیل حساسیت </a:t>
            </a:r>
          </a:p>
        </p:txBody>
      </p:sp>
      <p:sp>
        <p:nvSpPr>
          <p:cNvPr id="4" name="Footer Placeholder 3">
            <a:extLst>
              <a:ext uri="{FF2B5EF4-FFF2-40B4-BE49-F238E27FC236}">
                <a16:creationId xmlns:a16="http://schemas.microsoft.com/office/drawing/2014/main" id="{AD1DFDF4-FF50-F889-8E65-63432545BD23}"/>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4B35CCDB-74CD-AD67-5552-4AEDCAF9C287}"/>
              </a:ext>
            </a:extLst>
          </p:cNvPr>
          <p:cNvSpPr>
            <a:spLocks noGrp="1"/>
          </p:cNvSpPr>
          <p:nvPr>
            <p:ph type="sldNum" sz="quarter" idx="12"/>
          </p:nvPr>
        </p:nvSpPr>
        <p:spPr/>
        <p:txBody>
          <a:bodyPr/>
          <a:lstStyle/>
          <a:p>
            <a:fld id="{7AD816C2-0502-4699-8A3C-24BAD0EF8DD9}" type="slidenum">
              <a:rPr lang="en-US" smtClean="0"/>
              <a:t>10</a:t>
            </a:fld>
            <a:endParaRPr lang="en-US"/>
          </a:p>
        </p:txBody>
      </p:sp>
    </p:spTree>
    <p:extLst>
      <p:ext uri="{BB962C8B-B14F-4D97-AF65-F5344CB8AC3E}">
        <p14:creationId xmlns:p14="http://schemas.microsoft.com/office/powerpoint/2010/main" val="4046953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52D8-91E9-6CFC-C2C0-E2DA121A5B3E}"/>
              </a:ext>
            </a:extLst>
          </p:cNvPr>
          <p:cNvSpPr>
            <a:spLocks noGrp="1"/>
          </p:cNvSpPr>
          <p:nvPr>
            <p:ph type="title"/>
          </p:nvPr>
        </p:nvSpPr>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تجزیه و تحلیل آماری</a:t>
            </a:r>
            <a:endParaRPr lang="en-US" dirty="0"/>
          </a:p>
        </p:txBody>
      </p:sp>
      <p:sp>
        <p:nvSpPr>
          <p:cNvPr id="3" name="Content Placeholder 2">
            <a:extLst>
              <a:ext uri="{FF2B5EF4-FFF2-40B4-BE49-F238E27FC236}">
                <a16:creationId xmlns:a16="http://schemas.microsoft.com/office/drawing/2014/main" id="{E4DA5C95-A7DD-990A-2959-1D925DABF648}"/>
              </a:ext>
            </a:extLst>
          </p:cNvPr>
          <p:cNvSpPr>
            <a:spLocks noGrp="1"/>
          </p:cNvSpPr>
          <p:nvPr>
            <p:ph idx="1"/>
          </p:nvPr>
        </p:nvSpPr>
        <p:spPr>
          <a:xfrm>
            <a:off x="838200" y="1554500"/>
            <a:ext cx="10515600" cy="4661473"/>
          </a:xfrm>
        </p:spPr>
        <p:txBody>
          <a:bodyPr>
            <a:noAutofit/>
          </a:bodyPr>
          <a:lstStyle/>
          <a:p>
            <a:pPr marL="0" indent="0" algn="r" rtl="1">
              <a:lnSpc>
                <a:spcPct val="150000"/>
              </a:lnSpc>
              <a:buNone/>
            </a:pPr>
            <a:r>
              <a:rPr lang="fa-IR" sz="3000" b="1" dirty="0">
                <a:effectLst>
                  <a:outerShdw blurRad="38100" dist="38100" dir="2700000" algn="tl">
                    <a:srgbClr val="000000">
                      <a:alpha val="43137"/>
                    </a:srgbClr>
                  </a:outerShdw>
                </a:effectLst>
                <a:cs typeface="B Nazanin" panose="00000400000000000000" pitchFamily="2" charset="-78"/>
              </a:rPr>
              <a:t>نمودار کاپلان-مایر برای ارزیابی :</a:t>
            </a:r>
          </a:p>
          <a:p>
            <a:pPr marL="514350" indent="-514350" algn="r" rtl="1">
              <a:lnSpc>
                <a:spcPct val="150000"/>
              </a:lnSpc>
              <a:buClr>
                <a:srgbClr val="FF66CC"/>
              </a:buClr>
              <a:buFont typeface="+mj-lt"/>
              <a:buAutoNum type="romanUcPeriod"/>
            </a:pPr>
            <a:r>
              <a:rPr lang="fa-IR" sz="2400" dirty="0">
                <a:cs typeface="B Nazanin" panose="00000400000000000000" pitchFamily="2" charset="-78"/>
              </a:rPr>
              <a:t>بقای خاص سرطان پستان</a:t>
            </a:r>
          </a:p>
          <a:p>
            <a:pPr marL="514350" indent="-514350" algn="r" rtl="1">
              <a:lnSpc>
                <a:spcPct val="150000"/>
              </a:lnSpc>
              <a:buClr>
                <a:srgbClr val="FF66CC"/>
              </a:buClr>
              <a:buFont typeface="+mj-lt"/>
              <a:buAutoNum type="romanUcPeriod"/>
            </a:pPr>
            <a:r>
              <a:rPr lang="fa-IR" sz="2400" dirty="0">
                <a:cs typeface="B Nazanin" panose="00000400000000000000" pitchFamily="2" charset="-78"/>
              </a:rPr>
              <a:t>بقای کلی</a:t>
            </a:r>
          </a:p>
          <a:p>
            <a:pPr marL="514350" indent="-514350" algn="r" rtl="1">
              <a:lnSpc>
                <a:spcPct val="150000"/>
              </a:lnSpc>
              <a:buClr>
                <a:srgbClr val="FF66CC"/>
              </a:buClr>
              <a:buFont typeface="+mj-lt"/>
              <a:buAutoNum type="romanUcPeriod"/>
            </a:pPr>
            <a:r>
              <a:rPr lang="fa-IR" sz="2400" dirty="0">
                <a:cs typeface="B Nazanin" panose="00000400000000000000" pitchFamily="2" charset="-78"/>
              </a:rPr>
              <a:t>بقای بدون عود</a:t>
            </a:r>
          </a:p>
          <a:p>
            <a:pPr marL="0" indent="0" algn="r" rtl="1">
              <a:lnSpc>
                <a:spcPct val="150000"/>
              </a:lnSpc>
              <a:buNone/>
            </a:pPr>
            <a:r>
              <a:rPr lang="fa-IR" dirty="0">
                <a:cs typeface="B Nazanin" panose="00000400000000000000" pitchFamily="2" charset="-78"/>
              </a:rPr>
              <a:t>نمودار کاپلان-مایر یک خط پله‌ای است که با گذشت زمان کاهش می‌یابد. هر بار که یک بیمار فوت می‌کند (یا سرطانش عود می‌کند)، خط نمودار یک پله به پایین می‌رود. هر چه خط نمودار بالاتر باشد، نشان‌دهنده بقای بیشتر است.</a:t>
            </a:r>
          </a:p>
        </p:txBody>
      </p:sp>
      <p:sp>
        <p:nvSpPr>
          <p:cNvPr id="4" name="Footer Placeholder 3">
            <a:extLst>
              <a:ext uri="{FF2B5EF4-FFF2-40B4-BE49-F238E27FC236}">
                <a16:creationId xmlns:a16="http://schemas.microsoft.com/office/drawing/2014/main" id="{D63CB914-9FCF-110F-3D9E-94140AC78D35}"/>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CFA2A2BA-3277-B468-E654-8FA112AD1E01}"/>
              </a:ext>
            </a:extLst>
          </p:cNvPr>
          <p:cNvSpPr>
            <a:spLocks noGrp="1"/>
          </p:cNvSpPr>
          <p:nvPr>
            <p:ph type="sldNum" sz="quarter" idx="12"/>
          </p:nvPr>
        </p:nvSpPr>
        <p:spPr/>
        <p:txBody>
          <a:bodyPr/>
          <a:lstStyle/>
          <a:p>
            <a:fld id="{7AD816C2-0502-4699-8A3C-24BAD0EF8DD9}" type="slidenum">
              <a:rPr lang="en-US" smtClean="0"/>
              <a:t>11</a:t>
            </a:fld>
            <a:endParaRPr lang="en-US"/>
          </a:p>
        </p:txBody>
      </p:sp>
    </p:spTree>
    <p:extLst>
      <p:ext uri="{BB962C8B-B14F-4D97-AF65-F5344CB8AC3E}">
        <p14:creationId xmlns:p14="http://schemas.microsoft.com/office/powerpoint/2010/main" val="2941469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E37DD-AD6C-913D-4920-1DB08895CD25}"/>
              </a:ext>
            </a:extLst>
          </p:cNvPr>
          <p:cNvSpPr>
            <a:spLocks noGrp="1"/>
          </p:cNvSpPr>
          <p:nvPr>
            <p:ph type="title"/>
          </p:nvPr>
        </p:nvSpPr>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تجزیه و تحلیل آماری</a:t>
            </a:r>
            <a:endParaRPr lang="en-US" dirty="0"/>
          </a:p>
        </p:txBody>
      </p:sp>
      <p:sp>
        <p:nvSpPr>
          <p:cNvPr id="3" name="Content Placeholder 2">
            <a:extLst>
              <a:ext uri="{FF2B5EF4-FFF2-40B4-BE49-F238E27FC236}">
                <a16:creationId xmlns:a16="http://schemas.microsoft.com/office/drawing/2014/main" id="{EA59B50B-F77C-32F2-3E18-3A81260AF1D0}"/>
              </a:ext>
            </a:extLst>
          </p:cNvPr>
          <p:cNvSpPr>
            <a:spLocks noGrp="1"/>
          </p:cNvSpPr>
          <p:nvPr>
            <p:ph idx="1"/>
          </p:nvPr>
        </p:nvSpPr>
        <p:spPr/>
        <p:txBody>
          <a:bodyPr>
            <a:normAutofit/>
          </a:bodyPr>
          <a:lstStyle/>
          <a:p>
            <a:pPr algn="r" rtl="1">
              <a:lnSpc>
                <a:spcPct val="150000"/>
              </a:lnSpc>
            </a:pPr>
            <a:r>
              <a:rPr lang="fa-IR" sz="3000" b="1" dirty="0">
                <a:effectLst>
                  <a:outerShdw blurRad="38100" dist="38100" dir="2700000" algn="tl">
                    <a:srgbClr val="000000">
                      <a:alpha val="43137"/>
                    </a:srgbClr>
                  </a:outerShdw>
                </a:effectLst>
                <a:cs typeface="B Nazanin" panose="00000400000000000000" pitchFamily="2" charset="-78"/>
              </a:rPr>
              <a:t>مدل‌های خطر نسبی پروپورشنال کاکس</a:t>
            </a:r>
            <a:r>
              <a:rPr lang="fa-IR" b="1" dirty="0">
                <a:effectLst>
                  <a:outerShdw blurRad="38100" dist="38100" dir="2700000" algn="tl">
                    <a:srgbClr val="000000">
                      <a:alpha val="43137"/>
                    </a:srgbClr>
                  </a:outerShdw>
                </a:effectLst>
                <a:cs typeface="B Nazanin" panose="00000400000000000000" pitchFamily="2" charset="-78"/>
              </a:rPr>
              <a:t>:</a:t>
            </a:r>
          </a:p>
          <a:p>
            <a:pPr algn="r" rtl="1">
              <a:lnSpc>
                <a:spcPct val="150000"/>
              </a:lnSpc>
            </a:pPr>
            <a:r>
              <a:rPr lang="fa-IR" dirty="0">
                <a:cs typeface="B Nazanin" panose="00000400000000000000" pitchFamily="2" charset="-78"/>
              </a:rPr>
              <a:t>این مدل برای بررسی رابطه بین یک یا چند عامل ( مثل سن، نوع سرطان) و خطر وقوع یک رویداد ( مثل مرگ یا عود سرطان) با گزارش دادن خطر نسبی استفاده میشود.</a:t>
            </a:r>
          </a:p>
          <a:p>
            <a:pPr algn="r" rtl="1">
              <a:lnSpc>
                <a:spcPct val="150000"/>
              </a:lnSpc>
            </a:pPr>
            <a:endParaRPr lang="fa-IR" dirty="0">
              <a:cs typeface="B Nazanin" panose="00000400000000000000" pitchFamily="2" charset="-78"/>
            </a:endParaRPr>
          </a:p>
        </p:txBody>
      </p:sp>
      <p:sp>
        <p:nvSpPr>
          <p:cNvPr id="4" name="Footer Placeholder 3">
            <a:extLst>
              <a:ext uri="{FF2B5EF4-FFF2-40B4-BE49-F238E27FC236}">
                <a16:creationId xmlns:a16="http://schemas.microsoft.com/office/drawing/2014/main" id="{2A62A136-58DD-E9CE-81DF-B2F6186B2F76}"/>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16C80A31-2B43-3B21-AA62-F911A1C0F6E4}"/>
              </a:ext>
            </a:extLst>
          </p:cNvPr>
          <p:cNvSpPr>
            <a:spLocks noGrp="1"/>
          </p:cNvSpPr>
          <p:nvPr>
            <p:ph type="sldNum" sz="quarter" idx="12"/>
          </p:nvPr>
        </p:nvSpPr>
        <p:spPr/>
        <p:txBody>
          <a:bodyPr/>
          <a:lstStyle/>
          <a:p>
            <a:fld id="{7AD816C2-0502-4699-8A3C-24BAD0EF8DD9}" type="slidenum">
              <a:rPr lang="en-US" smtClean="0"/>
              <a:t>12</a:t>
            </a:fld>
            <a:endParaRPr lang="en-US"/>
          </a:p>
        </p:txBody>
      </p:sp>
    </p:spTree>
    <p:extLst>
      <p:ext uri="{BB962C8B-B14F-4D97-AF65-F5344CB8AC3E}">
        <p14:creationId xmlns:p14="http://schemas.microsoft.com/office/powerpoint/2010/main" val="4232590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93442-6DE1-D4B1-1C0F-5091EEAAE106}"/>
              </a:ext>
            </a:extLst>
          </p:cNvPr>
          <p:cNvSpPr>
            <a:spLocks noGrp="1"/>
          </p:cNvSpPr>
          <p:nvPr>
            <p:ph type="title"/>
          </p:nvPr>
        </p:nvSpPr>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تجزیه و تحلیل آماری</a:t>
            </a:r>
            <a:endParaRPr lang="en-US" dirty="0"/>
          </a:p>
        </p:txBody>
      </p:sp>
      <p:sp>
        <p:nvSpPr>
          <p:cNvPr id="3" name="Content Placeholder 2">
            <a:extLst>
              <a:ext uri="{FF2B5EF4-FFF2-40B4-BE49-F238E27FC236}">
                <a16:creationId xmlns:a16="http://schemas.microsoft.com/office/drawing/2014/main" id="{EF0C96C4-76C1-2F11-C312-D2F6C007ADCD}"/>
              </a:ext>
            </a:extLst>
          </p:cNvPr>
          <p:cNvSpPr>
            <a:spLocks noGrp="1"/>
          </p:cNvSpPr>
          <p:nvPr>
            <p:ph idx="1"/>
          </p:nvPr>
        </p:nvSpPr>
        <p:spPr/>
        <p:txBody>
          <a:bodyPr>
            <a:normAutofit/>
          </a:bodyPr>
          <a:lstStyle/>
          <a:p>
            <a:pPr algn="r" rtl="1">
              <a:lnSpc>
                <a:spcPct val="150000"/>
              </a:lnSpc>
            </a:pPr>
            <a:r>
              <a:rPr lang="fa-IR" sz="3000" b="1" dirty="0">
                <a:effectLst>
                  <a:outerShdw blurRad="38100" dist="38100" dir="2700000" algn="tl">
                    <a:srgbClr val="000000">
                      <a:alpha val="43137"/>
                    </a:srgbClr>
                  </a:outerShdw>
                </a:effectLst>
                <a:cs typeface="B Nazanin" panose="00000400000000000000" pitchFamily="2" charset="-78"/>
              </a:rPr>
              <a:t>ارزیابی عدم برتری:</a:t>
            </a:r>
          </a:p>
          <a:p>
            <a:pPr marL="0" indent="0" algn="r" rtl="1">
              <a:lnSpc>
                <a:spcPct val="150000"/>
              </a:lnSpc>
              <a:buNone/>
            </a:pPr>
            <a:r>
              <a:rPr lang="fa-IR" dirty="0">
                <a:cs typeface="B Nazanin" panose="00000400000000000000" pitchFamily="2" charset="-78"/>
              </a:rPr>
              <a:t> هدف این است که ثابت شود ماموگرافی با فواصل بیشتر خیلی بدتر از ماموگرافی سالانه نیست (یعنی “عدم برتری” آن ثابت شود)</a:t>
            </a:r>
          </a:p>
          <a:p>
            <a:pPr algn="r" rtl="1">
              <a:lnSpc>
                <a:spcPct val="150000"/>
              </a:lnSpc>
            </a:pPr>
            <a:r>
              <a:rPr lang="fa-IR" sz="3000" b="1" dirty="0">
                <a:effectLst>
                  <a:outerShdw blurRad="38100" dist="38100" dir="2700000" algn="tl">
                    <a:srgbClr val="000000">
                      <a:alpha val="43137"/>
                    </a:srgbClr>
                  </a:outerShdw>
                </a:effectLst>
                <a:cs typeface="B Nazanin" panose="00000400000000000000" pitchFamily="2" charset="-78"/>
              </a:rPr>
              <a:t>آستانه عدم برتری:</a:t>
            </a:r>
          </a:p>
          <a:p>
            <a:pPr marL="0" indent="0" algn="r" rtl="1">
              <a:lnSpc>
                <a:spcPct val="150000"/>
              </a:lnSpc>
              <a:buNone/>
            </a:pPr>
            <a:r>
              <a:rPr lang="fa-IR" dirty="0">
                <a:cs typeface="B Nazanin" panose="00000400000000000000" pitchFamily="2" charset="-78"/>
              </a:rPr>
              <a:t>محققان یک آستانه از پیش تعیین شده را به عنوان حداکثر تفاوتی که بین دو روش قابل قبول است، تعریف می‌کنند (در این مطالعه، 3%)</a:t>
            </a:r>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7876EA9D-E615-3447-BD36-387459E67F00}"/>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46284829-E7BE-D505-DA4F-7F49E0B65389}"/>
              </a:ext>
            </a:extLst>
          </p:cNvPr>
          <p:cNvSpPr>
            <a:spLocks noGrp="1"/>
          </p:cNvSpPr>
          <p:nvPr>
            <p:ph type="sldNum" sz="quarter" idx="12"/>
          </p:nvPr>
        </p:nvSpPr>
        <p:spPr/>
        <p:txBody>
          <a:bodyPr/>
          <a:lstStyle/>
          <a:p>
            <a:fld id="{7AD816C2-0502-4699-8A3C-24BAD0EF8DD9}" type="slidenum">
              <a:rPr lang="en-US" smtClean="0"/>
              <a:t>13</a:t>
            </a:fld>
            <a:endParaRPr lang="en-US"/>
          </a:p>
        </p:txBody>
      </p:sp>
    </p:spTree>
    <p:extLst>
      <p:ext uri="{BB962C8B-B14F-4D97-AF65-F5344CB8AC3E}">
        <p14:creationId xmlns:p14="http://schemas.microsoft.com/office/powerpoint/2010/main" val="1717897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4B6FD-447C-7A8B-746F-C0E611681354}"/>
              </a:ext>
            </a:extLst>
          </p:cNvPr>
          <p:cNvSpPr>
            <a:spLocks noGrp="1"/>
          </p:cNvSpPr>
          <p:nvPr>
            <p:ph type="title"/>
          </p:nvPr>
        </p:nvSpPr>
        <p:spPr/>
        <p:txBody>
          <a:bodyPr>
            <a:normAutofit/>
          </a:bodyPr>
          <a:lstStyle/>
          <a:p>
            <a:pPr algn="ctr"/>
            <a:r>
              <a:rPr lang="fa-IR" sz="4000" dirty="0">
                <a:cs typeface="B Nazanin" panose="00000400000000000000" pitchFamily="2" charset="-78"/>
              </a:rPr>
              <a:t>تجزیه و تحلیل آماری</a:t>
            </a:r>
            <a:endParaRPr lang="en-US" sz="4000" dirty="0">
              <a:cs typeface="B Nazanin" panose="00000400000000000000" pitchFamily="2" charset="-78"/>
            </a:endParaRPr>
          </a:p>
        </p:txBody>
      </p:sp>
      <p:sp>
        <p:nvSpPr>
          <p:cNvPr id="3" name="Content Placeholder 2">
            <a:extLst>
              <a:ext uri="{FF2B5EF4-FFF2-40B4-BE49-F238E27FC236}">
                <a16:creationId xmlns:a16="http://schemas.microsoft.com/office/drawing/2014/main" id="{28A87DBD-720D-81B5-790A-9A0377312B67}"/>
              </a:ext>
            </a:extLst>
          </p:cNvPr>
          <p:cNvSpPr>
            <a:spLocks noGrp="1"/>
          </p:cNvSpPr>
          <p:nvPr>
            <p:ph idx="1"/>
          </p:nvPr>
        </p:nvSpPr>
        <p:spPr/>
        <p:txBody>
          <a:bodyPr>
            <a:normAutofit/>
          </a:bodyPr>
          <a:lstStyle/>
          <a:p>
            <a:pPr algn="r" rtl="1">
              <a:lnSpc>
                <a:spcPct val="150000"/>
              </a:lnSpc>
            </a:pPr>
            <a:r>
              <a:rPr lang="fa-IR" sz="3000" b="1" dirty="0">
                <a:effectLst>
                  <a:outerShdw blurRad="38100" dist="38100" dir="2700000" algn="tl">
                    <a:srgbClr val="000000">
                      <a:alpha val="43137"/>
                    </a:srgbClr>
                  </a:outerShdw>
                </a:effectLst>
                <a:cs typeface="B Nazanin" panose="00000400000000000000" pitchFamily="2" charset="-78"/>
              </a:rPr>
              <a:t> نمودارهای جنگلی:</a:t>
            </a:r>
          </a:p>
          <a:p>
            <a:pPr marL="0" indent="0" algn="r" rtl="1">
              <a:lnSpc>
                <a:spcPct val="150000"/>
              </a:lnSpc>
              <a:buNone/>
            </a:pPr>
            <a:r>
              <a:rPr lang="fa-IR" dirty="0">
                <a:cs typeface="B Nazanin" panose="00000400000000000000" pitchFamily="2" charset="-78"/>
              </a:rPr>
              <a:t>این نمودارها برای نشان دادن نتایج تحلیل‌های زیرگروهی</a:t>
            </a:r>
            <a:r>
              <a:rPr lang="en-US" dirty="0">
                <a:cs typeface="B Nazanin" panose="00000400000000000000" pitchFamily="2" charset="-78"/>
              </a:rPr>
              <a:t> </a:t>
            </a:r>
            <a:r>
              <a:rPr lang="fa-IR" dirty="0">
                <a:cs typeface="B Nazanin" panose="00000400000000000000" pitchFamily="2" charset="-78"/>
              </a:rPr>
              <a:t>استفاده می‌شوند. در تحلیل‌های زیرگروهی، اثر نوع ماموگرافی بر بقا در گروه‌های مختلف بیماران (بر اساس ویژگی‌های مختلف، مانند نوع سرطان، مرحله بیماری، سن و غیره) بررسی می‌شود.</a:t>
            </a:r>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6228F606-87CF-786A-2236-3A111B003137}"/>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CF45BF40-0E71-9E73-ABE7-BEAD00589477}"/>
              </a:ext>
            </a:extLst>
          </p:cNvPr>
          <p:cNvSpPr>
            <a:spLocks noGrp="1"/>
          </p:cNvSpPr>
          <p:nvPr>
            <p:ph type="sldNum" sz="quarter" idx="12"/>
          </p:nvPr>
        </p:nvSpPr>
        <p:spPr/>
        <p:txBody>
          <a:bodyPr/>
          <a:lstStyle/>
          <a:p>
            <a:fld id="{7AD816C2-0502-4699-8A3C-24BAD0EF8DD9}" type="slidenum">
              <a:rPr lang="en-US" smtClean="0"/>
              <a:t>14</a:t>
            </a:fld>
            <a:endParaRPr lang="en-US"/>
          </a:p>
        </p:txBody>
      </p:sp>
    </p:spTree>
    <p:extLst>
      <p:ext uri="{BB962C8B-B14F-4D97-AF65-F5344CB8AC3E}">
        <p14:creationId xmlns:p14="http://schemas.microsoft.com/office/powerpoint/2010/main" val="241735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CB458-0F8C-E58D-44B1-44A7E3316CDB}"/>
              </a:ext>
            </a:extLst>
          </p:cNvPr>
          <p:cNvSpPr>
            <a:spLocks noGrp="1"/>
          </p:cNvSpPr>
          <p:nvPr>
            <p:ph type="title"/>
          </p:nvPr>
        </p:nvSpPr>
        <p:spPr/>
        <p:txBody>
          <a:bodyPr/>
          <a:lstStyle/>
          <a:p>
            <a:pPr algn="ctr"/>
            <a: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تجزیه و تحلیل آماری</a:t>
            </a:r>
            <a:endParaRPr lang="en-US" dirty="0"/>
          </a:p>
        </p:txBody>
      </p:sp>
      <p:sp>
        <p:nvSpPr>
          <p:cNvPr id="3" name="Content Placeholder 2">
            <a:extLst>
              <a:ext uri="{FF2B5EF4-FFF2-40B4-BE49-F238E27FC236}">
                <a16:creationId xmlns:a16="http://schemas.microsoft.com/office/drawing/2014/main" id="{DF429F0F-53FD-5506-DCF3-9E27D192EBC7}"/>
              </a:ext>
            </a:extLst>
          </p:cNvPr>
          <p:cNvSpPr>
            <a:spLocks noGrp="1"/>
          </p:cNvSpPr>
          <p:nvPr>
            <p:ph idx="1"/>
          </p:nvPr>
        </p:nvSpPr>
        <p:spPr/>
        <p:txBody>
          <a:bodyPr/>
          <a:lstStyle/>
          <a:p>
            <a:pPr algn="r" rtl="1">
              <a:lnSpc>
                <a:spcPct val="150000"/>
              </a:lnSpc>
            </a:pPr>
            <a:r>
              <a:rPr lang="fa-IR" dirty="0"/>
              <a:t>تحلیل حساسیت:</a:t>
            </a:r>
          </a:p>
          <a:p>
            <a:pPr marL="0" indent="0" algn="r" rtl="1">
              <a:lnSpc>
                <a:spcPct val="150000"/>
              </a:lnSpc>
              <a:buNone/>
            </a:pPr>
            <a:r>
              <a:rPr lang="fa-IR" dirty="0"/>
              <a:t> نتایج اصلی مطالعه (عدم برتری) در صورتی که فقط بیمارانی که به طور کامل تبعیت کرده اند در نظر گرفته شوند نیز معتبر و یکسان است.</a:t>
            </a:r>
          </a:p>
          <a:p>
            <a:pPr algn="r" rtl="1">
              <a:lnSpc>
                <a:spcPct val="150000"/>
              </a:lnSpc>
            </a:pPr>
            <a:endParaRPr lang="en-US" dirty="0"/>
          </a:p>
        </p:txBody>
      </p:sp>
      <p:sp>
        <p:nvSpPr>
          <p:cNvPr id="4" name="Footer Placeholder 3">
            <a:extLst>
              <a:ext uri="{FF2B5EF4-FFF2-40B4-BE49-F238E27FC236}">
                <a16:creationId xmlns:a16="http://schemas.microsoft.com/office/drawing/2014/main" id="{A6D98E53-BA53-541A-598F-C5F8BD9E7CDC}"/>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E2ABD2BE-D57D-CAE3-7BD0-14459B0F4CEE}"/>
              </a:ext>
            </a:extLst>
          </p:cNvPr>
          <p:cNvSpPr>
            <a:spLocks noGrp="1"/>
          </p:cNvSpPr>
          <p:nvPr>
            <p:ph type="sldNum" sz="quarter" idx="12"/>
          </p:nvPr>
        </p:nvSpPr>
        <p:spPr/>
        <p:txBody>
          <a:bodyPr/>
          <a:lstStyle/>
          <a:p>
            <a:fld id="{7AD816C2-0502-4699-8A3C-24BAD0EF8DD9}" type="slidenum">
              <a:rPr lang="en-US" smtClean="0"/>
              <a:t>15</a:t>
            </a:fld>
            <a:endParaRPr lang="en-US"/>
          </a:p>
        </p:txBody>
      </p:sp>
    </p:spTree>
    <p:extLst>
      <p:ext uri="{BB962C8B-B14F-4D97-AF65-F5344CB8AC3E}">
        <p14:creationId xmlns:p14="http://schemas.microsoft.com/office/powerpoint/2010/main" val="1484811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A52B8-F4F0-B777-B00B-9033E1DF1DAB}"/>
              </a:ext>
            </a:extLst>
          </p:cNvPr>
          <p:cNvSpPr>
            <a:spLocks noGrp="1"/>
          </p:cNvSpPr>
          <p:nvPr>
            <p:ph type="title"/>
          </p:nvPr>
        </p:nvSpPr>
        <p:spPr/>
        <p:txBody>
          <a:bodyPr>
            <a:normAutofit/>
          </a:bodyPr>
          <a:lstStyle/>
          <a:p>
            <a:pPr algn="ctr"/>
            <a:r>
              <a:rPr lang="fa-IR" sz="4000" dirty="0">
                <a:cs typeface="B Nazanin" panose="00000400000000000000" pitchFamily="2" charset="-78"/>
              </a:rPr>
              <a:t>نتایج</a:t>
            </a:r>
            <a:endParaRPr lang="en-US" sz="4000" dirty="0">
              <a:cs typeface="B Nazanin" panose="00000400000000000000" pitchFamily="2" charset="-78"/>
            </a:endParaRPr>
          </a:p>
        </p:txBody>
      </p:sp>
      <p:sp>
        <p:nvSpPr>
          <p:cNvPr id="4" name="Footer Placeholder 3">
            <a:extLst>
              <a:ext uri="{FF2B5EF4-FFF2-40B4-BE49-F238E27FC236}">
                <a16:creationId xmlns:a16="http://schemas.microsoft.com/office/drawing/2014/main" id="{8E8F3752-6C49-2C1A-0428-8AA665B5F889}"/>
              </a:ext>
            </a:extLst>
          </p:cNvPr>
          <p:cNvSpPr>
            <a:spLocks noGrp="1"/>
          </p:cNvSpPr>
          <p:nvPr>
            <p:ph type="ftr" sz="quarter" idx="11"/>
          </p:nvPr>
        </p:nvSpPr>
        <p:spPr/>
        <p:txBody>
          <a:bodyPr/>
          <a:lstStyle/>
          <a:p>
            <a:r>
              <a:rPr lang="fa-IR"/>
              <a:t>ارائه دهنده : حوریه حیدری</a:t>
            </a:r>
            <a:endParaRPr lang="en-US"/>
          </a:p>
        </p:txBody>
      </p:sp>
      <p:sp>
        <p:nvSpPr>
          <p:cNvPr id="8" name="Content Placeholder 7">
            <a:extLst>
              <a:ext uri="{FF2B5EF4-FFF2-40B4-BE49-F238E27FC236}">
                <a16:creationId xmlns:a16="http://schemas.microsoft.com/office/drawing/2014/main" id="{32251E24-1A7B-E5AE-B16B-E1093106EBEA}"/>
              </a:ext>
            </a:extLst>
          </p:cNvPr>
          <p:cNvSpPr>
            <a:spLocks noGrp="1"/>
          </p:cNvSpPr>
          <p:nvPr>
            <p:ph idx="1"/>
          </p:nvPr>
        </p:nvSpPr>
        <p:spPr>
          <a:xfrm>
            <a:off x="838200" y="1825625"/>
            <a:ext cx="10407977" cy="1398342"/>
          </a:xfrm>
        </p:spPr>
        <p:txBody>
          <a:bodyPr>
            <a:noAutofit/>
          </a:bodyPr>
          <a:lstStyle/>
          <a:p>
            <a:pPr algn="r" rtl="1">
              <a:lnSpc>
                <a:spcPct val="150000"/>
              </a:lnSpc>
            </a:pPr>
            <a:r>
              <a:rPr lang="fa-IR" dirty="0">
                <a:cs typeface="B Nazanin" panose="00000400000000000000" pitchFamily="2" charset="-78"/>
              </a:rPr>
              <a:t>طبق بررسی ویژگی های افراد در دو گروه و شباهت های انها میتوان نتیجه گرفت که تخصیص تصادفی به خوبی صورت گرفته است.</a:t>
            </a:r>
          </a:p>
          <a:p>
            <a:pPr marL="0" indent="0" algn="r" rtl="1">
              <a:lnSpc>
                <a:spcPct val="150000"/>
              </a:lnSpc>
              <a:buNone/>
            </a:pPr>
            <a:endParaRPr lang="fa-IR" dirty="0">
              <a:cs typeface="B Nazanin" panose="00000400000000000000" pitchFamily="2" charset="-78"/>
            </a:endParaRPr>
          </a:p>
          <a:p>
            <a:pPr marL="0" indent="0" algn="r" rtl="1">
              <a:lnSpc>
                <a:spcPct val="150000"/>
              </a:lnSpc>
              <a:buNone/>
            </a:pPr>
            <a:endParaRPr lang="fa-IR" dirty="0">
              <a:cs typeface="B Nazanin" panose="00000400000000000000" pitchFamily="2" charset="-78"/>
            </a:endParaRPr>
          </a:p>
          <a:p>
            <a:pPr marL="0" indent="0" algn="r" rtl="1">
              <a:lnSpc>
                <a:spcPct val="150000"/>
              </a:lnSpc>
              <a:buNone/>
            </a:pPr>
            <a:endParaRPr lang="fa-IR" dirty="0">
              <a:cs typeface="B Nazanin" panose="00000400000000000000" pitchFamily="2" charset="-78"/>
            </a:endParaRPr>
          </a:p>
        </p:txBody>
      </p:sp>
      <p:sp>
        <p:nvSpPr>
          <p:cNvPr id="3" name="Slide Number Placeholder 2">
            <a:extLst>
              <a:ext uri="{FF2B5EF4-FFF2-40B4-BE49-F238E27FC236}">
                <a16:creationId xmlns:a16="http://schemas.microsoft.com/office/drawing/2014/main" id="{70B4B9F2-CE96-350A-3B27-74F8E3B9B3B8}"/>
              </a:ext>
            </a:extLst>
          </p:cNvPr>
          <p:cNvSpPr>
            <a:spLocks noGrp="1"/>
          </p:cNvSpPr>
          <p:nvPr>
            <p:ph type="sldNum" sz="quarter" idx="12"/>
          </p:nvPr>
        </p:nvSpPr>
        <p:spPr/>
        <p:txBody>
          <a:bodyPr/>
          <a:lstStyle/>
          <a:p>
            <a:fld id="{7AD816C2-0502-4699-8A3C-24BAD0EF8DD9}" type="slidenum">
              <a:rPr lang="en-US" smtClean="0"/>
              <a:t>16</a:t>
            </a:fld>
            <a:endParaRPr lang="en-US"/>
          </a:p>
        </p:txBody>
      </p:sp>
    </p:spTree>
    <p:extLst>
      <p:ext uri="{BB962C8B-B14F-4D97-AF65-F5344CB8AC3E}">
        <p14:creationId xmlns:p14="http://schemas.microsoft.com/office/powerpoint/2010/main" val="1725611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F9E7352C-F586-180F-C70A-9E0AF13CCC98}"/>
              </a:ext>
            </a:extLst>
          </p:cNvPr>
          <p:cNvPicPr>
            <a:picLocks noGrp="1" noChangeAspect="1"/>
          </p:cNvPicPr>
          <p:nvPr>
            <p:ph idx="1"/>
          </p:nvPr>
        </p:nvPicPr>
        <p:blipFill>
          <a:blip r:embed="rId2"/>
          <a:stretch>
            <a:fillRect/>
          </a:stretch>
        </p:blipFill>
        <p:spPr>
          <a:xfrm>
            <a:off x="2299747" y="136525"/>
            <a:ext cx="7456995" cy="6219825"/>
          </a:xfrm>
          <a:prstGeom prst="rect">
            <a:avLst/>
          </a:prstGeom>
        </p:spPr>
      </p:pic>
      <p:sp>
        <p:nvSpPr>
          <p:cNvPr id="4" name="Footer Placeholder 3">
            <a:extLst>
              <a:ext uri="{FF2B5EF4-FFF2-40B4-BE49-F238E27FC236}">
                <a16:creationId xmlns:a16="http://schemas.microsoft.com/office/drawing/2014/main" id="{9F3E0628-CB0A-2292-A2E4-3DE8B4713A9C}"/>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BFC7306E-369E-4FDB-32F6-70AEF7DB2C50}"/>
              </a:ext>
            </a:extLst>
          </p:cNvPr>
          <p:cNvSpPr>
            <a:spLocks noGrp="1"/>
          </p:cNvSpPr>
          <p:nvPr>
            <p:ph type="sldNum" sz="quarter" idx="12"/>
          </p:nvPr>
        </p:nvSpPr>
        <p:spPr/>
        <p:txBody>
          <a:bodyPr/>
          <a:lstStyle/>
          <a:p>
            <a:fld id="{7AD816C2-0502-4699-8A3C-24BAD0EF8DD9}" type="slidenum">
              <a:rPr lang="en-US" smtClean="0"/>
              <a:t>17</a:t>
            </a:fld>
            <a:endParaRPr lang="en-US"/>
          </a:p>
        </p:txBody>
      </p:sp>
    </p:spTree>
    <p:extLst>
      <p:ext uri="{BB962C8B-B14F-4D97-AF65-F5344CB8AC3E}">
        <p14:creationId xmlns:p14="http://schemas.microsoft.com/office/powerpoint/2010/main" val="3264040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29529-1DF0-0028-A0E2-21D091C7AA86}"/>
              </a:ext>
            </a:extLst>
          </p:cNvPr>
          <p:cNvSpPr>
            <a:spLocks noGrp="1"/>
          </p:cNvSpPr>
          <p:nvPr>
            <p:ph type="title"/>
          </p:nvPr>
        </p:nvSpPr>
        <p:spPr/>
        <p:txBody>
          <a:bodyPr/>
          <a:lstStyle/>
          <a:p>
            <a:pPr algn="ctr"/>
            <a: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نتایج</a:t>
            </a:r>
            <a:endParaRPr lang="en-US" dirty="0"/>
          </a:p>
        </p:txBody>
      </p:sp>
      <p:sp>
        <p:nvSpPr>
          <p:cNvPr id="3" name="Content Placeholder 2">
            <a:extLst>
              <a:ext uri="{FF2B5EF4-FFF2-40B4-BE49-F238E27FC236}">
                <a16:creationId xmlns:a16="http://schemas.microsoft.com/office/drawing/2014/main" id="{01F4A1B8-A65F-D71A-D14D-87BB518B7D74}"/>
              </a:ext>
            </a:extLst>
          </p:cNvPr>
          <p:cNvSpPr>
            <a:spLocks noGrp="1"/>
          </p:cNvSpPr>
          <p:nvPr>
            <p:ph idx="1"/>
          </p:nvPr>
        </p:nvSpPr>
        <p:spPr/>
        <p:txBody>
          <a:bodyPr>
            <a:normAutofit/>
          </a:bodyPr>
          <a:lstStyle/>
          <a:p>
            <a:pPr marL="0" marR="0" lvl="0" indent="0" algn="r" defTabSz="914400" rtl="1" eaLnBrk="1" fontAlgn="auto" latinLnBrk="0" hangingPunct="1">
              <a:lnSpc>
                <a:spcPct val="150000"/>
              </a:lnSpc>
              <a:spcBef>
                <a:spcPts val="1000"/>
              </a:spcBef>
              <a:spcAft>
                <a:spcPts val="0"/>
              </a:spcAft>
              <a:buClrTx/>
              <a:buSzTx/>
              <a:buNone/>
              <a:tabLst/>
              <a:defRPr/>
            </a:pPr>
            <a:r>
              <a:rPr kumimoji="0" lang="fa-IR" sz="2800" b="0" i="0" u="none" strike="noStrike" kern="1200" cap="none" spc="0" normalizeH="0" baseline="0" noProof="0" dirty="0">
                <a:ln>
                  <a:noFill/>
                </a:ln>
                <a:solidFill>
                  <a:prstClr val="black"/>
                </a:solidFill>
                <a:effectLst/>
                <a:highlight>
                  <a:srgbClr val="FF66FF"/>
                </a:highlight>
                <a:uLnTx/>
                <a:uFillTx/>
                <a:latin typeface="Calibri" panose="020F0502020204030204"/>
                <a:ea typeface="+mn-ea"/>
                <a:cs typeface="B Nazanin" panose="00000400000000000000" pitchFamily="2" charset="-78"/>
              </a:rPr>
              <a:t>بقای ویژه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سرطان پستان در 5 سال:</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endParaRPr>
          </a:p>
          <a:p>
            <a:pPr marL="0" marR="0" lvl="0" indent="0" algn="r" defTabSz="914400" rtl="1" eaLnBrk="1" fontAlgn="auto" latinLnBrk="0" hangingPunct="1">
              <a:lnSpc>
                <a:spcPct val="170000"/>
              </a:lnSpc>
              <a:spcBef>
                <a:spcPts val="1000"/>
              </a:spcBef>
              <a:spcAft>
                <a:spcPts val="0"/>
              </a:spcAft>
              <a:buClrTx/>
              <a:buSzTx/>
              <a:buNone/>
              <a:tabLst/>
              <a:defRPr/>
            </a:pPr>
            <a:endParaRPr lang="fa-IR" noProof="0" dirty="0">
              <a:solidFill>
                <a:prstClr val="black"/>
              </a:solidFill>
              <a:latin typeface="Calibri" panose="020F0502020204030204"/>
              <a:cs typeface="B Nazanin" panose="00000400000000000000" pitchFamily="2" charset="-78"/>
            </a:endParaRPr>
          </a:p>
          <a:p>
            <a:pPr marL="0" marR="0" lvl="0" indent="0" algn="r" defTabSz="914400" rtl="1" eaLnBrk="1" fontAlgn="auto" latinLnBrk="0" hangingPunct="1">
              <a:lnSpc>
                <a:spcPct val="150000"/>
              </a:lnSpc>
              <a:spcBef>
                <a:spcPts val="1000"/>
              </a:spcBef>
              <a:spcAft>
                <a:spcPts val="0"/>
              </a:spcAft>
              <a:buClrTx/>
              <a:buSzTx/>
              <a:buNone/>
              <a:tabLst/>
              <a:defRPr/>
            </a:pPr>
            <a:endPar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endParaRPr>
          </a:p>
          <a:p>
            <a:endParaRPr lang="en-US" dirty="0"/>
          </a:p>
        </p:txBody>
      </p:sp>
      <p:sp>
        <p:nvSpPr>
          <p:cNvPr id="4" name="Footer Placeholder 3">
            <a:extLst>
              <a:ext uri="{FF2B5EF4-FFF2-40B4-BE49-F238E27FC236}">
                <a16:creationId xmlns:a16="http://schemas.microsoft.com/office/drawing/2014/main" id="{AE904856-B5DA-588C-0037-44348F2EDAC6}"/>
              </a:ext>
            </a:extLst>
          </p:cNvPr>
          <p:cNvSpPr>
            <a:spLocks noGrp="1"/>
          </p:cNvSpPr>
          <p:nvPr>
            <p:ph type="ftr" sz="quarter" idx="11"/>
          </p:nvPr>
        </p:nvSpPr>
        <p:spPr/>
        <p:txBody>
          <a:bodyPr/>
          <a:lstStyle/>
          <a:p>
            <a:r>
              <a:rPr lang="fa-IR" dirty="0"/>
              <a:t>ارائه دهنده : حوریه حیدری</a:t>
            </a:r>
            <a:endParaRPr lang="en-US" dirty="0"/>
          </a:p>
        </p:txBody>
      </p:sp>
      <p:sp>
        <p:nvSpPr>
          <p:cNvPr id="5" name="Slide Number Placeholder 4">
            <a:extLst>
              <a:ext uri="{FF2B5EF4-FFF2-40B4-BE49-F238E27FC236}">
                <a16:creationId xmlns:a16="http://schemas.microsoft.com/office/drawing/2014/main" id="{A557D3D9-696C-5F2C-5EA7-AB21D60DF2D3}"/>
              </a:ext>
            </a:extLst>
          </p:cNvPr>
          <p:cNvSpPr>
            <a:spLocks noGrp="1"/>
          </p:cNvSpPr>
          <p:nvPr>
            <p:ph type="sldNum" sz="quarter" idx="12"/>
          </p:nvPr>
        </p:nvSpPr>
        <p:spPr/>
        <p:txBody>
          <a:bodyPr/>
          <a:lstStyle/>
          <a:p>
            <a:fld id="{7AD816C2-0502-4699-8A3C-24BAD0EF8DD9}" type="slidenum">
              <a:rPr lang="en-US" smtClean="0"/>
              <a:t>18</a:t>
            </a:fld>
            <a:endParaRPr lang="en-US" dirty="0"/>
          </a:p>
        </p:txBody>
      </p:sp>
      <p:pic>
        <p:nvPicPr>
          <p:cNvPr id="6" name="Picture 5">
            <a:extLst>
              <a:ext uri="{FF2B5EF4-FFF2-40B4-BE49-F238E27FC236}">
                <a16:creationId xmlns:a16="http://schemas.microsoft.com/office/drawing/2014/main" id="{004CC5B2-1154-6D9D-AE8E-54429F4F6E42}"/>
              </a:ext>
            </a:extLst>
          </p:cNvPr>
          <p:cNvPicPr>
            <a:picLocks noChangeAspect="1"/>
          </p:cNvPicPr>
          <p:nvPr/>
        </p:nvPicPr>
        <p:blipFill>
          <a:blip r:embed="rId2"/>
          <a:stretch>
            <a:fillRect/>
          </a:stretch>
        </p:blipFill>
        <p:spPr>
          <a:xfrm>
            <a:off x="6908640" y="1556875"/>
            <a:ext cx="457240" cy="1566808"/>
          </a:xfrm>
          <a:prstGeom prst="rect">
            <a:avLst/>
          </a:prstGeom>
        </p:spPr>
      </p:pic>
      <p:sp>
        <p:nvSpPr>
          <p:cNvPr id="8" name="TextBox 7">
            <a:extLst>
              <a:ext uri="{FF2B5EF4-FFF2-40B4-BE49-F238E27FC236}">
                <a16:creationId xmlns:a16="http://schemas.microsoft.com/office/drawing/2014/main" id="{83E0CAE0-F8DA-A8E0-0A14-A65A2808F567}"/>
              </a:ext>
            </a:extLst>
          </p:cNvPr>
          <p:cNvSpPr txBox="1"/>
          <p:nvPr/>
        </p:nvSpPr>
        <p:spPr>
          <a:xfrm>
            <a:off x="1785977" y="1740047"/>
            <a:ext cx="5175315" cy="1697068"/>
          </a:xfrm>
          <a:prstGeom prst="rect">
            <a:avLst/>
          </a:prstGeom>
          <a:noFill/>
        </p:spPr>
        <p:txBody>
          <a:bodyPr wrap="square" rtlCol="0">
            <a:spAutoFit/>
          </a:bodyPr>
          <a:lstStyle/>
          <a:p>
            <a:pPr algn="r" rtl="1">
              <a:lnSpc>
                <a:spcPct val="150000"/>
              </a:lnSpc>
            </a:pPr>
            <a:r>
              <a:rPr lang="fa-IR" sz="2400" dirty="0">
                <a:cs typeface="B Nazanin" panose="00000400000000000000" pitchFamily="2" charset="-78"/>
              </a:rPr>
              <a:t>در گروه ماموگرافی سالانه: 98.1%</a:t>
            </a:r>
          </a:p>
          <a:p>
            <a:pPr algn="r" rtl="1">
              <a:lnSpc>
                <a:spcPct val="150000"/>
              </a:lnSpc>
            </a:pPr>
            <a:r>
              <a:rPr lang="fa-IR" sz="2400" dirty="0">
                <a:cs typeface="B Nazanin" panose="00000400000000000000" pitchFamily="2" charset="-78"/>
              </a:rPr>
              <a:t>در گروه ماموگرافی با پایش کمتر: 98.3%</a:t>
            </a:r>
          </a:p>
          <a:p>
            <a:pPr algn="r" rtl="1">
              <a:lnSpc>
                <a:spcPct val="150000"/>
              </a:lnSpc>
            </a:pPr>
            <a:endParaRPr lang="en-US" sz="2400" dirty="0">
              <a:cs typeface="B Nazanin" panose="00000400000000000000" pitchFamily="2" charset="-78"/>
            </a:endParaRPr>
          </a:p>
        </p:txBody>
      </p:sp>
      <p:sp>
        <p:nvSpPr>
          <p:cNvPr id="12" name="TextBox 11">
            <a:extLst>
              <a:ext uri="{FF2B5EF4-FFF2-40B4-BE49-F238E27FC236}">
                <a16:creationId xmlns:a16="http://schemas.microsoft.com/office/drawing/2014/main" id="{7C6B5371-7211-D5AF-2779-21D4E059A973}"/>
              </a:ext>
            </a:extLst>
          </p:cNvPr>
          <p:cNvSpPr txBox="1"/>
          <p:nvPr/>
        </p:nvSpPr>
        <p:spPr>
          <a:xfrm>
            <a:off x="3431357" y="3349392"/>
            <a:ext cx="5024486" cy="400110"/>
          </a:xfrm>
          <a:prstGeom prst="rect">
            <a:avLst/>
          </a:prstGeom>
          <a:noFill/>
        </p:spPr>
        <p:txBody>
          <a:bodyPr wrap="square" rtlCol="0">
            <a:spAutoFit/>
          </a:bodyPr>
          <a:lstStyle/>
          <a:p>
            <a:r>
              <a:rPr lang="en-US" sz="2000" dirty="0"/>
              <a:t> </a:t>
            </a:r>
            <a:r>
              <a:rPr lang="en-US" sz="2000" b="1" u="sng" dirty="0"/>
              <a:t>HR=0.92</a:t>
            </a:r>
            <a:r>
              <a:rPr lang="fa-IR" sz="2000" dirty="0"/>
              <a:t>،</a:t>
            </a:r>
            <a:r>
              <a:rPr lang="en-US" sz="2000" dirty="0"/>
              <a:t> (95% CI 0.64–1.32)</a:t>
            </a:r>
          </a:p>
        </p:txBody>
      </p:sp>
      <p:pic>
        <p:nvPicPr>
          <p:cNvPr id="13" name="Picture 12">
            <a:extLst>
              <a:ext uri="{FF2B5EF4-FFF2-40B4-BE49-F238E27FC236}">
                <a16:creationId xmlns:a16="http://schemas.microsoft.com/office/drawing/2014/main" id="{C5613B1D-6453-F84E-10A0-D6E777D463EC}"/>
              </a:ext>
            </a:extLst>
          </p:cNvPr>
          <p:cNvPicPr>
            <a:picLocks noChangeAspect="1"/>
          </p:cNvPicPr>
          <p:nvPr/>
        </p:nvPicPr>
        <p:blipFill>
          <a:blip r:embed="rId3"/>
          <a:stretch>
            <a:fillRect/>
          </a:stretch>
        </p:blipFill>
        <p:spPr>
          <a:xfrm>
            <a:off x="5230708" y="3884439"/>
            <a:ext cx="128027" cy="353599"/>
          </a:xfrm>
          <a:prstGeom prst="rect">
            <a:avLst/>
          </a:prstGeom>
        </p:spPr>
      </p:pic>
      <p:sp>
        <p:nvSpPr>
          <p:cNvPr id="15" name="TextBox 14">
            <a:extLst>
              <a:ext uri="{FF2B5EF4-FFF2-40B4-BE49-F238E27FC236}">
                <a16:creationId xmlns:a16="http://schemas.microsoft.com/office/drawing/2014/main" id="{D668386A-37AA-9D0A-67A7-DC2133527F79}"/>
              </a:ext>
            </a:extLst>
          </p:cNvPr>
          <p:cNvSpPr txBox="1"/>
          <p:nvPr/>
        </p:nvSpPr>
        <p:spPr>
          <a:xfrm>
            <a:off x="668900" y="4315433"/>
            <a:ext cx="7409468" cy="400110"/>
          </a:xfrm>
          <a:prstGeom prst="rect">
            <a:avLst/>
          </a:prstGeom>
          <a:noFill/>
        </p:spPr>
        <p:txBody>
          <a:bodyPr wrap="square" rtlCol="0">
            <a:spAutoFit/>
          </a:bodyPr>
          <a:lstStyle/>
          <a:p>
            <a:pPr algn="r" rtl="1"/>
            <a:r>
              <a:rPr lang="fa-IR" sz="2000" dirty="0">
                <a:cs typeface="B Nazanin" panose="00000400000000000000" pitchFamily="2" charset="-78"/>
              </a:rPr>
              <a:t>عدم برتری این دو روش نسبت به یکدیگر در حاشیه 3% وهمچنین 1%</a:t>
            </a:r>
            <a:endParaRPr lang="en-US" sz="2000" dirty="0">
              <a:cs typeface="B Nazanin" panose="00000400000000000000" pitchFamily="2" charset="-78"/>
            </a:endParaRPr>
          </a:p>
        </p:txBody>
      </p:sp>
    </p:spTree>
    <p:extLst>
      <p:ext uri="{BB962C8B-B14F-4D97-AF65-F5344CB8AC3E}">
        <p14:creationId xmlns:p14="http://schemas.microsoft.com/office/powerpoint/2010/main" val="123712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6C0EF-5B83-871A-E17D-4BCDE60FBE36}"/>
              </a:ext>
            </a:extLst>
          </p:cNvPr>
          <p:cNvSpPr>
            <a:spLocks noGrp="1"/>
          </p:cNvSpPr>
          <p:nvPr>
            <p:ph type="title"/>
          </p:nvPr>
        </p:nvSpPr>
        <p:spPr/>
        <p:txBody>
          <a:bodyPr>
            <a:normAutofit/>
          </a:bodyPr>
          <a:lstStyle/>
          <a:p>
            <a:pPr algn="ctr"/>
            <a:r>
              <a:rPr lang="fa-IR" sz="4000" dirty="0">
                <a:cs typeface="B Nazanin" panose="00000400000000000000" pitchFamily="2" charset="-78"/>
              </a:rPr>
              <a:t>نتایج</a:t>
            </a:r>
            <a:endParaRPr lang="en-US" sz="4000" dirty="0">
              <a:cs typeface="B Nazanin" panose="00000400000000000000" pitchFamily="2" charset="-78"/>
            </a:endParaRPr>
          </a:p>
        </p:txBody>
      </p:sp>
      <p:sp>
        <p:nvSpPr>
          <p:cNvPr id="3" name="Content Placeholder 2">
            <a:extLst>
              <a:ext uri="{FF2B5EF4-FFF2-40B4-BE49-F238E27FC236}">
                <a16:creationId xmlns:a16="http://schemas.microsoft.com/office/drawing/2014/main" id="{BB46B284-8A95-D8EA-9183-83D7898A4FB3}"/>
              </a:ext>
            </a:extLst>
          </p:cNvPr>
          <p:cNvSpPr>
            <a:spLocks noGrp="1"/>
          </p:cNvSpPr>
          <p:nvPr>
            <p:ph idx="1"/>
          </p:nvPr>
        </p:nvSpPr>
        <p:spPr/>
        <p:txBody>
          <a:bodyPr/>
          <a:lstStyle/>
          <a:p>
            <a:pPr marL="0" indent="0" algn="ctr">
              <a:buNone/>
            </a:pPr>
            <a:r>
              <a:rPr lang="fa-IR" dirty="0">
                <a:cs typeface="B Nazanin" panose="00000400000000000000" pitchFamily="2" charset="-78"/>
              </a:rPr>
              <a:t>بقای ویژه سرطان پستان</a:t>
            </a:r>
          </a:p>
          <a:p>
            <a:pPr algn="ctr"/>
            <a:endParaRPr lang="fa-IR" dirty="0">
              <a:cs typeface="B Nazanin" panose="00000400000000000000" pitchFamily="2" charset="-78"/>
            </a:endParaRPr>
          </a:p>
          <a:p>
            <a:pPr algn="ctr"/>
            <a:endParaRPr lang="fa-IR" dirty="0">
              <a:cs typeface="B Nazanin" panose="00000400000000000000" pitchFamily="2" charset="-78"/>
            </a:endParaRPr>
          </a:p>
          <a:p>
            <a:pPr lvl="8" algn="ctr"/>
            <a:endParaRPr lang="fa-IR" dirty="0"/>
          </a:p>
          <a:p>
            <a:pPr marL="3657600" lvl="8" indent="0" algn="ctr">
              <a:buNone/>
            </a:pPr>
            <a:endParaRPr lang="fa-IR" dirty="0"/>
          </a:p>
        </p:txBody>
      </p:sp>
      <p:sp>
        <p:nvSpPr>
          <p:cNvPr id="4" name="Footer Placeholder 3">
            <a:extLst>
              <a:ext uri="{FF2B5EF4-FFF2-40B4-BE49-F238E27FC236}">
                <a16:creationId xmlns:a16="http://schemas.microsoft.com/office/drawing/2014/main" id="{D6703CA7-1DC7-7FC3-0B94-DB94BD9A0F50}"/>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D6F6D5E7-B9E4-1AAD-01B7-54B59B2F2EE0}"/>
              </a:ext>
            </a:extLst>
          </p:cNvPr>
          <p:cNvSpPr>
            <a:spLocks noGrp="1"/>
          </p:cNvSpPr>
          <p:nvPr>
            <p:ph type="sldNum" sz="quarter" idx="12"/>
          </p:nvPr>
        </p:nvSpPr>
        <p:spPr/>
        <p:txBody>
          <a:bodyPr/>
          <a:lstStyle/>
          <a:p>
            <a:fld id="{7AD816C2-0502-4699-8A3C-24BAD0EF8DD9}" type="slidenum">
              <a:rPr lang="en-US" smtClean="0"/>
              <a:t>19</a:t>
            </a:fld>
            <a:endParaRPr lang="en-US"/>
          </a:p>
        </p:txBody>
      </p:sp>
      <p:cxnSp>
        <p:nvCxnSpPr>
          <p:cNvPr id="7" name="Straight Arrow Connector 6">
            <a:extLst>
              <a:ext uri="{FF2B5EF4-FFF2-40B4-BE49-F238E27FC236}">
                <a16:creationId xmlns:a16="http://schemas.microsoft.com/office/drawing/2014/main" id="{889CC9B9-BCD0-8D7A-8097-69C3C21457D4}"/>
              </a:ext>
            </a:extLst>
          </p:cNvPr>
          <p:cNvCxnSpPr/>
          <p:nvPr/>
        </p:nvCxnSpPr>
        <p:spPr>
          <a:xfrm>
            <a:off x="6400800" y="2441542"/>
            <a:ext cx="688157" cy="688157"/>
          </a:xfrm>
          <a:prstGeom prst="straightConnector1">
            <a:avLst/>
          </a:prstGeom>
          <a:ln>
            <a:solidFill>
              <a:srgbClr val="FF09E2"/>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A524143-6F91-D3B3-87D1-0EC12A3DE561}"/>
              </a:ext>
            </a:extLst>
          </p:cNvPr>
          <p:cNvSpPr txBox="1"/>
          <p:nvPr/>
        </p:nvSpPr>
        <p:spPr>
          <a:xfrm>
            <a:off x="2158980" y="4463148"/>
            <a:ext cx="2177592" cy="461665"/>
          </a:xfrm>
          <a:prstGeom prst="rect">
            <a:avLst/>
          </a:prstGeom>
          <a:noFill/>
        </p:spPr>
        <p:txBody>
          <a:bodyPr wrap="square" rtlCol="0">
            <a:spAutoFit/>
          </a:bodyPr>
          <a:lstStyle/>
          <a:p>
            <a:pPr algn="ctr"/>
            <a:r>
              <a:rPr lang="fa-IR" sz="2400" dirty="0">
                <a:cs typeface="B Nazanin" panose="00000400000000000000" pitchFamily="2" charset="-78"/>
              </a:rPr>
              <a:t>گروه ماستکتومی</a:t>
            </a:r>
            <a:endParaRPr lang="en-US" sz="2400" dirty="0">
              <a:cs typeface="B Nazanin" panose="00000400000000000000" pitchFamily="2" charset="-78"/>
            </a:endParaRPr>
          </a:p>
        </p:txBody>
      </p:sp>
      <p:sp>
        <p:nvSpPr>
          <p:cNvPr id="12" name="TextBox 11">
            <a:extLst>
              <a:ext uri="{FF2B5EF4-FFF2-40B4-BE49-F238E27FC236}">
                <a16:creationId xmlns:a16="http://schemas.microsoft.com/office/drawing/2014/main" id="{197D4CE2-19C0-2843-29BF-ACFD9A8C4550}"/>
              </a:ext>
            </a:extLst>
          </p:cNvPr>
          <p:cNvSpPr txBox="1"/>
          <p:nvPr/>
        </p:nvSpPr>
        <p:spPr>
          <a:xfrm>
            <a:off x="4589403" y="4463148"/>
            <a:ext cx="2725797" cy="461665"/>
          </a:xfrm>
          <a:prstGeom prst="rect">
            <a:avLst/>
          </a:prstGeom>
          <a:noFill/>
        </p:spPr>
        <p:txBody>
          <a:bodyPr wrap="square" rtlCol="0">
            <a:spAutoFit/>
          </a:bodyPr>
          <a:lstStyle/>
          <a:p>
            <a:r>
              <a:rPr lang="fa-IR" sz="2400" dirty="0">
                <a:cs typeface="B Nazanin" panose="00000400000000000000" pitchFamily="2" charset="-78"/>
              </a:rPr>
              <a:t>گروه جراحی حفظ پستان</a:t>
            </a:r>
            <a:endParaRPr lang="en-US" sz="2400" dirty="0">
              <a:cs typeface="B Nazanin" panose="00000400000000000000" pitchFamily="2" charset="-78"/>
            </a:endParaRPr>
          </a:p>
        </p:txBody>
      </p:sp>
      <p:sp>
        <p:nvSpPr>
          <p:cNvPr id="17" name="TextBox 16">
            <a:extLst>
              <a:ext uri="{FF2B5EF4-FFF2-40B4-BE49-F238E27FC236}">
                <a16:creationId xmlns:a16="http://schemas.microsoft.com/office/drawing/2014/main" id="{D107432C-0D70-BD1A-BE37-1352D55DE2A8}"/>
              </a:ext>
            </a:extLst>
          </p:cNvPr>
          <p:cNvSpPr txBox="1"/>
          <p:nvPr/>
        </p:nvSpPr>
        <p:spPr>
          <a:xfrm>
            <a:off x="4169454" y="4420035"/>
            <a:ext cx="360575" cy="646331"/>
          </a:xfrm>
          <a:prstGeom prst="rect">
            <a:avLst/>
          </a:prstGeom>
          <a:noFill/>
        </p:spPr>
        <p:txBody>
          <a:bodyPr wrap="square" rtlCol="0">
            <a:spAutoFit/>
          </a:bodyPr>
          <a:lstStyle/>
          <a:p>
            <a:r>
              <a:rPr lang="en-US" sz="3600" dirty="0"/>
              <a:t>&lt;</a:t>
            </a:r>
          </a:p>
        </p:txBody>
      </p:sp>
      <p:sp>
        <p:nvSpPr>
          <p:cNvPr id="18" name="TextBox 17">
            <a:extLst>
              <a:ext uri="{FF2B5EF4-FFF2-40B4-BE49-F238E27FC236}">
                <a16:creationId xmlns:a16="http://schemas.microsoft.com/office/drawing/2014/main" id="{7F9859AD-F640-1206-5E51-608D3BB0234D}"/>
              </a:ext>
            </a:extLst>
          </p:cNvPr>
          <p:cNvSpPr txBox="1"/>
          <p:nvPr/>
        </p:nvSpPr>
        <p:spPr>
          <a:xfrm>
            <a:off x="6801906" y="3198167"/>
            <a:ext cx="2222129" cy="461665"/>
          </a:xfrm>
          <a:prstGeom prst="rect">
            <a:avLst/>
          </a:prstGeom>
          <a:noFill/>
        </p:spPr>
        <p:txBody>
          <a:bodyPr wrap="square" rtlCol="0">
            <a:spAutoFit/>
          </a:bodyPr>
          <a:lstStyle/>
          <a:p>
            <a:r>
              <a:rPr lang="fa-IR" sz="2400" dirty="0">
                <a:cs typeface="B Nazanin" panose="00000400000000000000" pitchFamily="2" charset="-78"/>
              </a:rPr>
              <a:t>مامو گرافی سالانه</a:t>
            </a:r>
            <a:endParaRPr lang="en-US" sz="2400" dirty="0">
              <a:cs typeface="B Nazanin" panose="00000400000000000000" pitchFamily="2" charset="-78"/>
            </a:endParaRPr>
          </a:p>
        </p:txBody>
      </p:sp>
      <p:sp>
        <p:nvSpPr>
          <p:cNvPr id="19" name="TextBox 18">
            <a:extLst>
              <a:ext uri="{FF2B5EF4-FFF2-40B4-BE49-F238E27FC236}">
                <a16:creationId xmlns:a16="http://schemas.microsoft.com/office/drawing/2014/main" id="{AB653D3E-22C4-E108-7A70-719BF1EBD891}"/>
              </a:ext>
            </a:extLst>
          </p:cNvPr>
          <p:cNvSpPr txBox="1"/>
          <p:nvPr/>
        </p:nvSpPr>
        <p:spPr>
          <a:xfrm>
            <a:off x="3706296" y="3140059"/>
            <a:ext cx="2601798" cy="461665"/>
          </a:xfrm>
          <a:prstGeom prst="rect">
            <a:avLst/>
          </a:prstGeom>
          <a:noFill/>
        </p:spPr>
        <p:txBody>
          <a:bodyPr wrap="square" rtlCol="0">
            <a:spAutoFit/>
          </a:bodyPr>
          <a:lstStyle/>
          <a:p>
            <a:r>
              <a:rPr lang="fa-IR" sz="2400" dirty="0">
                <a:cs typeface="B Nazanin" panose="00000400000000000000" pitchFamily="2" charset="-78"/>
              </a:rPr>
              <a:t>ماموگرافی با پایش کمتر</a:t>
            </a:r>
            <a:endParaRPr lang="en-US" sz="2400" dirty="0">
              <a:cs typeface="B Nazanin" panose="00000400000000000000" pitchFamily="2" charset="-78"/>
            </a:endParaRPr>
          </a:p>
        </p:txBody>
      </p:sp>
      <p:cxnSp>
        <p:nvCxnSpPr>
          <p:cNvPr id="23" name="Straight Arrow Connector 22">
            <a:extLst>
              <a:ext uri="{FF2B5EF4-FFF2-40B4-BE49-F238E27FC236}">
                <a16:creationId xmlns:a16="http://schemas.microsoft.com/office/drawing/2014/main" id="{92CAB4C3-5FE5-6777-5156-7A624D9BD321}"/>
              </a:ext>
            </a:extLst>
          </p:cNvPr>
          <p:cNvCxnSpPr/>
          <p:nvPr/>
        </p:nvCxnSpPr>
        <p:spPr>
          <a:xfrm flipH="1">
            <a:off x="4963455" y="2431182"/>
            <a:ext cx="827746" cy="698517"/>
          </a:xfrm>
          <a:prstGeom prst="straightConnector1">
            <a:avLst/>
          </a:prstGeom>
          <a:ln>
            <a:solidFill>
              <a:srgbClr val="FF09E2"/>
            </a:solidFill>
            <a:tailEnd type="triangle"/>
          </a:ln>
        </p:spPr>
        <p:style>
          <a:lnRef idx="1">
            <a:schemeClr val="accent1"/>
          </a:lnRef>
          <a:fillRef idx="0">
            <a:schemeClr val="accent1"/>
          </a:fillRef>
          <a:effectRef idx="0">
            <a:schemeClr val="accent1"/>
          </a:effectRef>
          <a:fontRef idx="minor">
            <a:schemeClr val="tx1"/>
          </a:fontRef>
        </p:style>
      </p:cxnSp>
      <p:pic>
        <p:nvPicPr>
          <p:cNvPr id="24" name="Picture 23">
            <a:extLst>
              <a:ext uri="{FF2B5EF4-FFF2-40B4-BE49-F238E27FC236}">
                <a16:creationId xmlns:a16="http://schemas.microsoft.com/office/drawing/2014/main" id="{270C2E98-D56A-6CA5-004C-44E859EA3A12}"/>
              </a:ext>
            </a:extLst>
          </p:cNvPr>
          <p:cNvPicPr>
            <a:picLocks noChangeAspect="1"/>
          </p:cNvPicPr>
          <p:nvPr/>
        </p:nvPicPr>
        <p:blipFill>
          <a:blip r:embed="rId2"/>
          <a:stretch>
            <a:fillRect/>
          </a:stretch>
        </p:blipFill>
        <p:spPr>
          <a:xfrm rot="15686591">
            <a:off x="4589404" y="3721751"/>
            <a:ext cx="914479" cy="780356"/>
          </a:xfrm>
          <a:prstGeom prst="rect">
            <a:avLst/>
          </a:prstGeom>
        </p:spPr>
      </p:pic>
      <p:pic>
        <p:nvPicPr>
          <p:cNvPr id="25" name="Picture 24">
            <a:extLst>
              <a:ext uri="{FF2B5EF4-FFF2-40B4-BE49-F238E27FC236}">
                <a16:creationId xmlns:a16="http://schemas.microsoft.com/office/drawing/2014/main" id="{274238B8-87FF-83DC-58C5-0CB90841C3AB}"/>
              </a:ext>
            </a:extLst>
          </p:cNvPr>
          <p:cNvPicPr>
            <a:picLocks noChangeAspect="1"/>
          </p:cNvPicPr>
          <p:nvPr/>
        </p:nvPicPr>
        <p:blipFill>
          <a:blip r:embed="rId2"/>
          <a:stretch>
            <a:fillRect/>
          </a:stretch>
        </p:blipFill>
        <p:spPr>
          <a:xfrm>
            <a:off x="3288009" y="3693662"/>
            <a:ext cx="914479" cy="780356"/>
          </a:xfrm>
          <a:prstGeom prst="rect">
            <a:avLst/>
          </a:prstGeom>
        </p:spPr>
      </p:pic>
      <p:sp>
        <p:nvSpPr>
          <p:cNvPr id="26" name="TextBox 25">
            <a:extLst>
              <a:ext uri="{FF2B5EF4-FFF2-40B4-BE49-F238E27FC236}">
                <a16:creationId xmlns:a16="http://schemas.microsoft.com/office/drawing/2014/main" id="{C6ABB3DB-3E00-1716-3A56-ED7851D5583D}"/>
              </a:ext>
            </a:extLst>
          </p:cNvPr>
          <p:cNvSpPr txBox="1"/>
          <p:nvPr/>
        </p:nvSpPr>
        <p:spPr>
          <a:xfrm>
            <a:off x="2875417" y="5367112"/>
            <a:ext cx="3793321" cy="400110"/>
          </a:xfrm>
          <a:prstGeom prst="rect">
            <a:avLst/>
          </a:prstGeom>
          <a:noFill/>
        </p:spPr>
        <p:txBody>
          <a:bodyPr wrap="square" rtlCol="0">
            <a:spAutoFit/>
          </a:bodyPr>
          <a:lstStyle/>
          <a:p>
            <a:r>
              <a:rPr lang="en-US" sz="2000" b="1" u="sng" dirty="0"/>
              <a:t>HR 2.1</a:t>
            </a:r>
            <a:r>
              <a:rPr lang="en-US" sz="2000" dirty="0"/>
              <a:t>، 95%</a:t>
            </a:r>
            <a:r>
              <a:rPr lang="fa-IR" sz="2000" dirty="0"/>
              <a:t>) </a:t>
            </a:r>
            <a:r>
              <a:rPr lang="en-US" sz="2000" dirty="0"/>
              <a:t> CI 1.43–3.10</a:t>
            </a:r>
            <a:r>
              <a:rPr lang="fa-IR" sz="2000" dirty="0"/>
              <a:t>(</a:t>
            </a:r>
            <a:endParaRPr lang="en-US" sz="2000" dirty="0"/>
          </a:p>
        </p:txBody>
      </p:sp>
    </p:spTree>
    <p:extLst>
      <p:ext uri="{BB962C8B-B14F-4D97-AF65-F5344CB8AC3E}">
        <p14:creationId xmlns:p14="http://schemas.microsoft.com/office/powerpoint/2010/main" val="712836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0947C-2511-2C97-8CDB-FE0C0F574EA4}"/>
              </a:ext>
            </a:extLst>
          </p:cNvPr>
          <p:cNvSpPr>
            <a:spLocks noGrp="1"/>
          </p:cNvSpPr>
          <p:nvPr>
            <p:ph type="title"/>
          </p:nvPr>
        </p:nvSpPr>
        <p:spPr/>
        <p:txBody>
          <a:bodyPr>
            <a:normAutofit/>
          </a:bodyPr>
          <a:lstStyle/>
          <a:p>
            <a:pPr algn="ctr" rtl="1"/>
            <a:r>
              <a:rPr lang="fa-IR" sz="4000" b="1" dirty="0">
                <a:cs typeface="B Nazanin" panose="00000400000000000000" pitchFamily="2" charset="-78"/>
              </a:rPr>
              <a:t>طرح کلی :</a:t>
            </a:r>
            <a:endParaRPr lang="en-US" sz="4000" b="1" dirty="0">
              <a:cs typeface="B Nazanin" panose="00000400000000000000" pitchFamily="2" charset="-78"/>
            </a:endParaRPr>
          </a:p>
        </p:txBody>
      </p:sp>
      <p:sp>
        <p:nvSpPr>
          <p:cNvPr id="3" name="Content Placeholder 2">
            <a:extLst>
              <a:ext uri="{FF2B5EF4-FFF2-40B4-BE49-F238E27FC236}">
                <a16:creationId xmlns:a16="http://schemas.microsoft.com/office/drawing/2014/main" id="{898192F2-C58E-3D10-707D-500424DF3C61}"/>
              </a:ext>
            </a:extLst>
          </p:cNvPr>
          <p:cNvSpPr>
            <a:spLocks noGrp="1"/>
          </p:cNvSpPr>
          <p:nvPr>
            <p:ph idx="1"/>
          </p:nvPr>
        </p:nvSpPr>
        <p:spPr/>
        <p:txBody>
          <a:bodyPr>
            <a:normAutofit/>
          </a:bodyPr>
          <a:lstStyle/>
          <a:p>
            <a:pPr algn="r" rtl="1">
              <a:lnSpc>
                <a:spcPct val="120000"/>
              </a:lnSpc>
            </a:pPr>
            <a:r>
              <a:rPr lang="fa-IR" dirty="0">
                <a:latin typeface="Bnazanin"/>
                <a:cs typeface="B Nazanin" panose="00000400000000000000" pitchFamily="2" charset="-78"/>
              </a:rPr>
              <a:t>مقدمه</a:t>
            </a:r>
            <a:r>
              <a:rPr lang="fa-IR" sz="3000" dirty="0">
                <a:latin typeface="Bnazanin"/>
                <a:cs typeface="B Nazanin" panose="00000400000000000000" pitchFamily="2" charset="-78"/>
              </a:rPr>
              <a:t> </a:t>
            </a:r>
            <a:r>
              <a:rPr lang="en-US" sz="2000" dirty="0">
                <a:latin typeface="Bnazanin"/>
                <a:cs typeface="B Nazanin" panose="00000400000000000000" pitchFamily="2" charset="-78"/>
              </a:rPr>
              <a:t>(Introduction)</a:t>
            </a:r>
          </a:p>
          <a:p>
            <a:pPr algn="r" rtl="1">
              <a:lnSpc>
                <a:spcPct val="120000"/>
              </a:lnSpc>
            </a:pPr>
            <a:r>
              <a:rPr lang="fa-IR" dirty="0">
                <a:latin typeface="Bnazanin"/>
                <a:cs typeface="B Nazanin" panose="00000400000000000000" pitchFamily="2" charset="-78"/>
              </a:rPr>
              <a:t>روش مطالعه </a:t>
            </a:r>
            <a:r>
              <a:rPr lang="fa-IR" sz="2000" dirty="0">
                <a:latin typeface="Bnazanin"/>
                <a:cs typeface="B Nazanin" panose="00000400000000000000" pitchFamily="2" charset="-78"/>
              </a:rPr>
              <a:t>(</a:t>
            </a:r>
            <a:r>
              <a:rPr lang="en-US" sz="2000" dirty="0">
                <a:latin typeface="Bnazanin"/>
                <a:cs typeface="B Nazanin" panose="00000400000000000000" pitchFamily="2" charset="-78"/>
              </a:rPr>
              <a:t>(Methods</a:t>
            </a:r>
          </a:p>
          <a:p>
            <a:pPr algn="r" rtl="1">
              <a:lnSpc>
                <a:spcPct val="120000"/>
              </a:lnSpc>
            </a:pPr>
            <a:r>
              <a:rPr lang="fa-IR" dirty="0">
                <a:latin typeface="Bnazanin"/>
                <a:cs typeface="B Nazanin" panose="00000400000000000000" pitchFamily="2" charset="-78"/>
              </a:rPr>
              <a:t>تجزیه و تحلیل آماری </a:t>
            </a:r>
            <a:r>
              <a:rPr lang="fa-IR" sz="2000" dirty="0">
                <a:latin typeface="Bnazanin"/>
                <a:cs typeface="B Nazanin" panose="00000400000000000000" pitchFamily="2" charset="-78"/>
              </a:rPr>
              <a:t>(</a:t>
            </a:r>
            <a:r>
              <a:rPr lang="en-US" sz="2000" dirty="0">
                <a:latin typeface="Bnazanin"/>
                <a:cs typeface="B Nazanin" panose="00000400000000000000" pitchFamily="2" charset="-78"/>
              </a:rPr>
              <a:t>(Statistical analysis</a:t>
            </a:r>
          </a:p>
          <a:p>
            <a:pPr algn="r" rtl="1">
              <a:lnSpc>
                <a:spcPct val="120000"/>
              </a:lnSpc>
            </a:pPr>
            <a:r>
              <a:rPr lang="fa-IR" dirty="0">
                <a:latin typeface="Bnazanin"/>
                <a:cs typeface="B Nazanin" panose="00000400000000000000" pitchFamily="2" charset="-78"/>
              </a:rPr>
              <a:t>نتایج</a:t>
            </a:r>
            <a:r>
              <a:rPr lang="fa-IR" sz="3000" dirty="0">
                <a:latin typeface="Bnazanin"/>
                <a:cs typeface="B Nazanin" panose="00000400000000000000" pitchFamily="2" charset="-78"/>
              </a:rPr>
              <a:t> </a:t>
            </a:r>
            <a:r>
              <a:rPr lang="fa-IR" sz="2000" dirty="0">
                <a:latin typeface="Bnazanin"/>
                <a:cs typeface="B Nazanin" panose="00000400000000000000" pitchFamily="2" charset="-78"/>
              </a:rPr>
              <a:t>(</a:t>
            </a:r>
            <a:r>
              <a:rPr lang="en-US" sz="2000" dirty="0">
                <a:latin typeface="Bnazanin"/>
                <a:cs typeface="B Nazanin" panose="00000400000000000000" pitchFamily="2" charset="-78"/>
              </a:rPr>
              <a:t>(Results</a:t>
            </a:r>
          </a:p>
          <a:p>
            <a:pPr algn="r" rtl="1">
              <a:lnSpc>
                <a:spcPct val="120000"/>
              </a:lnSpc>
            </a:pPr>
            <a:r>
              <a:rPr lang="fa-IR" dirty="0">
                <a:latin typeface="Bnazanin"/>
                <a:cs typeface="B Nazanin" panose="00000400000000000000" pitchFamily="2" charset="-78"/>
              </a:rPr>
              <a:t>بحث</a:t>
            </a:r>
            <a:r>
              <a:rPr lang="fa-IR" sz="3000" dirty="0">
                <a:latin typeface="Bnazanin"/>
                <a:cs typeface="B Nazanin" panose="00000400000000000000" pitchFamily="2" charset="-78"/>
              </a:rPr>
              <a:t> </a:t>
            </a:r>
            <a:r>
              <a:rPr lang="fa-IR" sz="2000" dirty="0">
                <a:latin typeface="Bnazanin"/>
                <a:cs typeface="B Nazanin" panose="00000400000000000000" pitchFamily="2" charset="-78"/>
              </a:rPr>
              <a:t>(</a:t>
            </a:r>
            <a:r>
              <a:rPr lang="en-US" sz="2000" dirty="0">
                <a:latin typeface="Bnazanin"/>
                <a:cs typeface="B Nazanin" panose="00000400000000000000" pitchFamily="2" charset="-78"/>
              </a:rPr>
              <a:t>(Discussion</a:t>
            </a:r>
            <a:endParaRPr lang="fa-IR" dirty="0">
              <a:latin typeface="Bnazanin"/>
              <a:cs typeface="B Nazanin" panose="00000400000000000000" pitchFamily="2" charset="-78"/>
            </a:endParaRPr>
          </a:p>
          <a:p>
            <a:pPr algn="r" rtl="1">
              <a:lnSpc>
                <a:spcPct val="120000"/>
              </a:lnSpc>
            </a:pPr>
            <a:r>
              <a:rPr lang="fa-IR" dirty="0">
                <a:latin typeface="Bnazanin"/>
                <a:cs typeface="B Nazanin" panose="00000400000000000000" pitchFamily="2" charset="-78"/>
              </a:rPr>
              <a:t>جمع بندی</a:t>
            </a:r>
            <a:endParaRPr lang="en-US" dirty="0">
              <a:latin typeface="Bnazanin"/>
              <a:cs typeface="B Nazanin" panose="00000400000000000000" pitchFamily="2" charset="-78"/>
            </a:endParaRPr>
          </a:p>
        </p:txBody>
      </p:sp>
      <p:sp>
        <p:nvSpPr>
          <p:cNvPr id="4" name="Footer Placeholder 3">
            <a:extLst>
              <a:ext uri="{FF2B5EF4-FFF2-40B4-BE49-F238E27FC236}">
                <a16:creationId xmlns:a16="http://schemas.microsoft.com/office/drawing/2014/main" id="{D40788C6-7FDD-1262-C3EF-39381766519B}"/>
              </a:ext>
            </a:extLst>
          </p:cNvPr>
          <p:cNvSpPr>
            <a:spLocks noGrp="1"/>
          </p:cNvSpPr>
          <p:nvPr>
            <p:ph type="ftr" sz="quarter" idx="11"/>
          </p:nvPr>
        </p:nvSpPr>
        <p:spPr/>
        <p:txBody>
          <a:bodyPr/>
          <a:lstStyle/>
          <a:p>
            <a:r>
              <a:rPr lang="fa-IR" dirty="0"/>
              <a:t>ارائه دهنده : حوریه حیدری</a:t>
            </a:r>
          </a:p>
        </p:txBody>
      </p:sp>
      <p:cxnSp>
        <p:nvCxnSpPr>
          <p:cNvPr id="9" name="Connector: Elbow 8">
            <a:extLst>
              <a:ext uri="{FF2B5EF4-FFF2-40B4-BE49-F238E27FC236}">
                <a16:creationId xmlns:a16="http://schemas.microsoft.com/office/drawing/2014/main" id="{90F51CC7-1BCD-3D18-FB70-D1E04AF03A0F}"/>
              </a:ext>
            </a:extLst>
          </p:cNvPr>
          <p:cNvCxnSpPr>
            <a:cxnSpLocks/>
          </p:cNvCxnSpPr>
          <p:nvPr/>
        </p:nvCxnSpPr>
        <p:spPr>
          <a:xfrm rot="10800000" flipV="1">
            <a:off x="5684367" y="2875174"/>
            <a:ext cx="2318990" cy="194395"/>
          </a:xfrm>
          <a:prstGeom prst="bentConnector3">
            <a:avLst/>
          </a:prstGeom>
          <a:ln>
            <a:solidFill>
              <a:srgbClr val="FF66FF"/>
            </a:solidFill>
            <a:tailEnd type="triangle"/>
          </a:ln>
        </p:spPr>
        <p:style>
          <a:lnRef idx="1">
            <a:schemeClr val="accent1"/>
          </a:lnRef>
          <a:fillRef idx="0">
            <a:schemeClr val="accent1"/>
          </a:fillRef>
          <a:effectRef idx="0">
            <a:schemeClr val="accent1"/>
          </a:effectRef>
          <a:fontRef idx="minor">
            <a:schemeClr val="tx1"/>
          </a:fontRef>
        </p:style>
      </p:cxnSp>
      <p:sp>
        <p:nvSpPr>
          <p:cNvPr id="13" name="Right Brace 12">
            <a:extLst>
              <a:ext uri="{FF2B5EF4-FFF2-40B4-BE49-F238E27FC236}">
                <a16:creationId xmlns:a16="http://schemas.microsoft.com/office/drawing/2014/main" id="{0DD65C5C-89D6-8717-61E1-5D4679D7ACE3}"/>
              </a:ext>
            </a:extLst>
          </p:cNvPr>
          <p:cNvSpPr/>
          <p:nvPr/>
        </p:nvSpPr>
        <p:spPr>
          <a:xfrm>
            <a:off x="4755824" y="1416311"/>
            <a:ext cx="782425" cy="3306518"/>
          </a:xfrm>
          <a:prstGeom prst="rightBrace">
            <a:avLst/>
          </a:prstGeom>
          <a:ln>
            <a:solidFill>
              <a:srgbClr val="FF66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accent2"/>
              </a:solidFill>
              <a:highlight>
                <a:srgbClr val="FFFF00"/>
              </a:highlight>
            </a:endParaRPr>
          </a:p>
        </p:txBody>
      </p:sp>
      <p:sp>
        <p:nvSpPr>
          <p:cNvPr id="16" name="TextBox 15">
            <a:extLst>
              <a:ext uri="{FF2B5EF4-FFF2-40B4-BE49-F238E27FC236}">
                <a16:creationId xmlns:a16="http://schemas.microsoft.com/office/drawing/2014/main" id="{D1F0696E-AB5E-4050-5EC8-4B2107CC2468}"/>
              </a:ext>
            </a:extLst>
          </p:cNvPr>
          <p:cNvSpPr txBox="1"/>
          <p:nvPr/>
        </p:nvSpPr>
        <p:spPr>
          <a:xfrm>
            <a:off x="717618" y="1416311"/>
            <a:ext cx="4158789" cy="3753848"/>
          </a:xfrm>
          <a:prstGeom prst="rect">
            <a:avLst/>
          </a:prstGeom>
          <a:noFill/>
        </p:spPr>
        <p:txBody>
          <a:bodyPr wrap="square">
            <a:spAutoFit/>
          </a:bodyPr>
          <a:lstStyle/>
          <a:p>
            <a:pPr marL="285750" indent="-285750" algn="r" rtl="1">
              <a:lnSpc>
                <a:spcPct val="150000"/>
              </a:lnSpc>
              <a:buFont typeface="Arial" panose="020B0604020202020204" pitchFamily="34" charset="0"/>
              <a:buChar char="•"/>
            </a:pPr>
            <a:r>
              <a:rPr lang="fa-IR" sz="2300" dirty="0"/>
              <a:t>طراحی مطالعه و شرکت</a:t>
            </a:r>
            <a:r>
              <a:rPr lang="en-US" sz="2300" dirty="0"/>
              <a:t> </a:t>
            </a:r>
            <a:r>
              <a:rPr lang="fa-IR" sz="2300" dirty="0"/>
              <a:t>کنندگان</a:t>
            </a:r>
            <a:r>
              <a:rPr lang="en-US" sz="2300" dirty="0"/>
              <a:t> </a:t>
            </a:r>
          </a:p>
          <a:p>
            <a:pPr algn="r" rtl="1">
              <a:lnSpc>
                <a:spcPct val="150000"/>
              </a:lnSpc>
            </a:pPr>
            <a:r>
              <a:rPr lang="fa-IR" dirty="0"/>
              <a:t>(</a:t>
            </a:r>
            <a:r>
              <a:rPr lang="en-US" dirty="0"/>
              <a:t>(Study design and participants</a:t>
            </a:r>
          </a:p>
          <a:p>
            <a:pPr marL="285750" indent="-285750" algn="r" rtl="1">
              <a:lnSpc>
                <a:spcPct val="150000"/>
              </a:lnSpc>
              <a:buFont typeface="Arial" panose="020B0604020202020204" pitchFamily="34" charset="0"/>
              <a:buChar char="•"/>
            </a:pPr>
            <a:r>
              <a:rPr lang="fa-IR" sz="2300" dirty="0"/>
              <a:t>تصادفی سازی و پوشش</a:t>
            </a:r>
            <a:endParaRPr lang="en-US" sz="2300" dirty="0"/>
          </a:p>
          <a:p>
            <a:pPr algn="r" rtl="1">
              <a:lnSpc>
                <a:spcPct val="150000"/>
              </a:lnSpc>
            </a:pPr>
            <a:r>
              <a:rPr lang="en-US" sz="2300" dirty="0"/>
              <a:t> </a:t>
            </a:r>
            <a:r>
              <a:rPr lang="fa-IR" dirty="0"/>
              <a:t>(</a:t>
            </a:r>
            <a:r>
              <a:rPr lang="en-US" dirty="0"/>
              <a:t>(randomization and masking</a:t>
            </a:r>
          </a:p>
          <a:p>
            <a:pPr marL="285750" indent="-285750" algn="r" rtl="1">
              <a:lnSpc>
                <a:spcPct val="150000"/>
              </a:lnSpc>
              <a:buFont typeface="Arial" panose="020B0604020202020204" pitchFamily="34" charset="0"/>
              <a:buChar char="•"/>
            </a:pPr>
            <a:r>
              <a:rPr lang="fa-IR" sz="2300" dirty="0"/>
              <a:t>رویه ها</a:t>
            </a:r>
            <a:r>
              <a:rPr lang="en-US" sz="2300" dirty="0"/>
              <a:t> </a:t>
            </a:r>
            <a:r>
              <a:rPr lang="en-US" dirty="0"/>
              <a:t> (Procedures)</a:t>
            </a:r>
            <a:r>
              <a:rPr lang="en-US" sz="2300" dirty="0"/>
              <a:t> </a:t>
            </a:r>
          </a:p>
          <a:p>
            <a:pPr marL="285750" indent="-285750" algn="r" rtl="1">
              <a:lnSpc>
                <a:spcPct val="150000"/>
              </a:lnSpc>
              <a:buFont typeface="Arial" panose="020B0604020202020204" pitchFamily="34" charset="0"/>
              <a:buChar char="•"/>
            </a:pPr>
            <a:r>
              <a:rPr lang="fa-IR" sz="2300" dirty="0"/>
              <a:t>نتایج</a:t>
            </a:r>
            <a:r>
              <a:rPr lang="en-US" sz="2300" dirty="0"/>
              <a:t> </a:t>
            </a:r>
            <a:r>
              <a:rPr lang="fa-IR" dirty="0"/>
              <a:t>(</a:t>
            </a:r>
            <a:r>
              <a:rPr lang="en-US" dirty="0"/>
              <a:t>(Outcomes</a:t>
            </a:r>
          </a:p>
          <a:p>
            <a:pPr algn="r" rtl="1">
              <a:lnSpc>
                <a:spcPct val="150000"/>
              </a:lnSpc>
            </a:pPr>
            <a:endParaRPr lang="en-US" sz="2300" dirty="0"/>
          </a:p>
        </p:txBody>
      </p:sp>
      <p:sp>
        <p:nvSpPr>
          <p:cNvPr id="5" name="Slide Number Placeholder 4">
            <a:extLst>
              <a:ext uri="{FF2B5EF4-FFF2-40B4-BE49-F238E27FC236}">
                <a16:creationId xmlns:a16="http://schemas.microsoft.com/office/drawing/2014/main" id="{C0497401-2251-FE64-3A43-43DDFC7793F6}"/>
              </a:ext>
            </a:extLst>
          </p:cNvPr>
          <p:cNvSpPr>
            <a:spLocks noGrp="1"/>
          </p:cNvSpPr>
          <p:nvPr>
            <p:ph type="sldNum" sz="quarter" idx="12"/>
          </p:nvPr>
        </p:nvSpPr>
        <p:spPr/>
        <p:txBody>
          <a:bodyPr/>
          <a:lstStyle/>
          <a:p>
            <a:fld id="{7AD816C2-0502-4699-8A3C-24BAD0EF8DD9}" type="slidenum">
              <a:rPr lang="en-US" smtClean="0"/>
              <a:t>2</a:t>
            </a:fld>
            <a:endParaRPr lang="en-US"/>
          </a:p>
        </p:txBody>
      </p:sp>
    </p:spTree>
    <p:extLst>
      <p:ext uri="{BB962C8B-B14F-4D97-AF65-F5344CB8AC3E}">
        <p14:creationId xmlns:p14="http://schemas.microsoft.com/office/powerpoint/2010/main" val="2337334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3825-BEC2-0A54-6345-D04BC55A6643}"/>
              </a:ext>
            </a:extLst>
          </p:cNvPr>
          <p:cNvSpPr>
            <a:spLocks noGrp="1"/>
          </p:cNvSpPr>
          <p:nvPr>
            <p:ph type="title"/>
          </p:nvPr>
        </p:nvSpPr>
        <p:spPr/>
        <p:txBody>
          <a:bodyPr/>
          <a:lstStyle/>
          <a:p>
            <a:pPr algn="ctr"/>
            <a: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نتایج</a:t>
            </a:r>
            <a:endParaRPr lang="en-US" dirty="0"/>
          </a:p>
        </p:txBody>
      </p:sp>
      <p:sp>
        <p:nvSpPr>
          <p:cNvPr id="3" name="Content Placeholder 2">
            <a:extLst>
              <a:ext uri="{FF2B5EF4-FFF2-40B4-BE49-F238E27FC236}">
                <a16:creationId xmlns:a16="http://schemas.microsoft.com/office/drawing/2014/main" id="{01513450-DF5F-1B6E-93FA-A7C5C2694D24}"/>
              </a:ext>
            </a:extLst>
          </p:cNvPr>
          <p:cNvSpPr>
            <a:spLocks noGrp="1"/>
          </p:cNvSpPr>
          <p:nvPr>
            <p:ph idx="1"/>
          </p:nvPr>
        </p:nvSpPr>
        <p:spPr/>
        <p:txBody>
          <a:bodyPr/>
          <a:lstStyle/>
          <a:p>
            <a:pPr marL="0" indent="0" algn="r" rtl="1">
              <a:lnSpc>
                <a:spcPct val="150000"/>
              </a:lnSpc>
              <a:buNone/>
            </a:pPr>
            <a:r>
              <a:rPr lang="fa-IR" dirty="0">
                <a:cs typeface="B Nazanin" panose="00000400000000000000" pitchFamily="2" charset="-78"/>
              </a:rPr>
              <a:t>فاصله زمانی </a:t>
            </a:r>
            <a:r>
              <a:rPr lang="fa-IR" dirty="0">
                <a:highlight>
                  <a:srgbClr val="FF66FF"/>
                </a:highlight>
                <a:cs typeface="B Nazanin" panose="00000400000000000000" pitchFamily="2" charset="-78"/>
              </a:rPr>
              <a:t>بدون عود</a:t>
            </a:r>
            <a:r>
              <a:rPr lang="fa-IR" dirty="0">
                <a:cs typeface="B Nazanin" panose="00000400000000000000" pitchFamily="2" charset="-78"/>
              </a:rPr>
              <a:t> 5 ساله:</a:t>
            </a:r>
          </a:p>
          <a:p>
            <a:pPr marL="0" indent="0" algn="r" rtl="1">
              <a:lnSpc>
                <a:spcPct val="150000"/>
              </a:lnSpc>
              <a:buNone/>
            </a:pPr>
            <a:endParaRPr lang="fa-IR" dirty="0">
              <a:cs typeface="B Nazanin" panose="00000400000000000000" pitchFamily="2" charset="-78"/>
            </a:endParaRPr>
          </a:p>
          <a:p>
            <a:pPr marL="0" indent="0" algn="r" rtl="1">
              <a:lnSpc>
                <a:spcPct val="150000"/>
              </a:lnSpc>
              <a:buNone/>
            </a:pPr>
            <a:endParaRPr lang="fa-IR" dirty="0">
              <a:cs typeface="B Nazanin" panose="00000400000000000000" pitchFamily="2" charset="-78"/>
            </a:endParaRPr>
          </a:p>
          <a:p>
            <a:pPr marL="0" indent="0" algn="r" rtl="1">
              <a:lnSpc>
                <a:spcPct val="150000"/>
              </a:lnSpc>
              <a:buNone/>
            </a:pPr>
            <a:endParaRPr lang="fa-IR" dirty="0">
              <a:highlight>
                <a:srgbClr val="FF66FF"/>
              </a:highlight>
              <a:cs typeface="B Nazanin" panose="00000400000000000000" pitchFamily="2" charset="-78"/>
            </a:endParaRPr>
          </a:p>
          <a:p>
            <a:pPr marL="0" indent="0" algn="r" rtl="1">
              <a:lnSpc>
                <a:spcPct val="150000"/>
              </a:lnSpc>
              <a:buNone/>
            </a:pPr>
            <a:r>
              <a:rPr lang="fa-IR" dirty="0">
                <a:highlight>
                  <a:srgbClr val="FF66FF"/>
                </a:highlight>
                <a:cs typeface="B Nazanin" panose="00000400000000000000" pitchFamily="2" charset="-78"/>
              </a:rPr>
              <a:t>میانگین پیگیری</a:t>
            </a:r>
            <a:r>
              <a:rPr lang="fa-IR" dirty="0">
                <a:cs typeface="B Nazanin" panose="00000400000000000000" pitchFamily="2" charset="-78"/>
              </a:rPr>
              <a:t> افراد در هردو گروه </a:t>
            </a:r>
            <a:r>
              <a:rPr lang="fa-IR" u="sng" dirty="0">
                <a:cs typeface="B Nazanin" panose="00000400000000000000" pitchFamily="2" charset="-78"/>
              </a:rPr>
              <a:t>5.7</a:t>
            </a:r>
            <a:r>
              <a:rPr lang="fa-IR" dirty="0">
                <a:cs typeface="B Nazanin" panose="00000400000000000000" pitchFamily="2" charset="-78"/>
              </a:rPr>
              <a:t> سال بود.</a:t>
            </a:r>
          </a:p>
          <a:p>
            <a:pPr marL="0" indent="0" algn="r" rtl="1">
              <a:lnSpc>
                <a:spcPct val="150000"/>
              </a:lnSpc>
              <a:buNone/>
            </a:pPr>
            <a:endParaRPr lang="fa-IR" dirty="0">
              <a:cs typeface="B Nazanin" panose="00000400000000000000" pitchFamily="2" charset="-78"/>
            </a:endParaRPr>
          </a:p>
          <a:p>
            <a:pPr algn="r" rtl="1">
              <a:lnSpc>
                <a:spcPct val="150000"/>
              </a:lnSpc>
            </a:pPr>
            <a:endParaRPr lang="fa-IR" dirty="0">
              <a:cs typeface="B Nazanin" panose="00000400000000000000" pitchFamily="2" charset="-78"/>
            </a:endParaRPr>
          </a:p>
          <a:p>
            <a:pPr algn="r" rtl="1">
              <a:lnSpc>
                <a:spcPct val="150000"/>
              </a:lnSpc>
            </a:pPr>
            <a:endParaRPr lang="fa-IR" dirty="0">
              <a:cs typeface="B Nazanin" panose="00000400000000000000" pitchFamily="2" charset="-78"/>
            </a:endParaRPr>
          </a:p>
          <a:p>
            <a:pPr algn="r" rtl="1">
              <a:lnSpc>
                <a:spcPct val="150000"/>
              </a:lnSpc>
            </a:pPr>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AA2B3853-28D5-1C6D-DF67-DFD2FA801A73}"/>
              </a:ext>
            </a:extLst>
          </p:cNvPr>
          <p:cNvSpPr>
            <a:spLocks noGrp="1"/>
          </p:cNvSpPr>
          <p:nvPr>
            <p:ph type="ftr" sz="quarter" idx="11"/>
          </p:nvPr>
        </p:nvSpPr>
        <p:spPr/>
        <p:txBody>
          <a:bodyPr/>
          <a:lstStyle/>
          <a:p>
            <a:r>
              <a:rPr lang="fa-IR" dirty="0"/>
              <a:t>ارائه دهنده : حوریه حیدری</a:t>
            </a:r>
            <a:endParaRPr lang="en-US" dirty="0"/>
          </a:p>
        </p:txBody>
      </p:sp>
      <p:pic>
        <p:nvPicPr>
          <p:cNvPr id="5" name="Picture 4">
            <a:extLst>
              <a:ext uri="{FF2B5EF4-FFF2-40B4-BE49-F238E27FC236}">
                <a16:creationId xmlns:a16="http://schemas.microsoft.com/office/drawing/2014/main" id="{4531E966-7BCA-F761-E1A7-D058DD76E9EF}"/>
              </a:ext>
            </a:extLst>
          </p:cNvPr>
          <p:cNvPicPr>
            <a:picLocks noChangeAspect="1"/>
          </p:cNvPicPr>
          <p:nvPr/>
        </p:nvPicPr>
        <p:blipFill>
          <a:blip r:embed="rId2"/>
          <a:stretch>
            <a:fillRect/>
          </a:stretch>
        </p:blipFill>
        <p:spPr>
          <a:xfrm>
            <a:off x="7266923" y="1538440"/>
            <a:ext cx="457240" cy="1566808"/>
          </a:xfrm>
          <a:prstGeom prst="rect">
            <a:avLst/>
          </a:prstGeom>
        </p:spPr>
      </p:pic>
      <p:pic>
        <p:nvPicPr>
          <p:cNvPr id="6" name="Picture 5">
            <a:extLst>
              <a:ext uri="{FF2B5EF4-FFF2-40B4-BE49-F238E27FC236}">
                <a16:creationId xmlns:a16="http://schemas.microsoft.com/office/drawing/2014/main" id="{6347F08A-A8CD-AF18-5CE9-60EFB492A0E6}"/>
              </a:ext>
            </a:extLst>
          </p:cNvPr>
          <p:cNvPicPr>
            <a:picLocks noChangeAspect="1"/>
          </p:cNvPicPr>
          <p:nvPr/>
        </p:nvPicPr>
        <p:blipFill>
          <a:blip r:embed="rId3"/>
          <a:stretch>
            <a:fillRect/>
          </a:stretch>
        </p:blipFill>
        <p:spPr>
          <a:xfrm>
            <a:off x="935794" y="1669083"/>
            <a:ext cx="6480610" cy="1194920"/>
          </a:xfrm>
          <a:prstGeom prst="rect">
            <a:avLst/>
          </a:prstGeom>
        </p:spPr>
      </p:pic>
      <p:sp>
        <p:nvSpPr>
          <p:cNvPr id="7" name="Slide Number Placeholder 6">
            <a:extLst>
              <a:ext uri="{FF2B5EF4-FFF2-40B4-BE49-F238E27FC236}">
                <a16:creationId xmlns:a16="http://schemas.microsoft.com/office/drawing/2014/main" id="{69F98C31-3A14-AC86-0774-6D62902AFB24}"/>
              </a:ext>
            </a:extLst>
          </p:cNvPr>
          <p:cNvSpPr>
            <a:spLocks noGrp="1"/>
          </p:cNvSpPr>
          <p:nvPr>
            <p:ph type="sldNum" sz="quarter" idx="12"/>
          </p:nvPr>
        </p:nvSpPr>
        <p:spPr/>
        <p:txBody>
          <a:bodyPr/>
          <a:lstStyle/>
          <a:p>
            <a:fld id="{7AD816C2-0502-4699-8A3C-24BAD0EF8DD9}" type="slidenum">
              <a:rPr lang="en-US" smtClean="0"/>
              <a:t>20</a:t>
            </a:fld>
            <a:endParaRPr lang="en-US"/>
          </a:p>
        </p:txBody>
      </p:sp>
      <p:sp>
        <p:nvSpPr>
          <p:cNvPr id="8" name="TextBox 7">
            <a:extLst>
              <a:ext uri="{FF2B5EF4-FFF2-40B4-BE49-F238E27FC236}">
                <a16:creationId xmlns:a16="http://schemas.microsoft.com/office/drawing/2014/main" id="{0C91C7AD-D811-4709-C665-6452FA3C99AB}"/>
              </a:ext>
            </a:extLst>
          </p:cNvPr>
          <p:cNvSpPr txBox="1"/>
          <p:nvPr/>
        </p:nvSpPr>
        <p:spPr>
          <a:xfrm>
            <a:off x="4176099" y="2881111"/>
            <a:ext cx="4205140" cy="400110"/>
          </a:xfrm>
          <a:prstGeom prst="rect">
            <a:avLst/>
          </a:prstGeom>
          <a:noFill/>
        </p:spPr>
        <p:txBody>
          <a:bodyPr wrap="square" rtlCol="0">
            <a:spAutoFit/>
          </a:bodyPr>
          <a:lstStyle/>
          <a:p>
            <a:r>
              <a:rPr lang="en-US" sz="2000" b="1" u="sng" dirty="0"/>
              <a:t>HR</a:t>
            </a:r>
            <a:r>
              <a:rPr lang="fa-IR" sz="2000" b="1" u="sng" dirty="0"/>
              <a:t>= </a:t>
            </a:r>
            <a:r>
              <a:rPr lang="en-US" sz="2000" b="1" u="sng" dirty="0"/>
              <a:t> </a:t>
            </a:r>
            <a:r>
              <a:rPr lang="fa-IR" sz="2000" b="1" u="sng" dirty="0"/>
              <a:t> ،1.00</a:t>
            </a:r>
            <a:r>
              <a:rPr lang="en-US" sz="2000" dirty="0"/>
              <a:t>CI </a:t>
            </a:r>
            <a:r>
              <a:rPr lang="fa-IR" sz="2000" dirty="0"/>
              <a:t>)</a:t>
            </a:r>
            <a:r>
              <a:rPr lang="en-US" sz="2000" dirty="0"/>
              <a:t>0.81–1.23)</a:t>
            </a:r>
          </a:p>
        </p:txBody>
      </p:sp>
      <p:sp>
        <p:nvSpPr>
          <p:cNvPr id="9" name="TextBox 8">
            <a:extLst>
              <a:ext uri="{FF2B5EF4-FFF2-40B4-BE49-F238E27FC236}">
                <a16:creationId xmlns:a16="http://schemas.microsoft.com/office/drawing/2014/main" id="{7A17CDCB-14FA-FC50-E7D1-DF825CB8A3A6}"/>
              </a:ext>
            </a:extLst>
          </p:cNvPr>
          <p:cNvSpPr txBox="1"/>
          <p:nvPr/>
        </p:nvSpPr>
        <p:spPr>
          <a:xfrm>
            <a:off x="3760341" y="3911764"/>
            <a:ext cx="3797859" cy="400110"/>
          </a:xfrm>
          <a:prstGeom prst="rect">
            <a:avLst/>
          </a:prstGeom>
          <a:noFill/>
        </p:spPr>
        <p:txBody>
          <a:bodyPr wrap="square" rtlCol="0">
            <a:spAutoFit/>
          </a:bodyPr>
          <a:lstStyle/>
          <a:p>
            <a:pPr algn="r" rtl="1"/>
            <a:r>
              <a:rPr lang="fa-IR" sz="2000" dirty="0">
                <a:cs typeface="B Nazanin" panose="00000400000000000000" pitchFamily="2" charset="-78"/>
              </a:rPr>
              <a:t> عدم برتری را در حاشیه 2% نشان می‌دهد</a:t>
            </a:r>
            <a:endParaRPr lang="en-US" sz="2000" dirty="0">
              <a:cs typeface="B Nazanin" panose="00000400000000000000" pitchFamily="2" charset="-78"/>
            </a:endParaRPr>
          </a:p>
        </p:txBody>
      </p:sp>
      <p:pic>
        <p:nvPicPr>
          <p:cNvPr id="11" name="Picture 10">
            <a:extLst>
              <a:ext uri="{FF2B5EF4-FFF2-40B4-BE49-F238E27FC236}">
                <a16:creationId xmlns:a16="http://schemas.microsoft.com/office/drawing/2014/main" id="{C6AD5F08-974A-77E5-DB74-7554E29A6FD0}"/>
              </a:ext>
            </a:extLst>
          </p:cNvPr>
          <p:cNvPicPr>
            <a:picLocks noChangeAspect="1"/>
          </p:cNvPicPr>
          <p:nvPr/>
        </p:nvPicPr>
        <p:blipFill>
          <a:blip r:embed="rId4"/>
          <a:stretch>
            <a:fillRect/>
          </a:stretch>
        </p:blipFill>
        <p:spPr>
          <a:xfrm>
            <a:off x="5596613" y="3460608"/>
            <a:ext cx="125316" cy="355062"/>
          </a:xfrm>
          <a:prstGeom prst="rect">
            <a:avLst/>
          </a:prstGeom>
        </p:spPr>
      </p:pic>
    </p:spTree>
    <p:extLst>
      <p:ext uri="{BB962C8B-B14F-4D97-AF65-F5344CB8AC3E}">
        <p14:creationId xmlns:p14="http://schemas.microsoft.com/office/powerpoint/2010/main" val="2101129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8030F-9089-60C0-BD47-15FB60D6C70A}"/>
              </a:ext>
            </a:extLst>
          </p:cNvPr>
          <p:cNvSpPr>
            <a:spLocks noGrp="1"/>
          </p:cNvSpPr>
          <p:nvPr>
            <p:ph type="title"/>
          </p:nvPr>
        </p:nvSpPr>
        <p:spPr/>
        <p:txBody>
          <a:bodyPr/>
          <a:lstStyle/>
          <a:p>
            <a:pPr algn="ctr"/>
            <a: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نتایج</a:t>
            </a:r>
            <a:endParaRPr lang="en-US" dirty="0"/>
          </a:p>
        </p:txBody>
      </p:sp>
      <p:sp>
        <p:nvSpPr>
          <p:cNvPr id="3" name="Content Placeholder 2">
            <a:extLst>
              <a:ext uri="{FF2B5EF4-FFF2-40B4-BE49-F238E27FC236}">
                <a16:creationId xmlns:a16="http://schemas.microsoft.com/office/drawing/2014/main" id="{2E97E3B6-3464-5455-3E5D-DF25A7725841}"/>
              </a:ext>
            </a:extLst>
          </p:cNvPr>
          <p:cNvSpPr>
            <a:spLocks noGrp="1"/>
          </p:cNvSpPr>
          <p:nvPr>
            <p:ph idx="1"/>
          </p:nvPr>
        </p:nvSpPr>
        <p:spPr/>
        <p:txBody>
          <a:bodyPr/>
          <a:lstStyle/>
          <a:p>
            <a:pPr algn="r" rtl="1"/>
            <a:endParaRPr lang="fa-IR" dirty="0"/>
          </a:p>
          <a:p>
            <a:pPr algn="r" rtl="1"/>
            <a:endParaRPr lang="fa-IR" dirty="0"/>
          </a:p>
          <a:p>
            <a:pPr marL="0" indent="0" algn="r" rtl="1">
              <a:buNone/>
            </a:pPr>
            <a:r>
              <a:rPr lang="fa-IR" dirty="0">
                <a:highlight>
                  <a:srgbClr val="FF66FF"/>
                </a:highlight>
                <a:cs typeface="B Nazanin" panose="00000400000000000000" pitchFamily="2" charset="-78"/>
              </a:rPr>
              <a:t>میزان بقای کلی</a:t>
            </a:r>
            <a:r>
              <a:rPr lang="fa-IR" dirty="0">
                <a:cs typeface="B Nazanin" panose="00000400000000000000" pitchFamily="2" charset="-78"/>
              </a:rPr>
              <a:t> 5 ساله:</a:t>
            </a:r>
          </a:p>
          <a:p>
            <a:pPr algn="r" rtl="1"/>
            <a:endParaRPr lang="fa-IR" dirty="0"/>
          </a:p>
          <a:p>
            <a:pPr algn="r" rtl="1"/>
            <a:endParaRPr lang="en-US" dirty="0"/>
          </a:p>
        </p:txBody>
      </p:sp>
      <p:sp>
        <p:nvSpPr>
          <p:cNvPr id="4" name="Footer Placeholder 3">
            <a:extLst>
              <a:ext uri="{FF2B5EF4-FFF2-40B4-BE49-F238E27FC236}">
                <a16:creationId xmlns:a16="http://schemas.microsoft.com/office/drawing/2014/main" id="{EB3BC2AE-E179-6094-3C82-3C0B5E3A4C84}"/>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EBE7561A-6D3F-AA46-A377-C94B8B6FC566}"/>
              </a:ext>
            </a:extLst>
          </p:cNvPr>
          <p:cNvSpPr>
            <a:spLocks noGrp="1"/>
          </p:cNvSpPr>
          <p:nvPr>
            <p:ph type="sldNum" sz="quarter" idx="12"/>
          </p:nvPr>
        </p:nvSpPr>
        <p:spPr/>
        <p:txBody>
          <a:bodyPr/>
          <a:lstStyle/>
          <a:p>
            <a:fld id="{7AD816C2-0502-4699-8A3C-24BAD0EF8DD9}" type="slidenum">
              <a:rPr lang="en-US" smtClean="0"/>
              <a:t>21</a:t>
            </a:fld>
            <a:endParaRPr lang="en-US" dirty="0"/>
          </a:p>
        </p:txBody>
      </p:sp>
      <p:pic>
        <p:nvPicPr>
          <p:cNvPr id="6" name="Picture 5">
            <a:extLst>
              <a:ext uri="{FF2B5EF4-FFF2-40B4-BE49-F238E27FC236}">
                <a16:creationId xmlns:a16="http://schemas.microsoft.com/office/drawing/2014/main" id="{99B3FB80-B235-D669-4AB6-741EC3CE16D8}"/>
              </a:ext>
            </a:extLst>
          </p:cNvPr>
          <p:cNvPicPr>
            <a:picLocks noChangeAspect="1"/>
          </p:cNvPicPr>
          <p:nvPr/>
        </p:nvPicPr>
        <p:blipFill>
          <a:blip r:embed="rId2"/>
          <a:stretch>
            <a:fillRect/>
          </a:stretch>
        </p:blipFill>
        <p:spPr>
          <a:xfrm>
            <a:off x="7818748" y="2353365"/>
            <a:ext cx="457240" cy="1566808"/>
          </a:xfrm>
          <a:prstGeom prst="rect">
            <a:avLst/>
          </a:prstGeom>
        </p:spPr>
      </p:pic>
      <p:sp>
        <p:nvSpPr>
          <p:cNvPr id="8" name="TextBox 7">
            <a:extLst>
              <a:ext uri="{FF2B5EF4-FFF2-40B4-BE49-F238E27FC236}">
                <a16:creationId xmlns:a16="http://schemas.microsoft.com/office/drawing/2014/main" id="{D0F5DC7B-7116-ECA3-E0B7-9FB62713517C}"/>
              </a:ext>
            </a:extLst>
          </p:cNvPr>
          <p:cNvSpPr txBox="1"/>
          <p:nvPr/>
        </p:nvSpPr>
        <p:spPr>
          <a:xfrm>
            <a:off x="1700752" y="2474847"/>
            <a:ext cx="6193410" cy="1154162"/>
          </a:xfrm>
          <a:prstGeom prst="rect">
            <a:avLst/>
          </a:prstGeom>
          <a:noFill/>
        </p:spPr>
        <p:txBody>
          <a:bodyPr wrap="square" rtlCol="0">
            <a:spAutoFit/>
          </a:bodyPr>
          <a:lstStyle/>
          <a:p>
            <a:pPr algn="r" rtl="1">
              <a:lnSpc>
                <a:spcPct val="150000"/>
              </a:lnSpc>
            </a:pPr>
            <a:r>
              <a:rPr lang="fa-IR" sz="2400" dirty="0">
                <a:cs typeface="B Nazanin" panose="00000400000000000000" pitchFamily="2" charset="-78"/>
              </a:rPr>
              <a:t>گروه ماموگرافی سالانه: 94.7 %</a:t>
            </a:r>
          </a:p>
          <a:p>
            <a:pPr algn="r" rtl="1">
              <a:lnSpc>
                <a:spcPct val="150000"/>
              </a:lnSpc>
            </a:pPr>
            <a:r>
              <a:rPr lang="fa-IR" sz="2400" dirty="0">
                <a:cs typeface="B Nazanin" panose="00000400000000000000" pitchFamily="2" charset="-78"/>
              </a:rPr>
              <a:t>گروه ماموگرافی با فواصل کمتر: 94.5 %</a:t>
            </a:r>
          </a:p>
        </p:txBody>
      </p:sp>
      <p:sp>
        <p:nvSpPr>
          <p:cNvPr id="10" name="TextBox 9">
            <a:extLst>
              <a:ext uri="{FF2B5EF4-FFF2-40B4-BE49-F238E27FC236}">
                <a16:creationId xmlns:a16="http://schemas.microsoft.com/office/drawing/2014/main" id="{5E414153-5046-AE2E-537E-BBF76293DC75}"/>
              </a:ext>
            </a:extLst>
          </p:cNvPr>
          <p:cNvSpPr txBox="1"/>
          <p:nvPr/>
        </p:nvSpPr>
        <p:spPr>
          <a:xfrm>
            <a:off x="4524868" y="3720118"/>
            <a:ext cx="4368536" cy="400110"/>
          </a:xfrm>
          <a:prstGeom prst="rect">
            <a:avLst/>
          </a:prstGeom>
          <a:noFill/>
        </p:spPr>
        <p:txBody>
          <a:bodyPr wrap="square" rtlCol="0">
            <a:spAutoFit/>
          </a:bodyPr>
          <a:lstStyle/>
          <a:p>
            <a:r>
              <a:rPr lang="en-US" sz="2000" b="1" u="sng" dirty="0"/>
              <a:t>HR</a:t>
            </a:r>
            <a:r>
              <a:rPr lang="en-US" sz="2000" dirty="0"/>
              <a:t> </a:t>
            </a:r>
            <a:r>
              <a:rPr lang="fa-IR" sz="2000" dirty="0"/>
              <a:t> )،</a:t>
            </a:r>
            <a:r>
              <a:rPr lang="fa-IR" sz="2000" b="1" u="sng" dirty="0"/>
              <a:t>1.07=</a:t>
            </a:r>
            <a:r>
              <a:rPr lang="en-US" sz="2000" dirty="0"/>
              <a:t>CI 0.87–1.33</a:t>
            </a:r>
            <a:r>
              <a:rPr lang="fa-IR" sz="2000" dirty="0"/>
              <a:t> (</a:t>
            </a:r>
            <a:endParaRPr lang="en-US" sz="2000" dirty="0"/>
          </a:p>
        </p:txBody>
      </p:sp>
      <p:sp>
        <p:nvSpPr>
          <p:cNvPr id="11" name="TextBox 10">
            <a:extLst>
              <a:ext uri="{FF2B5EF4-FFF2-40B4-BE49-F238E27FC236}">
                <a16:creationId xmlns:a16="http://schemas.microsoft.com/office/drawing/2014/main" id="{CC4E51FB-1739-19C7-E2A9-63993CE8A604}"/>
              </a:ext>
            </a:extLst>
          </p:cNvPr>
          <p:cNvSpPr txBox="1"/>
          <p:nvPr/>
        </p:nvSpPr>
        <p:spPr>
          <a:xfrm>
            <a:off x="2526383" y="4748485"/>
            <a:ext cx="6334813" cy="400110"/>
          </a:xfrm>
          <a:prstGeom prst="rect">
            <a:avLst/>
          </a:prstGeom>
          <a:noFill/>
        </p:spPr>
        <p:txBody>
          <a:bodyPr wrap="square" rtlCol="0">
            <a:spAutoFit/>
          </a:bodyPr>
          <a:lstStyle/>
          <a:p>
            <a:pPr algn="r" rtl="1"/>
            <a:r>
              <a:rPr lang="fa-IR" sz="2000" dirty="0">
                <a:cs typeface="B Nazanin" panose="00000400000000000000" pitchFamily="2" charset="-78"/>
              </a:rPr>
              <a:t> عدم برتری ماموگرافی سالانه نسبت به پایش کمتر را با حاشیه 2% نشان می‌دهد </a:t>
            </a:r>
            <a:endParaRPr lang="en-US" sz="2000" dirty="0">
              <a:cs typeface="B Nazanin" panose="00000400000000000000" pitchFamily="2" charset="-78"/>
            </a:endParaRPr>
          </a:p>
        </p:txBody>
      </p:sp>
      <p:sp>
        <p:nvSpPr>
          <p:cNvPr id="12" name="Arrow: Down 11">
            <a:extLst>
              <a:ext uri="{FF2B5EF4-FFF2-40B4-BE49-F238E27FC236}">
                <a16:creationId xmlns:a16="http://schemas.microsoft.com/office/drawing/2014/main" id="{C411D01B-B159-DCBF-F117-0751000BC187}"/>
              </a:ext>
            </a:extLst>
          </p:cNvPr>
          <p:cNvSpPr/>
          <p:nvPr/>
        </p:nvSpPr>
        <p:spPr>
          <a:xfrm>
            <a:off x="5693790" y="4239828"/>
            <a:ext cx="109979" cy="400110"/>
          </a:xfrm>
          <a:prstGeom prst="downArrow">
            <a:avLst/>
          </a:prstGeom>
          <a:solidFill>
            <a:srgbClr val="FF66FF"/>
          </a:solidFill>
          <a:ln>
            <a:solidFill>
              <a:srgbClr val="FF09E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7572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792B-0810-C424-836B-37C69AAA4511}"/>
              </a:ext>
            </a:extLst>
          </p:cNvPr>
          <p:cNvSpPr>
            <a:spLocks noGrp="1"/>
          </p:cNvSpPr>
          <p:nvPr>
            <p:ph type="title"/>
          </p:nvPr>
        </p:nvSpPr>
        <p:spPr/>
        <p:txBody>
          <a:bodyPr>
            <a:normAutofit/>
          </a:bodyPr>
          <a:lstStyle/>
          <a:p>
            <a:pPr algn="ctr"/>
            <a:r>
              <a:rPr lang="fa-IR" sz="4000" dirty="0">
                <a:cs typeface="B Nazanin" panose="00000400000000000000" pitchFamily="2" charset="-78"/>
              </a:rPr>
              <a:t>بحث</a:t>
            </a:r>
            <a:endParaRPr lang="en-US" sz="4000" dirty="0">
              <a:cs typeface="B Nazanin" panose="00000400000000000000" pitchFamily="2" charset="-78"/>
            </a:endParaRPr>
          </a:p>
        </p:txBody>
      </p:sp>
      <p:sp>
        <p:nvSpPr>
          <p:cNvPr id="3" name="Content Placeholder 2">
            <a:extLst>
              <a:ext uri="{FF2B5EF4-FFF2-40B4-BE49-F238E27FC236}">
                <a16:creationId xmlns:a16="http://schemas.microsoft.com/office/drawing/2014/main" id="{FEB2666E-5824-CB74-C960-B77045F470EB}"/>
              </a:ext>
            </a:extLst>
          </p:cNvPr>
          <p:cNvSpPr>
            <a:spLocks noGrp="1"/>
          </p:cNvSpPr>
          <p:nvPr>
            <p:ph idx="1"/>
          </p:nvPr>
        </p:nvSpPr>
        <p:spPr>
          <a:xfrm>
            <a:off x="838200" y="1690688"/>
            <a:ext cx="10515600" cy="4486275"/>
          </a:xfrm>
        </p:spPr>
        <p:txBody>
          <a:bodyPr>
            <a:normAutofit/>
          </a:bodyPr>
          <a:lstStyle/>
          <a:p>
            <a:pPr marL="0" indent="0" algn="r" rtl="1">
              <a:buNone/>
            </a:pPr>
            <a:endParaRPr lang="fa-IR" dirty="0">
              <a:cs typeface="B Nazanin" panose="00000400000000000000" pitchFamily="2" charset="-78"/>
            </a:endParaRPr>
          </a:p>
          <a:p>
            <a:pPr marL="0" indent="0" algn="r" rtl="1">
              <a:buNone/>
            </a:pPr>
            <a:endParaRPr lang="fa-IR" dirty="0">
              <a:cs typeface="B Nazanin" panose="00000400000000000000" pitchFamily="2" charset="-78"/>
            </a:endParaRPr>
          </a:p>
          <a:p>
            <a:pPr marL="0" indent="0" algn="r" rtl="1">
              <a:buNone/>
            </a:pPr>
            <a:endParaRPr lang="fa-IR" dirty="0">
              <a:cs typeface="B Nazanin" panose="00000400000000000000" pitchFamily="2" charset="-78"/>
            </a:endParaRPr>
          </a:p>
          <a:p>
            <a:pPr marL="0" indent="0" algn="r" rtl="1">
              <a:buNone/>
            </a:pPr>
            <a:r>
              <a:rPr lang="fa-IR" dirty="0">
                <a:cs typeface="B Nazanin" panose="00000400000000000000" pitchFamily="2" charset="-78"/>
              </a:rPr>
              <a:t>تایید یافته مطالعه در</a:t>
            </a:r>
          </a:p>
          <a:p>
            <a:pPr marL="0" indent="0" algn="r" rtl="1">
              <a:buNone/>
            </a:pPr>
            <a:r>
              <a:rPr lang="fa-IR" dirty="0">
                <a:cs typeface="B Nazanin" panose="00000400000000000000" pitchFamily="2" charset="-78"/>
              </a:rPr>
              <a:t>عدم برتری دو روش:</a:t>
            </a:r>
          </a:p>
          <a:p>
            <a:pPr marL="0" indent="0" algn="r" rtl="1">
              <a:buNone/>
            </a:pPr>
            <a:endParaRPr lang="fa-IR" dirty="0">
              <a:cs typeface="B Nazanin" panose="00000400000000000000" pitchFamily="2" charset="-78"/>
            </a:endParaRPr>
          </a:p>
          <a:p>
            <a:pPr marL="0" indent="0" algn="r" rtl="1">
              <a:lnSpc>
                <a:spcPct val="160000"/>
              </a:lnSpc>
              <a:buNone/>
            </a:pPr>
            <a:endParaRPr lang="fa-IR" dirty="0">
              <a:cs typeface="B Nazanin" panose="00000400000000000000" pitchFamily="2" charset="-78"/>
            </a:endParaRPr>
          </a:p>
          <a:p>
            <a:pPr marL="0" indent="0" algn="r" rtl="1">
              <a:buNone/>
            </a:pPr>
            <a:endParaRPr lang="fa-IR" dirty="0">
              <a:cs typeface="B Nazanin" panose="00000400000000000000" pitchFamily="2" charset="-78"/>
            </a:endParaRPr>
          </a:p>
        </p:txBody>
      </p:sp>
      <p:sp>
        <p:nvSpPr>
          <p:cNvPr id="4" name="Footer Placeholder 3">
            <a:extLst>
              <a:ext uri="{FF2B5EF4-FFF2-40B4-BE49-F238E27FC236}">
                <a16:creationId xmlns:a16="http://schemas.microsoft.com/office/drawing/2014/main" id="{5703273C-33D5-8454-96CF-D541E70070B3}"/>
              </a:ext>
            </a:extLst>
          </p:cNvPr>
          <p:cNvSpPr>
            <a:spLocks noGrp="1"/>
          </p:cNvSpPr>
          <p:nvPr>
            <p:ph type="ftr" sz="quarter" idx="11"/>
          </p:nvPr>
        </p:nvSpPr>
        <p:spPr/>
        <p:txBody>
          <a:bodyPr/>
          <a:lstStyle/>
          <a:p>
            <a:r>
              <a:rPr lang="fa-IR"/>
              <a:t>ارائه دهنده : حوریه حیدری</a:t>
            </a:r>
            <a:endParaRPr lang="en-US" dirty="0"/>
          </a:p>
        </p:txBody>
      </p:sp>
      <p:sp>
        <p:nvSpPr>
          <p:cNvPr id="5" name="Right Brace 4">
            <a:extLst>
              <a:ext uri="{FF2B5EF4-FFF2-40B4-BE49-F238E27FC236}">
                <a16:creationId xmlns:a16="http://schemas.microsoft.com/office/drawing/2014/main" id="{715B0C84-4ED3-D8E0-D0C7-B98D8DF79AAC}"/>
              </a:ext>
            </a:extLst>
          </p:cNvPr>
          <p:cNvSpPr/>
          <p:nvPr/>
        </p:nvSpPr>
        <p:spPr>
          <a:xfrm>
            <a:off x="7903589" y="2666720"/>
            <a:ext cx="744718" cy="2102177"/>
          </a:xfrm>
          <a:prstGeom prst="rightBrace">
            <a:avLst/>
          </a:prstGeom>
          <a:ln>
            <a:solidFill>
              <a:srgbClr val="FF66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14AD7166-AACC-97AA-D66D-8B0943891229}"/>
              </a:ext>
            </a:extLst>
          </p:cNvPr>
          <p:cNvSpPr txBox="1"/>
          <p:nvPr/>
        </p:nvSpPr>
        <p:spPr>
          <a:xfrm>
            <a:off x="2487891" y="2698568"/>
            <a:ext cx="5665509" cy="1694695"/>
          </a:xfrm>
          <a:prstGeom prst="rect">
            <a:avLst/>
          </a:prstGeom>
          <a:noFill/>
        </p:spPr>
        <p:txBody>
          <a:bodyPr wrap="square" rtlCol="0">
            <a:spAutoFit/>
          </a:bodyPr>
          <a:lstStyle/>
          <a:p>
            <a:pPr algn="r" rtl="1">
              <a:lnSpc>
                <a:spcPct val="150000"/>
              </a:lnSpc>
            </a:pPr>
            <a:r>
              <a:rPr lang="fa-IR" sz="2400" dirty="0">
                <a:cs typeface="B Nazanin" panose="00000400000000000000" pitchFamily="2" charset="-78"/>
              </a:rPr>
              <a:t>فاصله زمانی بدون عود</a:t>
            </a:r>
          </a:p>
          <a:p>
            <a:pPr algn="r" rtl="1">
              <a:lnSpc>
                <a:spcPct val="150000"/>
              </a:lnSpc>
            </a:pPr>
            <a:r>
              <a:rPr lang="fa-IR" sz="2400" dirty="0">
                <a:cs typeface="B Nazanin" panose="00000400000000000000" pitchFamily="2" charset="-78"/>
              </a:rPr>
              <a:t>بقای ویژه سرطان پستان</a:t>
            </a:r>
          </a:p>
          <a:p>
            <a:pPr algn="r" rtl="1">
              <a:lnSpc>
                <a:spcPct val="150000"/>
              </a:lnSpc>
            </a:pPr>
            <a:r>
              <a:rPr lang="fa-IR" sz="2400" dirty="0">
                <a:cs typeface="B Nazanin" panose="00000400000000000000" pitchFamily="2" charset="-78"/>
              </a:rPr>
              <a:t>بقای کلی</a:t>
            </a:r>
            <a:endParaRPr lang="en-US" sz="2400" dirty="0">
              <a:cs typeface="B Nazanin" panose="00000400000000000000" pitchFamily="2" charset="-78"/>
            </a:endParaRPr>
          </a:p>
        </p:txBody>
      </p:sp>
      <p:sp>
        <p:nvSpPr>
          <p:cNvPr id="7" name="Slide Number Placeholder 6">
            <a:extLst>
              <a:ext uri="{FF2B5EF4-FFF2-40B4-BE49-F238E27FC236}">
                <a16:creationId xmlns:a16="http://schemas.microsoft.com/office/drawing/2014/main" id="{3FEA9E76-79B9-128A-6C8F-CBCEBAA66F37}"/>
              </a:ext>
            </a:extLst>
          </p:cNvPr>
          <p:cNvSpPr>
            <a:spLocks noGrp="1"/>
          </p:cNvSpPr>
          <p:nvPr>
            <p:ph type="sldNum" sz="quarter" idx="12"/>
          </p:nvPr>
        </p:nvSpPr>
        <p:spPr/>
        <p:txBody>
          <a:bodyPr/>
          <a:lstStyle/>
          <a:p>
            <a:fld id="{7AD816C2-0502-4699-8A3C-24BAD0EF8DD9}" type="slidenum">
              <a:rPr lang="en-US" smtClean="0"/>
              <a:t>22</a:t>
            </a:fld>
            <a:endParaRPr lang="en-US"/>
          </a:p>
        </p:txBody>
      </p:sp>
    </p:spTree>
    <p:extLst>
      <p:ext uri="{BB962C8B-B14F-4D97-AF65-F5344CB8AC3E}">
        <p14:creationId xmlns:p14="http://schemas.microsoft.com/office/powerpoint/2010/main" val="2382819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3CCA5-B741-9B73-7BC0-53A9E7277689}"/>
              </a:ext>
            </a:extLst>
          </p:cNvPr>
          <p:cNvSpPr>
            <a:spLocks noGrp="1"/>
          </p:cNvSpPr>
          <p:nvPr>
            <p:ph type="title"/>
          </p:nvPr>
        </p:nvSpPr>
        <p:spPr/>
        <p:txBody>
          <a:bodyPr>
            <a:normAutofit/>
          </a:bodyPr>
          <a:lstStyle/>
          <a:p>
            <a:pPr algn="ctr"/>
            <a: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بحث</a:t>
            </a:r>
            <a:endParaRPr lang="en-US" sz="4000" dirty="0"/>
          </a:p>
        </p:txBody>
      </p:sp>
      <p:sp>
        <p:nvSpPr>
          <p:cNvPr id="3" name="Content Placeholder 2">
            <a:extLst>
              <a:ext uri="{FF2B5EF4-FFF2-40B4-BE49-F238E27FC236}">
                <a16:creationId xmlns:a16="http://schemas.microsoft.com/office/drawing/2014/main" id="{FC904F17-757D-D944-B6DF-C3A75806B538}"/>
              </a:ext>
            </a:extLst>
          </p:cNvPr>
          <p:cNvSpPr>
            <a:spLocks noGrp="1"/>
          </p:cNvSpPr>
          <p:nvPr>
            <p:ph idx="1"/>
          </p:nvPr>
        </p:nvSpPr>
        <p:spPr/>
        <p:txBody>
          <a:bodyPr/>
          <a:lstStyle/>
          <a:p>
            <a:pPr marL="0" marR="0" lvl="0" indent="0" algn="r" defTabSz="914400" rtl="1" eaLnBrk="1" fontAlgn="auto" latinLnBrk="0" hangingPunct="1">
              <a:lnSpc>
                <a:spcPct val="160000"/>
              </a:lnSpc>
              <a:spcBef>
                <a:spcPts val="1000"/>
              </a:spcBef>
              <a:spcAft>
                <a:spcPts val="0"/>
              </a:spcAft>
              <a:buClrTx/>
              <a:buSzTx/>
              <a:buFont typeface="Arial" panose="020B0604020202020204" pitchFamily="34" charset="0"/>
              <a:buNone/>
              <a:tabLst/>
              <a:defRPr/>
            </a:pPr>
            <a:r>
              <a:rPr kumimoji="0" lang="fa-IR" sz="3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cs typeface="B Nazanin" panose="00000400000000000000" pitchFamily="2" charset="-78"/>
              </a:rPr>
              <a:t>نتیجه عدم برتری در سطح جهانی:</a:t>
            </a:r>
          </a:p>
          <a:p>
            <a:pPr marL="0" marR="0" lvl="0" indent="0" algn="r" defTabSz="914400" rtl="1" eaLnBrk="1" fontAlgn="auto" latinLnBrk="0" hangingPunct="1">
              <a:lnSpc>
                <a:spcPct val="160000"/>
              </a:lnSpc>
              <a:spcBef>
                <a:spcPts val="1000"/>
              </a:spcBef>
              <a:spcAft>
                <a:spcPts val="0"/>
              </a:spcAft>
              <a:buClrTx/>
              <a:buSzTx/>
              <a:buFont typeface="Arial" panose="020B0604020202020204" pitchFamily="34" charset="0"/>
              <a:buNone/>
              <a:tabLst/>
              <a:defRPr/>
            </a:pPr>
            <a:r>
              <a:rPr kumimoji="0" lang="fa-IR" b="0"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جلوگیری از انجام ماموگرافی اضافی</a:t>
            </a:r>
          </a:p>
          <a:p>
            <a:pPr marL="0" marR="0" lvl="0" indent="0" algn="r" defTabSz="914400" rtl="1" eaLnBrk="1" fontAlgn="auto" latinLnBrk="0" hangingPunct="1">
              <a:lnSpc>
                <a:spcPct val="160000"/>
              </a:lnSpc>
              <a:spcBef>
                <a:spcPts val="1000"/>
              </a:spcBef>
              <a:spcAft>
                <a:spcPts val="0"/>
              </a:spcAft>
              <a:buClrTx/>
              <a:buSzTx/>
              <a:buFont typeface="Arial" panose="020B0604020202020204" pitchFamily="34" charset="0"/>
              <a:buNone/>
              <a:tabLst/>
              <a:defRPr/>
            </a:pPr>
            <a:r>
              <a:rPr kumimoji="0" lang="fa-IR" b="0"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کاهش هزینه های بهداشتی</a:t>
            </a:r>
          </a:p>
          <a:p>
            <a:pPr marL="0" marR="0" lvl="0" indent="0" algn="r" defTabSz="914400" rtl="1" eaLnBrk="1" fontAlgn="auto" latinLnBrk="0" hangingPunct="1">
              <a:lnSpc>
                <a:spcPct val="160000"/>
              </a:lnSpc>
              <a:spcBef>
                <a:spcPts val="1000"/>
              </a:spcBef>
              <a:spcAft>
                <a:spcPts val="0"/>
              </a:spcAft>
              <a:buClrTx/>
              <a:buSzTx/>
              <a:buFont typeface="Arial" panose="020B0604020202020204" pitchFamily="34" charset="0"/>
              <a:buNone/>
              <a:tabLst/>
              <a:defRPr/>
            </a:pPr>
            <a:r>
              <a:rPr kumimoji="0" lang="fa-IR" b="0"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کاهش مواجهه با تشعشعات</a:t>
            </a:r>
          </a:p>
          <a:p>
            <a:pPr marL="0" marR="0" lvl="0" indent="0" algn="r" defTabSz="914400" rtl="1" eaLnBrk="1" fontAlgn="auto" latinLnBrk="0" hangingPunct="1">
              <a:lnSpc>
                <a:spcPct val="160000"/>
              </a:lnSpc>
              <a:spcBef>
                <a:spcPts val="1000"/>
              </a:spcBef>
              <a:spcAft>
                <a:spcPts val="0"/>
              </a:spcAft>
              <a:buClrTx/>
              <a:buSzTx/>
              <a:buFont typeface="Arial" panose="020B0604020202020204" pitchFamily="34" charset="0"/>
              <a:buNone/>
              <a:tabLst/>
              <a:defRPr/>
            </a:pPr>
            <a:r>
              <a:rPr kumimoji="0" lang="fa-IR" b="0"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کاهش اضطراب ناشی ازماموگرافی و نتیجه آن</a:t>
            </a:r>
          </a:p>
          <a:p>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8F736638-585E-BD05-E26F-245A9FCD1E70}"/>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71C54DDE-FA3D-6647-2AC3-D0B472925C36}"/>
              </a:ext>
            </a:extLst>
          </p:cNvPr>
          <p:cNvSpPr>
            <a:spLocks noGrp="1"/>
          </p:cNvSpPr>
          <p:nvPr>
            <p:ph type="sldNum" sz="quarter" idx="12"/>
          </p:nvPr>
        </p:nvSpPr>
        <p:spPr/>
        <p:txBody>
          <a:bodyPr/>
          <a:lstStyle/>
          <a:p>
            <a:fld id="{7AD816C2-0502-4699-8A3C-24BAD0EF8DD9}" type="slidenum">
              <a:rPr lang="en-US" smtClean="0"/>
              <a:t>23</a:t>
            </a:fld>
            <a:endParaRPr lang="en-US"/>
          </a:p>
        </p:txBody>
      </p:sp>
    </p:spTree>
    <p:extLst>
      <p:ext uri="{BB962C8B-B14F-4D97-AF65-F5344CB8AC3E}">
        <p14:creationId xmlns:p14="http://schemas.microsoft.com/office/powerpoint/2010/main" val="24388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D1BD3-6561-5108-9E1B-839444A00D69}"/>
              </a:ext>
            </a:extLst>
          </p:cNvPr>
          <p:cNvSpPr>
            <a:spLocks noGrp="1"/>
          </p:cNvSpPr>
          <p:nvPr>
            <p:ph type="title"/>
          </p:nvPr>
        </p:nvSpPr>
        <p:spPr/>
        <p:txBody>
          <a:bodyPr/>
          <a:lstStyle/>
          <a:p>
            <a:pPr algn="ctr"/>
            <a: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بحث</a:t>
            </a:r>
            <a:endParaRPr lang="en-US" dirty="0"/>
          </a:p>
        </p:txBody>
      </p:sp>
      <p:sp>
        <p:nvSpPr>
          <p:cNvPr id="3" name="Content Placeholder 2">
            <a:extLst>
              <a:ext uri="{FF2B5EF4-FFF2-40B4-BE49-F238E27FC236}">
                <a16:creationId xmlns:a16="http://schemas.microsoft.com/office/drawing/2014/main" id="{D17B7281-6A2C-3FDE-189C-4608BF7D016E}"/>
              </a:ext>
            </a:extLst>
          </p:cNvPr>
          <p:cNvSpPr>
            <a:spLocks noGrp="1"/>
          </p:cNvSpPr>
          <p:nvPr>
            <p:ph idx="1"/>
          </p:nvPr>
        </p:nvSpPr>
        <p:spPr/>
        <p:txBody>
          <a:bodyPr>
            <a:normAutofit lnSpcReduction="10000"/>
          </a:bodyPr>
          <a:lstStyle/>
          <a:p>
            <a:pPr algn="r" rtl="1">
              <a:lnSpc>
                <a:spcPct val="150000"/>
              </a:lnSpc>
            </a:pPr>
            <a:r>
              <a:rPr lang="fa-IR" sz="3000" b="1" dirty="0">
                <a:effectLst>
                  <a:outerShdw blurRad="38100" dist="38100" dir="2700000" algn="tl">
                    <a:srgbClr val="000000">
                      <a:alpha val="43137"/>
                    </a:srgbClr>
                  </a:outerShdw>
                </a:effectLst>
                <a:cs typeface="B Nazanin" panose="00000400000000000000" pitchFamily="2" charset="-78"/>
              </a:rPr>
              <a:t>میزان تبعیت:</a:t>
            </a:r>
          </a:p>
          <a:p>
            <a:pPr algn="r" rtl="1">
              <a:lnSpc>
                <a:spcPct val="150000"/>
              </a:lnSpc>
            </a:pPr>
            <a:r>
              <a:rPr lang="fa-IR" dirty="0">
                <a:highlight>
                  <a:srgbClr val="FF66FF"/>
                </a:highlight>
                <a:cs typeface="B Nazanin" panose="00000400000000000000" pitchFamily="2" charset="-78"/>
              </a:rPr>
              <a:t>در گروه ماموگرافی سالانه 83%</a:t>
            </a:r>
            <a:endParaRPr lang="en-US" dirty="0">
              <a:highlight>
                <a:srgbClr val="FF66FF"/>
              </a:highlight>
              <a:cs typeface="B Nazanin" panose="00000400000000000000" pitchFamily="2" charset="-78"/>
            </a:endParaRPr>
          </a:p>
          <a:p>
            <a:pPr marL="0" indent="0" algn="r" rtl="1">
              <a:lnSpc>
                <a:spcPct val="160000"/>
              </a:lnSpc>
              <a:buNone/>
            </a:pPr>
            <a:r>
              <a:rPr lang="fa-IR" b="1" dirty="0">
                <a:cs typeface="B Nazanin" panose="00000400000000000000" pitchFamily="2" charset="-78"/>
              </a:rPr>
              <a:t>دلیل اصلی عدم تبعیت</a:t>
            </a:r>
            <a:r>
              <a:rPr lang="fa-IR" dirty="0">
                <a:cs typeface="B Nazanin" panose="00000400000000000000" pitchFamily="2" charset="-78"/>
              </a:rPr>
              <a:t>: از دست دادن یک ماموگرافی.</a:t>
            </a:r>
          </a:p>
          <a:p>
            <a:pPr algn="r" rtl="1">
              <a:lnSpc>
                <a:spcPct val="150000"/>
              </a:lnSpc>
            </a:pPr>
            <a:r>
              <a:rPr lang="fa-IR" dirty="0">
                <a:highlight>
                  <a:srgbClr val="FF66FF"/>
                </a:highlight>
                <a:cs typeface="B Nazanin" panose="00000400000000000000" pitchFamily="2" charset="-78"/>
              </a:rPr>
              <a:t>در گروه ماموگرافی با فواصل کمتر 69%</a:t>
            </a:r>
          </a:p>
          <a:p>
            <a:pPr marL="0" indent="0" algn="r" rtl="1">
              <a:lnSpc>
                <a:spcPct val="150000"/>
              </a:lnSpc>
              <a:buNone/>
            </a:pPr>
            <a:r>
              <a:rPr lang="fa-IR" b="1" dirty="0">
                <a:cs typeface="B Nazanin" panose="00000400000000000000" pitchFamily="2" charset="-78"/>
              </a:rPr>
              <a:t>دلیل اصلی عدم تبعیت</a:t>
            </a:r>
            <a:r>
              <a:rPr lang="fa-IR" dirty="0">
                <a:cs typeface="B Nazanin" panose="00000400000000000000" pitchFamily="2" charset="-78"/>
              </a:rPr>
              <a:t>: انتخاب بیمار به دلیل اضطراب ناشی از ابتلا قبلی به سرطان و غربالگری دیرهنگام و کم.</a:t>
            </a:r>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E9DA89EB-73DC-5EB1-0258-840525E3DDF8}"/>
              </a:ext>
            </a:extLst>
          </p:cNvPr>
          <p:cNvSpPr>
            <a:spLocks noGrp="1"/>
          </p:cNvSpPr>
          <p:nvPr>
            <p:ph type="ftr" sz="quarter" idx="11"/>
          </p:nvPr>
        </p:nvSpPr>
        <p:spPr/>
        <p:txBody>
          <a:bodyPr/>
          <a:lstStyle/>
          <a:p>
            <a:r>
              <a:rPr lang="fa-IR"/>
              <a:t>ارائه دهنده : حوریه حیدری</a:t>
            </a:r>
            <a:endParaRPr lang="en-US" dirty="0"/>
          </a:p>
        </p:txBody>
      </p:sp>
      <p:pic>
        <p:nvPicPr>
          <p:cNvPr id="10" name="Picture 9">
            <a:extLst>
              <a:ext uri="{FF2B5EF4-FFF2-40B4-BE49-F238E27FC236}">
                <a16:creationId xmlns:a16="http://schemas.microsoft.com/office/drawing/2014/main" id="{6B25A3AE-64E2-49C9-4E63-111C391B2828}"/>
              </a:ext>
            </a:extLst>
          </p:cNvPr>
          <p:cNvPicPr>
            <a:picLocks noChangeAspect="1"/>
          </p:cNvPicPr>
          <p:nvPr/>
        </p:nvPicPr>
        <p:blipFill>
          <a:blip r:embed="rId2"/>
          <a:stretch>
            <a:fillRect/>
          </a:stretch>
        </p:blipFill>
        <p:spPr>
          <a:xfrm>
            <a:off x="11329737" y="4554900"/>
            <a:ext cx="646232" cy="87790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pic>
        <p:nvPicPr>
          <p:cNvPr id="11" name="Picture 10">
            <a:extLst>
              <a:ext uri="{FF2B5EF4-FFF2-40B4-BE49-F238E27FC236}">
                <a16:creationId xmlns:a16="http://schemas.microsoft.com/office/drawing/2014/main" id="{DF75DA1C-BF3E-6A52-19C1-2CC6EBDDF80A}"/>
              </a:ext>
            </a:extLst>
          </p:cNvPr>
          <p:cNvPicPr>
            <a:picLocks noChangeAspect="1"/>
          </p:cNvPicPr>
          <p:nvPr/>
        </p:nvPicPr>
        <p:blipFill>
          <a:blip r:embed="rId3"/>
          <a:stretch>
            <a:fillRect/>
          </a:stretch>
        </p:blipFill>
        <p:spPr>
          <a:xfrm>
            <a:off x="11353800" y="2917792"/>
            <a:ext cx="1054699" cy="1286367"/>
          </a:xfrm>
          <a:prstGeom prst="rect">
            <a:avLst/>
          </a:prstGeom>
        </p:spPr>
      </p:pic>
      <p:sp>
        <p:nvSpPr>
          <p:cNvPr id="12" name="Slide Number Placeholder 11">
            <a:extLst>
              <a:ext uri="{FF2B5EF4-FFF2-40B4-BE49-F238E27FC236}">
                <a16:creationId xmlns:a16="http://schemas.microsoft.com/office/drawing/2014/main" id="{7EA4434A-A136-A197-C623-2F0BFFC4A139}"/>
              </a:ext>
            </a:extLst>
          </p:cNvPr>
          <p:cNvSpPr>
            <a:spLocks noGrp="1"/>
          </p:cNvSpPr>
          <p:nvPr>
            <p:ph type="sldNum" sz="quarter" idx="12"/>
          </p:nvPr>
        </p:nvSpPr>
        <p:spPr/>
        <p:txBody>
          <a:bodyPr/>
          <a:lstStyle/>
          <a:p>
            <a:fld id="{7AD816C2-0502-4699-8A3C-24BAD0EF8DD9}" type="slidenum">
              <a:rPr lang="en-US" smtClean="0"/>
              <a:t>24</a:t>
            </a:fld>
            <a:endParaRPr lang="en-US"/>
          </a:p>
        </p:txBody>
      </p:sp>
    </p:spTree>
    <p:extLst>
      <p:ext uri="{BB962C8B-B14F-4D97-AF65-F5344CB8AC3E}">
        <p14:creationId xmlns:p14="http://schemas.microsoft.com/office/powerpoint/2010/main" val="2536425910"/>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C7DFC-0BB3-AC6E-FCF7-F1A02A1C1EA9}"/>
              </a:ext>
            </a:extLst>
          </p:cNvPr>
          <p:cNvSpPr>
            <a:spLocks noGrp="1"/>
          </p:cNvSpPr>
          <p:nvPr>
            <p:ph type="title"/>
          </p:nvPr>
        </p:nvSpPr>
        <p:spPr/>
        <p:txBody>
          <a:bodyPr>
            <a:normAutofit/>
          </a:bodyPr>
          <a:lstStyle/>
          <a:p>
            <a:pPr algn="ctr"/>
            <a:r>
              <a:rPr lang="fa-IR" sz="4000" dirty="0">
                <a:cs typeface="B Nazanin" panose="00000400000000000000" pitchFamily="2" charset="-78"/>
              </a:rPr>
              <a:t>جمع بندی</a:t>
            </a:r>
            <a:endParaRPr lang="en-US" sz="4000" dirty="0">
              <a:cs typeface="B Nazanin" panose="00000400000000000000" pitchFamily="2" charset="-78"/>
            </a:endParaRPr>
          </a:p>
        </p:txBody>
      </p:sp>
      <p:sp>
        <p:nvSpPr>
          <p:cNvPr id="3" name="Content Placeholder 2">
            <a:extLst>
              <a:ext uri="{FF2B5EF4-FFF2-40B4-BE49-F238E27FC236}">
                <a16:creationId xmlns:a16="http://schemas.microsoft.com/office/drawing/2014/main" id="{F1C75861-5FAB-B2CB-04CD-6D0958CD17C5}"/>
              </a:ext>
            </a:extLst>
          </p:cNvPr>
          <p:cNvSpPr>
            <a:spLocks noGrp="1"/>
          </p:cNvSpPr>
          <p:nvPr>
            <p:ph idx="1"/>
          </p:nvPr>
        </p:nvSpPr>
        <p:spPr/>
        <p:txBody>
          <a:bodyPr/>
          <a:lstStyle/>
          <a:p>
            <a:pPr marL="0" indent="0" algn="r" rtl="1">
              <a:lnSpc>
                <a:spcPct val="150000"/>
              </a:lnSpc>
              <a:buNone/>
            </a:pPr>
            <a:r>
              <a:rPr lang="fa-IR" dirty="0">
                <a:cs typeface="B Nazanin" panose="00000400000000000000" pitchFamily="2" charset="-78"/>
              </a:rPr>
              <a:t>زنان بالای 50 سال که سه سال پس از جراحی سرطان پستان بدون عود بیماری بوده‌اند، انجام ماموگرافی با فواصل کمتر (دو سال یکبار پس از جراحی حفظ پستان و سه سال یکبار پس از ماستکتومی) نسبت به ماموگرافی سالانه از نظر </a:t>
            </a:r>
            <a:r>
              <a:rPr lang="fa-IR" dirty="0">
                <a:highlight>
                  <a:srgbClr val="FF66FF"/>
                </a:highlight>
                <a:cs typeface="B Nazanin" panose="00000400000000000000" pitchFamily="2" charset="-78"/>
              </a:rPr>
              <a:t>بقای مختص سرطان پستان</a:t>
            </a:r>
            <a:r>
              <a:rPr lang="fa-IR" dirty="0">
                <a:cs typeface="B Nazanin" panose="00000400000000000000" pitchFamily="2" charset="-78"/>
              </a:rPr>
              <a:t>، </a:t>
            </a:r>
            <a:r>
              <a:rPr lang="fa-IR" dirty="0">
                <a:highlight>
                  <a:srgbClr val="FF66FF"/>
                </a:highlight>
                <a:cs typeface="B Nazanin" panose="00000400000000000000" pitchFamily="2" charset="-78"/>
              </a:rPr>
              <a:t>فاصله بدون عود </a:t>
            </a:r>
            <a:r>
              <a:rPr lang="fa-IR" dirty="0">
                <a:cs typeface="B Nazanin" panose="00000400000000000000" pitchFamily="2" charset="-78"/>
              </a:rPr>
              <a:t>بیماری و </a:t>
            </a:r>
            <a:r>
              <a:rPr lang="fa-IR" dirty="0">
                <a:highlight>
                  <a:srgbClr val="FF66FF"/>
                </a:highlight>
                <a:cs typeface="B Nazanin" panose="00000400000000000000" pitchFamily="2" charset="-78"/>
              </a:rPr>
              <a:t>بقای کلی</a:t>
            </a:r>
            <a:r>
              <a:rPr lang="fa-IR" dirty="0">
                <a:cs typeface="B Nazanin" panose="00000400000000000000" pitchFamily="2" charset="-78"/>
              </a:rPr>
              <a:t>، تفاوتی </a:t>
            </a:r>
            <a:r>
              <a:rPr lang="fa-IR" u="sng" dirty="0">
                <a:cs typeface="B Nazanin" panose="00000400000000000000" pitchFamily="2" charset="-78"/>
              </a:rPr>
              <a:t>ندارد</a:t>
            </a:r>
            <a:r>
              <a:rPr lang="fa-IR" dirty="0">
                <a:cs typeface="B Nazanin" panose="00000400000000000000" pitchFamily="2" charset="-78"/>
              </a:rPr>
              <a:t>.</a:t>
            </a:r>
          </a:p>
          <a:p>
            <a:pPr algn="r" rtl="1">
              <a:lnSpc>
                <a:spcPct val="150000"/>
              </a:lnSpc>
            </a:pPr>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8251A31A-CCB1-96D1-469E-F82B1B383410}"/>
              </a:ext>
            </a:extLst>
          </p:cNvPr>
          <p:cNvSpPr>
            <a:spLocks noGrp="1"/>
          </p:cNvSpPr>
          <p:nvPr>
            <p:ph type="ftr" sz="quarter" idx="11"/>
          </p:nvPr>
        </p:nvSpPr>
        <p:spPr/>
        <p:txBody>
          <a:bodyPr/>
          <a:lstStyle/>
          <a:p>
            <a:r>
              <a:rPr lang="fa-IR" dirty="0"/>
              <a:t>ارائه دهنده : حوریه حیدری</a:t>
            </a:r>
            <a:endParaRPr lang="en-US" dirty="0"/>
          </a:p>
        </p:txBody>
      </p:sp>
      <p:sp>
        <p:nvSpPr>
          <p:cNvPr id="5" name="Slide Number Placeholder 4">
            <a:extLst>
              <a:ext uri="{FF2B5EF4-FFF2-40B4-BE49-F238E27FC236}">
                <a16:creationId xmlns:a16="http://schemas.microsoft.com/office/drawing/2014/main" id="{287C2673-4723-2C51-D4A2-1C0775D74740}"/>
              </a:ext>
            </a:extLst>
          </p:cNvPr>
          <p:cNvSpPr>
            <a:spLocks noGrp="1"/>
          </p:cNvSpPr>
          <p:nvPr>
            <p:ph type="sldNum" sz="quarter" idx="12"/>
          </p:nvPr>
        </p:nvSpPr>
        <p:spPr/>
        <p:txBody>
          <a:bodyPr/>
          <a:lstStyle/>
          <a:p>
            <a:fld id="{7AD816C2-0502-4699-8A3C-24BAD0EF8DD9}" type="slidenum">
              <a:rPr lang="en-US" smtClean="0"/>
              <a:t>25</a:t>
            </a:fld>
            <a:endParaRPr lang="en-US"/>
          </a:p>
        </p:txBody>
      </p:sp>
    </p:spTree>
    <p:extLst>
      <p:ext uri="{BB962C8B-B14F-4D97-AF65-F5344CB8AC3E}">
        <p14:creationId xmlns:p14="http://schemas.microsoft.com/office/powerpoint/2010/main" val="2838517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F809B0A-C82E-87EF-7570-0364E72D2DC6}"/>
              </a:ext>
            </a:extLst>
          </p:cNvPr>
          <p:cNvSpPr>
            <a:spLocks noGrp="1"/>
          </p:cNvSpPr>
          <p:nvPr>
            <p:ph type="ftr" sz="quarter" idx="11"/>
          </p:nvPr>
        </p:nvSpPr>
        <p:spPr/>
        <p:txBody>
          <a:bodyPr/>
          <a:lstStyle/>
          <a:p>
            <a:r>
              <a:rPr lang="fa-IR"/>
              <a:t>ارائه دهنده : حوریه حیدری</a:t>
            </a:r>
            <a:endParaRPr lang="en-US"/>
          </a:p>
        </p:txBody>
      </p:sp>
      <p:sp>
        <p:nvSpPr>
          <p:cNvPr id="3" name="Slide Number Placeholder 2">
            <a:extLst>
              <a:ext uri="{FF2B5EF4-FFF2-40B4-BE49-F238E27FC236}">
                <a16:creationId xmlns:a16="http://schemas.microsoft.com/office/drawing/2014/main" id="{80B232C4-920A-007D-A003-0EC6FDABFF92}"/>
              </a:ext>
            </a:extLst>
          </p:cNvPr>
          <p:cNvSpPr>
            <a:spLocks noGrp="1"/>
          </p:cNvSpPr>
          <p:nvPr>
            <p:ph type="sldNum" sz="quarter" idx="12"/>
          </p:nvPr>
        </p:nvSpPr>
        <p:spPr/>
        <p:txBody>
          <a:bodyPr/>
          <a:lstStyle/>
          <a:p>
            <a:fld id="{7AD816C2-0502-4699-8A3C-24BAD0EF8DD9}" type="slidenum">
              <a:rPr lang="en-US" smtClean="0"/>
              <a:t>26</a:t>
            </a:fld>
            <a:endParaRPr lang="en-US"/>
          </a:p>
        </p:txBody>
      </p:sp>
      <p:sp>
        <p:nvSpPr>
          <p:cNvPr id="4" name="TextBox 3">
            <a:extLst>
              <a:ext uri="{FF2B5EF4-FFF2-40B4-BE49-F238E27FC236}">
                <a16:creationId xmlns:a16="http://schemas.microsoft.com/office/drawing/2014/main" id="{53694982-ACA7-292E-B868-819B968BBA0F}"/>
              </a:ext>
            </a:extLst>
          </p:cNvPr>
          <p:cNvSpPr txBox="1"/>
          <p:nvPr/>
        </p:nvSpPr>
        <p:spPr>
          <a:xfrm>
            <a:off x="2066042" y="2752628"/>
            <a:ext cx="8418136" cy="1015663"/>
          </a:xfrm>
          <a:prstGeom prst="rect">
            <a:avLst/>
          </a:prstGeom>
          <a:noFill/>
        </p:spPr>
        <p:txBody>
          <a:bodyPr wrap="square" rtlCol="0">
            <a:spAutoFit/>
          </a:bodyPr>
          <a:lstStyle/>
          <a:p>
            <a:pPr algn="ctr" rtl="1"/>
            <a:r>
              <a:rPr lang="fa-IR" sz="6000" dirty="0"/>
              <a:t>با تشکر از توجه شما</a:t>
            </a:r>
            <a:endParaRPr lang="en-US" sz="6000" dirty="0"/>
          </a:p>
        </p:txBody>
      </p:sp>
    </p:spTree>
    <p:extLst>
      <p:ext uri="{BB962C8B-B14F-4D97-AF65-F5344CB8AC3E}">
        <p14:creationId xmlns:p14="http://schemas.microsoft.com/office/powerpoint/2010/main" val="22453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71F14-9C99-4A80-0D8B-591CD3539E7B}"/>
              </a:ext>
            </a:extLst>
          </p:cNvPr>
          <p:cNvSpPr>
            <a:spLocks noGrp="1"/>
          </p:cNvSpPr>
          <p:nvPr>
            <p:ph type="title"/>
          </p:nvPr>
        </p:nvSpPr>
        <p:spPr/>
        <p:txBody>
          <a:bodyPr>
            <a:normAutofit/>
          </a:bodyPr>
          <a:lstStyle/>
          <a:p>
            <a:pPr algn="ctr"/>
            <a:r>
              <a:rPr lang="fa-IR" sz="4000" b="1" dirty="0">
                <a:latin typeface="Bnazanin"/>
                <a:cs typeface="B Nazanin" panose="00000400000000000000" pitchFamily="2" charset="-78"/>
              </a:rPr>
              <a:t>مقدمه</a:t>
            </a:r>
            <a:endParaRPr lang="en-US" sz="4000" b="1" dirty="0">
              <a:latin typeface="Bnazanin"/>
              <a:cs typeface="B Nazanin" panose="00000400000000000000" pitchFamily="2" charset="-78"/>
            </a:endParaRPr>
          </a:p>
        </p:txBody>
      </p:sp>
      <p:sp>
        <p:nvSpPr>
          <p:cNvPr id="3" name="Content Placeholder 2">
            <a:extLst>
              <a:ext uri="{FF2B5EF4-FFF2-40B4-BE49-F238E27FC236}">
                <a16:creationId xmlns:a16="http://schemas.microsoft.com/office/drawing/2014/main" id="{70D63E44-30F8-4A0B-3605-3001132B6767}"/>
              </a:ext>
            </a:extLst>
          </p:cNvPr>
          <p:cNvSpPr>
            <a:spLocks noGrp="1"/>
          </p:cNvSpPr>
          <p:nvPr>
            <p:ph idx="1"/>
          </p:nvPr>
        </p:nvSpPr>
        <p:spPr/>
        <p:txBody>
          <a:bodyPr>
            <a:noAutofit/>
          </a:bodyPr>
          <a:lstStyle/>
          <a:p>
            <a:pPr algn="r" rtl="1">
              <a:lnSpc>
                <a:spcPct val="150000"/>
              </a:lnSpc>
            </a:pPr>
            <a:r>
              <a:rPr lang="fa-IR" dirty="0">
                <a:cs typeface="B Nazanin" panose="00000400000000000000" pitchFamily="2" charset="-78"/>
              </a:rPr>
              <a:t>اهمیت ماموگرافی</a:t>
            </a:r>
          </a:p>
          <a:p>
            <a:pPr algn="r" rtl="1">
              <a:lnSpc>
                <a:spcPct val="150000"/>
              </a:lnSpc>
            </a:pPr>
            <a:r>
              <a:rPr lang="fa-IR" dirty="0">
                <a:cs typeface="B Nazanin" panose="00000400000000000000" pitchFamily="2" charset="-78"/>
              </a:rPr>
              <a:t>عوارض غربالگری مکرر و غیرضروری:</a:t>
            </a:r>
          </a:p>
          <a:p>
            <a:pPr marL="1028700" lvl="1" indent="-571500" algn="r" rtl="1">
              <a:lnSpc>
                <a:spcPct val="150000"/>
              </a:lnSpc>
              <a:buClr>
                <a:srgbClr val="FF66FF"/>
              </a:buClr>
              <a:buFont typeface="+mj-lt"/>
              <a:buAutoNum type="romanUcPeriod"/>
            </a:pPr>
            <a:r>
              <a:rPr lang="fa-IR" dirty="0">
                <a:cs typeface="B Nazanin" panose="00000400000000000000" pitchFamily="2" charset="-78"/>
              </a:rPr>
              <a:t>اضظراب از نتیجه</a:t>
            </a:r>
          </a:p>
          <a:p>
            <a:pPr marL="1028700" lvl="1" indent="-571500" algn="r" rtl="1">
              <a:lnSpc>
                <a:spcPct val="150000"/>
              </a:lnSpc>
              <a:buClr>
                <a:srgbClr val="FF66FF"/>
              </a:buClr>
              <a:buFont typeface="+mj-lt"/>
              <a:buAutoNum type="romanUcPeriod"/>
            </a:pPr>
            <a:r>
              <a:rPr lang="fa-IR" dirty="0">
                <a:cs typeface="B Nazanin" panose="00000400000000000000" pitchFamily="2" charset="-78"/>
              </a:rPr>
              <a:t>مثبت کاذب</a:t>
            </a:r>
          </a:p>
          <a:p>
            <a:pPr marL="1028700" lvl="1" indent="-571500" algn="r" rtl="1">
              <a:lnSpc>
                <a:spcPct val="150000"/>
              </a:lnSpc>
              <a:buClr>
                <a:srgbClr val="FF66FF"/>
              </a:buClr>
              <a:buFont typeface="+mj-lt"/>
              <a:buAutoNum type="romanUcPeriod"/>
            </a:pPr>
            <a:r>
              <a:rPr lang="fa-IR" dirty="0">
                <a:cs typeface="B Nazanin" panose="00000400000000000000" pitchFamily="2" charset="-78"/>
              </a:rPr>
              <a:t>هزینه های زیاد</a:t>
            </a:r>
          </a:p>
          <a:p>
            <a:pPr algn="r" rtl="1">
              <a:lnSpc>
                <a:spcPct val="150000"/>
              </a:lnSpc>
            </a:pPr>
            <a:r>
              <a:rPr lang="fa-IR" dirty="0">
                <a:cs typeface="B Nazanin" panose="00000400000000000000" pitchFamily="2" charset="-78"/>
              </a:rPr>
              <a:t>هدف مطالعه</a:t>
            </a:r>
          </a:p>
        </p:txBody>
      </p:sp>
      <p:sp>
        <p:nvSpPr>
          <p:cNvPr id="4" name="Footer Placeholder 3">
            <a:extLst>
              <a:ext uri="{FF2B5EF4-FFF2-40B4-BE49-F238E27FC236}">
                <a16:creationId xmlns:a16="http://schemas.microsoft.com/office/drawing/2014/main" id="{0FB07A45-56EB-D7D1-FCE4-4885591BD5A4}"/>
              </a:ext>
            </a:extLst>
          </p:cNvPr>
          <p:cNvSpPr>
            <a:spLocks noGrp="1"/>
          </p:cNvSpPr>
          <p:nvPr>
            <p:ph type="ftr" sz="quarter" idx="11"/>
          </p:nvPr>
        </p:nvSpPr>
        <p:spPr/>
        <p:txBody>
          <a:bodyPr/>
          <a:lstStyle/>
          <a:p>
            <a:r>
              <a:rPr lang="fa-IR" dirty="0"/>
              <a:t>ارائه دهنده : حوریه حیدری</a:t>
            </a:r>
          </a:p>
        </p:txBody>
      </p:sp>
      <p:sp>
        <p:nvSpPr>
          <p:cNvPr id="5" name="Slide Number Placeholder 4">
            <a:extLst>
              <a:ext uri="{FF2B5EF4-FFF2-40B4-BE49-F238E27FC236}">
                <a16:creationId xmlns:a16="http://schemas.microsoft.com/office/drawing/2014/main" id="{CACB7047-865E-3760-93C4-4ED1E389D20F}"/>
              </a:ext>
            </a:extLst>
          </p:cNvPr>
          <p:cNvSpPr>
            <a:spLocks noGrp="1"/>
          </p:cNvSpPr>
          <p:nvPr>
            <p:ph type="sldNum" sz="quarter" idx="12"/>
          </p:nvPr>
        </p:nvSpPr>
        <p:spPr/>
        <p:txBody>
          <a:bodyPr/>
          <a:lstStyle/>
          <a:p>
            <a:fld id="{7AD816C2-0502-4699-8A3C-24BAD0EF8DD9}" type="slidenum">
              <a:rPr lang="en-US" smtClean="0"/>
              <a:t>3</a:t>
            </a:fld>
            <a:endParaRPr lang="en-US"/>
          </a:p>
        </p:txBody>
      </p:sp>
    </p:spTree>
    <p:extLst>
      <p:ext uri="{BB962C8B-B14F-4D97-AF65-F5344CB8AC3E}">
        <p14:creationId xmlns:p14="http://schemas.microsoft.com/office/powerpoint/2010/main" val="137890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355A1-F50D-4ACA-804F-6BD0237CD5D5}"/>
              </a:ext>
            </a:extLst>
          </p:cNvPr>
          <p:cNvSpPr>
            <a:spLocks noGrp="1"/>
          </p:cNvSpPr>
          <p:nvPr>
            <p:ph type="title"/>
          </p:nvPr>
        </p:nvSpPr>
        <p:spPr>
          <a:xfrm>
            <a:off x="838200" y="242577"/>
            <a:ext cx="10515600" cy="1325563"/>
          </a:xfrm>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روش مطالعه </a:t>
            </a:r>
            <a:br>
              <a:rPr kumimoji="0" lang="fa-IR" sz="4000" b="0"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br>
            <a:r>
              <a:rPr kumimoji="0" lang="fa-IR" sz="2400" b="0" i="0" u="none" strike="noStrike" kern="1200" cap="none" spc="0" normalizeH="0" baseline="0" noProof="0" dirty="0">
                <a:ln>
                  <a:noFill/>
                </a:ln>
                <a:solidFill>
                  <a:prstClr val="black">
                    <a:lumMod val="75000"/>
                    <a:lumOff val="25000"/>
                  </a:prstClr>
                </a:solidFill>
                <a:effectLst/>
                <a:uLnTx/>
                <a:uFillTx/>
                <a:latin typeface="Calibri Light" panose="020F0302020204030204"/>
                <a:ea typeface="+mj-ea"/>
                <a:cs typeface="B Nazanin" panose="00000400000000000000" pitchFamily="2" charset="-78"/>
              </a:rPr>
              <a:t>(طراحی مطالعه و شرکت کنندگان)</a:t>
            </a:r>
            <a:endParaRPr lang="en-US" dirty="0"/>
          </a:p>
        </p:txBody>
      </p:sp>
      <p:sp>
        <p:nvSpPr>
          <p:cNvPr id="4" name="Content Placeholder 3">
            <a:extLst>
              <a:ext uri="{FF2B5EF4-FFF2-40B4-BE49-F238E27FC236}">
                <a16:creationId xmlns:a16="http://schemas.microsoft.com/office/drawing/2014/main" id="{DF8D554A-52AF-F24D-2F8E-CB753F0FCCCC}"/>
              </a:ext>
            </a:extLst>
          </p:cNvPr>
          <p:cNvSpPr>
            <a:spLocks noGrp="1"/>
          </p:cNvSpPr>
          <p:nvPr>
            <p:ph sz="half" idx="2"/>
          </p:nvPr>
        </p:nvSpPr>
        <p:spPr>
          <a:xfrm>
            <a:off x="839788" y="1681162"/>
            <a:ext cx="5157787" cy="4597089"/>
          </a:xfrm>
          <a:ln>
            <a:solidFill>
              <a:srgbClr val="FF66CC"/>
            </a:solidFill>
          </a:ln>
        </p:spPr>
        <p:txBody>
          <a:bodyPr>
            <a:normAutofit/>
          </a:bodyPr>
          <a:lstStyle/>
          <a:p>
            <a:pPr marL="457200" lvl="1" indent="0" algn="r" rtl="1">
              <a:lnSpc>
                <a:spcPct val="150000"/>
              </a:lnSpc>
              <a:buNone/>
            </a:pPr>
            <a:r>
              <a:rPr lang="fa-IR" sz="2800" dirty="0">
                <a:cs typeface="B Nazanin" panose="00000400000000000000" pitchFamily="2" charset="-78"/>
              </a:rPr>
              <a:t>گروهی ماستکتومی انجام داده بودند</a:t>
            </a:r>
          </a:p>
          <a:p>
            <a:pPr marL="457200" lvl="1" indent="0" algn="r" rtl="1">
              <a:lnSpc>
                <a:spcPct val="150000"/>
              </a:lnSpc>
              <a:buNone/>
            </a:pPr>
            <a:r>
              <a:rPr lang="fa-IR" sz="2800" dirty="0">
                <a:cs typeface="B Nazanin" panose="00000400000000000000" pitchFamily="2" charset="-78"/>
              </a:rPr>
              <a:t>گروهی دیگر جراحی حفظ پستان انجام داده بودند</a:t>
            </a:r>
          </a:p>
          <a:p>
            <a:pPr marL="457200" lvl="1" indent="0" algn="r" rtl="1">
              <a:lnSpc>
                <a:spcPct val="150000"/>
              </a:lnSpc>
              <a:buNone/>
            </a:pPr>
            <a:r>
              <a:rPr lang="fa-IR" sz="2800" dirty="0">
                <a:cs typeface="B Nazanin" panose="00000400000000000000" pitchFamily="2" charset="-78"/>
              </a:rPr>
              <a:t>سه سال از جراحی درمانی آنها گذشته، وعود نداشتند</a:t>
            </a:r>
          </a:p>
          <a:p>
            <a:pPr marL="457200" lvl="1" indent="0" algn="r" rtl="1">
              <a:lnSpc>
                <a:spcPct val="150000"/>
              </a:lnSpc>
              <a:buNone/>
            </a:pPr>
            <a:endParaRPr lang="en-US" sz="2800" dirty="0">
              <a:cs typeface="B Nazanin" panose="00000400000000000000" pitchFamily="2" charset="-78"/>
            </a:endParaRPr>
          </a:p>
        </p:txBody>
      </p:sp>
      <p:sp>
        <p:nvSpPr>
          <p:cNvPr id="6" name="Content Placeholder 5">
            <a:extLst>
              <a:ext uri="{FF2B5EF4-FFF2-40B4-BE49-F238E27FC236}">
                <a16:creationId xmlns:a16="http://schemas.microsoft.com/office/drawing/2014/main" id="{F1E26ACC-44E2-993D-ECBF-4528AA99B1DD}"/>
              </a:ext>
            </a:extLst>
          </p:cNvPr>
          <p:cNvSpPr>
            <a:spLocks noGrp="1"/>
          </p:cNvSpPr>
          <p:nvPr>
            <p:ph sz="quarter" idx="4"/>
          </p:nvPr>
        </p:nvSpPr>
        <p:spPr>
          <a:xfrm>
            <a:off x="6172200" y="1681162"/>
            <a:ext cx="5183188" cy="4597089"/>
          </a:xfrm>
          <a:ln>
            <a:solidFill>
              <a:srgbClr val="FF66FF"/>
            </a:solidFill>
          </a:ln>
        </p:spPr>
        <p:style>
          <a:lnRef idx="2">
            <a:schemeClr val="accent2"/>
          </a:lnRef>
          <a:fillRef idx="1">
            <a:schemeClr val="lt1"/>
          </a:fillRef>
          <a:effectRef idx="0">
            <a:schemeClr val="accent2"/>
          </a:effectRef>
          <a:fontRef idx="minor">
            <a:schemeClr val="dk1"/>
          </a:fontRef>
        </p:style>
        <p:txBody>
          <a:bodyPr>
            <a:noAutofit/>
          </a:bodyPr>
          <a:lstStyle/>
          <a:p>
            <a:pPr marL="457200" lvl="1" indent="0" algn="r" rtl="1">
              <a:lnSpc>
                <a:spcPct val="150000"/>
              </a:lnSpc>
              <a:buNone/>
            </a:pPr>
            <a:r>
              <a:rPr lang="fa-IR" sz="2800" dirty="0">
                <a:cs typeface="B Nazanin" panose="00000400000000000000" pitchFamily="2" charset="-78"/>
              </a:rPr>
              <a:t>مطالعه کارآزمایی بالینی تصادفی از نوع باز</a:t>
            </a:r>
          </a:p>
          <a:p>
            <a:pPr marL="457200" lvl="1" indent="0" algn="r" rtl="1">
              <a:lnSpc>
                <a:spcPct val="150000"/>
              </a:lnSpc>
              <a:buNone/>
            </a:pPr>
            <a:r>
              <a:rPr lang="fa-IR" sz="2800" dirty="0">
                <a:cs typeface="B Nazanin" panose="00000400000000000000" pitchFamily="2" charset="-78"/>
              </a:rPr>
              <a:t>حجم کل افراد در مطالعه 5235 زن بالای 50 سال </a:t>
            </a:r>
          </a:p>
          <a:p>
            <a:pPr marL="457200" lvl="1" indent="0" algn="r" rtl="1">
              <a:lnSpc>
                <a:spcPct val="150000"/>
              </a:lnSpc>
              <a:buNone/>
            </a:pPr>
            <a:r>
              <a:rPr lang="fa-IR" sz="2800" dirty="0">
                <a:cs typeface="B Nazanin" panose="00000400000000000000" pitchFamily="2" charset="-78"/>
              </a:rPr>
              <a:t>افراد از 114 بیمارستان در انگلستان انتخاب شدند</a:t>
            </a:r>
          </a:p>
          <a:p>
            <a:pPr marL="457200" lvl="1" indent="0" algn="r" rtl="1">
              <a:lnSpc>
                <a:spcPct val="150000"/>
              </a:lnSpc>
              <a:buNone/>
            </a:pPr>
            <a:r>
              <a:rPr lang="fa-IR" sz="2800" dirty="0">
                <a:cs typeface="B Nazanin" panose="00000400000000000000" pitchFamily="2" charset="-78"/>
              </a:rPr>
              <a:t>افراد دارای سرطان مهاجم یا غیرمهاجم پستان بودند</a:t>
            </a:r>
          </a:p>
          <a:p>
            <a:pPr marL="457200" lvl="1" indent="0" algn="r" rtl="1">
              <a:lnSpc>
                <a:spcPct val="150000"/>
              </a:lnSpc>
              <a:buNone/>
            </a:pPr>
            <a:endParaRPr lang="en-US" sz="2800" dirty="0">
              <a:cs typeface="B Nazanin" panose="00000400000000000000" pitchFamily="2" charset="-78"/>
            </a:endParaRPr>
          </a:p>
        </p:txBody>
      </p:sp>
      <p:sp>
        <p:nvSpPr>
          <p:cNvPr id="7" name="Footer Placeholder 6">
            <a:extLst>
              <a:ext uri="{FF2B5EF4-FFF2-40B4-BE49-F238E27FC236}">
                <a16:creationId xmlns:a16="http://schemas.microsoft.com/office/drawing/2014/main" id="{DCF6FF41-F2DD-C7C5-7B1F-31E3159B013C}"/>
              </a:ext>
            </a:extLst>
          </p:cNvPr>
          <p:cNvSpPr>
            <a:spLocks noGrp="1"/>
          </p:cNvSpPr>
          <p:nvPr>
            <p:ph type="ftr" sz="quarter" idx="11"/>
          </p:nvPr>
        </p:nvSpPr>
        <p:spPr/>
        <p:txBody>
          <a:bodyPr/>
          <a:lstStyle/>
          <a:p>
            <a:r>
              <a:rPr lang="fa-IR"/>
              <a:t>ارائه دهنده : حوریه حیدری</a:t>
            </a:r>
            <a:endParaRPr lang="en-US" dirty="0"/>
          </a:p>
        </p:txBody>
      </p:sp>
      <p:sp>
        <p:nvSpPr>
          <p:cNvPr id="3" name="Slide Number Placeholder 2">
            <a:extLst>
              <a:ext uri="{FF2B5EF4-FFF2-40B4-BE49-F238E27FC236}">
                <a16:creationId xmlns:a16="http://schemas.microsoft.com/office/drawing/2014/main" id="{B051A99E-4BDE-2DFF-F04E-9356153E2CF4}"/>
              </a:ext>
            </a:extLst>
          </p:cNvPr>
          <p:cNvSpPr>
            <a:spLocks noGrp="1"/>
          </p:cNvSpPr>
          <p:nvPr>
            <p:ph type="sldNum" sz="quarter" idx="12"/>
          </p:nvPr>
        </p:nvSpPr>
        <p:spPr/>
        <p:txBody>
          <a:bodyPr/>
          <a:lstStyle/>
          <a:p>
            <a:fld id="{7AD816C2-0502-4699-8A3C-24BAD0EF8DD9}" type="slidenum">
              <a:rPr lang="en-US" smtClean="0"/>
              <a:t>4</a:t>
            </a:fld>
            <a:endParaRPr lang="en-US"/>
          </a:p>
        </p:txBody>
      </p:sp>
    </p:spTree>
    <p:extLst>
      <p:ext uri="{BB962C8B-B14F-4D97-AF65-F5344CB8AC3E}">
        <p14:creationId xmlns:p14="http://schemas.microsoft.com/office/powerpoint/2010/main" val="2911280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75C9-FA23-8224-4DCD-D9F0CA1A8244}"/>
              </a:ext>
            </a:extLst>
          </p:cNvPr>
          <p:cNvSpPr>
            <a:spLocks noGrp="1"/>
          </p:cNvSpPr>
          <p:nvPr>
            <p:ph type="title"/>
          </p:nvPr>
        </p:nvSpPr>
        <p:spPr/>
        <p:txBody>
          <a:bodyPr>
            <a:normAutofit/>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cs typeface="B Nazanin" panose="00000400000000000000" pitchFamily="2" charset="-78"/>
              </a:rPr>
              <a:t>روش </a:t>
            </a:r>
            <a:r>
              <a:rPr kumimoji="0" lang="fa-IR" sz="4000" b="1" i="0" u="none" strike="noStrike" kern="1200" cap="none" spc="0" normalizeH="0" baseline="0" noProof="0" dirty="0">
                <a:ln>
                  <a:noFill/>
                </a:ln>
                <a:solidFill>
                  <a:prstClr val="black"/>
                </a:solidFill>
                <a:effectLst/>
                <a:uLnTx/>
                <a:uFillTx/>
                <a:latin typeface="Bnazanin"/>
                <a:cs typeface="B Nazanin" panose="00000400000000000000" pitchFamily="2" charset="-78"/>
              </a:rPr>
              <a:t>مطالعه</a:t>
            </a:r>
            <a:r>
              <a:rPr kumimoji="0" lang="fa-IR" sz="4000" b="1" i="0" u="none" strike="noStrike" kern="1200" cap="none" spc="0" normalizeH="0" baseline="0" noProof="0" dirty="0">
                <a:ln>
                  <a:noFill/>
                </a:ln>
                <a:solidFill>
                  <a:prstClr val="black"/>
                </a:solidFill>
                <a:effectLst/>
                <a:uLnTx/>
                <a:uFillTx/>
                <a:latin typeface="Calibri Light" panose="020F0302020204030204"/>
                <a:cs typeface="B Nazanin" panose="00000400000000000000" pitchFamily="2" charset="-78"/>
              </a:rPr>
              <a:t> </a:t>
            </a:r>
            <a:br>
              <a:rPr kumimoji="0" lang="fa-IR" sz="4000" b="0" i="0" u="none" strike="noStrike" kern="1200" cap="none" spc="0" normalizeH="0" baseline="0" noProof="0" dirty="0">
                <a:ln>
                  <a:noFill/>
                </a:ln>
                <a:solidFill>
                  <a:prstClr val="black"/>
                </a:solidFill>
                <a:effectLst/>
                <a:uLnTx/>
                <a:uFillTx/>
                <a:latin typeface="Calibri Light" panose="020F0302020204030204"/>
                <a:cs typeface="B Nazanin" panose="00000400000000000000" pitchFamily="2" charset="-78"/>
              </a:rPr>
            </a:br>
            <a:r>
              <a:rPr kumimoji="0" lang="fa-IR" sz="2400" b="0" i="0" u="none" strike="noStrike" kern="1200" cap="none" spc="0" normalizeH="0" baseline="0" noProof="0" dirty="0">
                <a:ln>
                  <a:noFill/>
                </a:ln>
                <a:solidFill>
                  <a:schemeClr val="accent6">
                    <a:lumMod val="50000"/>
                  </a:schemeClr>
                </a:solidFill>
                <a:effectLst/>
                <a:uLnTx/>
                <a:uFillTx/>
                <a:latin typeface="Calibri Light" panose="020F0302020204030204"/>
                <a:cs typeface="B Nazanin" panose="00000400000000000000" pitchFamily="2" charset="-78"/>
              </a:rPr>
              <a:t>(طراحی مطالعه و شرکت کنندگان)</a:t>
            </a:r>
            <a:endParaRPr lang="en-US" sz="4000" dirty="0">
              <a:solidFill>
                <a:schemeClr val="accent6">
                  <a:lumMod val="50000"/>
                </a:schemeClr>
              </a:solidFill>
              <a:cs typeface="B Nazanin" panose="00000400000000000000" pitchFamily="2" charset="-78"/>
            </a:endParaRPr>
          </a:p>
        </p:txBody>
      </p:sp>
      <p:sp>
        <p:nvSpPr>
          <p:cNvPr id="3" name="Content Placeholder 2">
            <a:extLst>
              <a:ext uri="{FF2B5EF4-FFF2-40B4-BE49-F238E27FC236}">
                <a16:creationId xmlns:a16="http://schemas.microsoft.com/office/drawing/2014/main" id="{82FCDDCE-6C4D-79C5-BD09-BDFDD4FCA019}"/>
              </a:ext>
            </a:extLst>
          </p:cNvPr>
          <p:cNvSpPr>
            <a:spLocks noGrp="1"/>
          </p:cNvSpPr>
          <p:nvPr>
            <p:ph idx="1"/>
          </p:nvPr>
        </p:nvSpPr>
        <p:spPr/>
        <p:txBody>
          <a:bodyPr>
            <a:noAutofit/>
          </a:bodyPr>
          <a:lstStyle/>
          <a:p>
            <a:pPr marL="0" indent="0" algn="r" rtl="1">
              <a:lnSpc>
                <a:spcPct val="150000"/>
              </a:lnSpc>
              <a:buNone/>
            </a:pPr>
            <a:r>
              <a:rPr lang="fa-IR" b="1" dirty="0">
                <a:effectLst>
                  <a:outerShdw blurRad="38100" dist="38100" dir="2700000" algn="tl">
                    <a:srgbClr val="000000">
                      <a:alpha val="43137"/>
                    </a:srgbClr>
                  </a:outerShdw>
                </a:effectLst>
                <a:latin typeface="Bnazanin"/>
                <a:cs typeface="B Nazanin" panose="00000400000000000000" pitchFamily="2" charset="-78"/>
              </a:rPr>
              <a:t>دلایل حذف فرد از مطالعه:</a:t>
            </a:r>
          </a:p>
          <a:p>
            <a:pPr algn="r" rtl="1">
              <a:lnSpc>
                <a:spcPct val="150000"/>
              </a:lnSpc>
              <a:buFont typeface="Wingdings" panose="05000000000000000000" pitchFamily="2" charset="2"/>
              <a:buChar char="§"/>
            </a:pPr>
            <a:r>
              <a:rPr lang="fa-IR" dirty="0">
                <a:latin typeface="Bnazanin"/>
                <a:cs typeface="B Nazanin" panose="00000400000000000000" pitchFamily="2" charset="-78"/>
              </a:rPr>
              <a:t>سرطان پستان دو طرفه</a:t>
            </a:r>
          </a:p>
          <a:p>
            <a:pPr algn="r" rtl="1">
              <a:lnSpc>
                <a:spcPct val="150000"/>
              </a:lnSpc>
              <a:buFont typeface="Wingdings" panose="05000000000000000000" pitchFamily="2" charset="2"/>
              <a:buChar char="§"/>
            </a:pPr>
            <a:r>
              <a:rPr lang="fa-IR" dirty="0">
                <a:latin typeface="Bnazanin"/>
                <a:cs typeface="B Nazanin" panose="00000400000000000000" pitchFamily="2" charset="-78"/>
              </a:rPr>
              <a:t>جهش های ژنتیکی شناخته شده</a:t>
            </a:r>
          </a:p>
          <a:p>
            <a:pPr algn="r" rtl="1">
              <a:lnSpc>
                <a:spcPct val="150000"/>
              </a:lnSpc>
              <a:buFont typeface="Wingdings" panose="05000000000000000000" pitchFamily="2" charset="2"/>
              <a:buChar char="§"/>
            </a:pPr>
            <a:r>
              <a:rPr lang="fa-IR" dirty="0">
                <a:latin typeface="Bnazanin"/>
                <a:cs typeface="B Nazanin" panose="00000400000000000000" pitchFamily="2" charset="-78"/>
              </a:rPr>
              <a:t>کارسینوم لوبولار درجا کلاسیک</a:t>
            </a:r>
          </a:p>
          <a:p>
            <a:pPr algn="r" rtl="1">
              <a:lnSpc>
                <a:spcPct val="150000"/>
              </a:lnSpc>
              <a:buFont typeface="Wingdings" panose="05000000000000000000" pitchFamily="2" charset="2"/>
              <a:buChar char="§"/>
            </a:pPr>
            <a:r>
              <a:rPr lang="fa-IR" dirty="0">
                <a:latin typeface="Bnazanin"/>
                <a:cs typeface="B Nazanin" panose="00000400000000000000" pitchFamily="2" charset="-78"/>
              </a:rPr>
              <a:t>تشخیص قبلی هرنوع بدخیمی مگر اینکه تنها با جراحی درمان شده و 10 سال</a:t>
            </a:r>
            <a:r>
              <a:rPr lang="en-US" dirty="0">
                <a:latin typeface="Bnazanin"/>
                <a:cs typeface="B Nazanin" panose="00000400000000000000" pitchFamily="2" charset="-78"/>
              </a:rPr>
              <a:t> </a:t>
            </a:r>
            <a:r>
              <a:rPr lang="fa-IR" dirty="0">
                <a:latin typeface="Bnazanin"/>
                <a:cs typeface="B Nazanin" panose="00000400000000000000" pitchFamily="2" charset="-78"/>
              </a:rPr>
              <a:t>را بدون بیماری گذرانده باشد</a:t>
            </a:r>
          </a:p>
        </p:txBody>
      </p:sp>
      <p:sp>
        <p:nvSpPr>
          <p:cNvPr id="4" name="Footer Placeholder 3">
            <a:extLst>
              <a:ext uri="{FF2B5EF4-FFF2-40B4-BE49-F238E27FC236}">
                <a16:creationId xmlns:a16="http://schemas.microsoft.com/office/drawing/2014/main" id="{06A4D513-5C16-D7DE-097D-47D81EBD85CB}"/>
              </a:ext>
            </a:extLst>
          </p:cNvPr>
          <p:cNvSpPr>
            <a:spLocks noGrp="1"/>
          </p:cNvSpPr>
          <p:nvPr>
            <p:ph type="ftr" sz="quarter" idx="11"/>
          </p:nvPr>
        </p:nvSpPr>
        <p:spPr/>
        <p:txBody>
          <a:bodyPr/>
          <a:lstStyle/>
          <a:p>
            <a:r>
              <a:rPr lang="fa-IR" dirty="0"/>
              <a:t>ارائه دهنده : حوریه حیدری</a:t>
            </a:r>
          </a:p>
        </p:txBody>
      </p:sp>
      <p:sp>
        <p:nvSpPr>
          <p:cNvPr id="5" name="Slide Number Placeholder 4">
            <a:extLst>
              <a:ext uri="{FF2B5EF4-FFF2-40B4-BE49-F238E27FC236}">
                <a16:creationId xmlns:a16="http://schemas.microsoft.com/office/drawing/2014/main" id="{9CAD4FBB-77D2-B3DF-4D89-B9759D6D1E18}"/>
              </a:ext>
            </a:extLst>
          </p:cNvPr>
          <p:cNvSpPr>
            <a:spLocks noGrp="1"/>
          </p:cNvSpPr>
          <p:nvPr>
            <p:ph type="sldNum" sz="quarter" idx="12"/>
          </p:nvPr>
        </p:nvSpPr>
        <p:spPr/>
        <p:txBody>
          <a:bodyPr/>
          <a:lstStyle/>
          <a:p>
            <a:fld id="{7AD816C2-0502-4699-8A3C-24BAD0EF8DD9}" type="slidenum">
              <a:rPr lang="en-US" smtClean="0"/>
              <a:t>5</a:t>
            </a:fld>
            <a:endParaRPr lang="en-US"/>
          </a:p>
        </p:txBody>
      </p:sp>
    </p:spTree>
    <p:extLst>
      <p:ext uri="{BB962C8B-B14F-4D97-AF65-F5344CB8AC3E}">
        <p14:creationId xmlns:p14="http://schemas.microsoft.com/office/powerpoint/2010/main" val="391945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BE7B0-B02B-8FC6-5013-88CC1AAB6A91}"/>
              </a:ext>
            </a:extLst>
          </p:cNvPr>
          <p:cNvSpPr>
            <a:spLocks noGrp="1"/>
          </p:cNvSpPr>
          <p:nvPr>
            <p:ph type="title"/>
          </p:nvPr>
        </p:nvSpPr>
        <p:spPr>
          <a:xfrm>
            <a:off x="838200" y="289710"/>
            <a:ext cx="10515600" cy="1325563"/>
          </a:xfrm>
        </p:spPr>
        <p:txBody>
          <a:bodyPr>
            <a:normAutofit/>
          </a:bodyPr>
          <a:lstStyle/>
          <a:p>
            <a:pPr algn="ctr"/>
            <a:r>
              <a:rPr kumimoji="0" lang="fa-IR" sz="4000" b="1" i="0" u="none" strike="noStrike" kern="1200" cap="none" spc="0" normalizeH="0" baseline="0" noProof="0" dirty="0">
                <a:ln>
                  <a:noFill/>
                </a:ln>
                <a:effectLst/>
                <a:uLnTx/>
                <a:uFillTx/>
                <a:latin typeface="Calibri Light" panose="020F0302020204030204"/>
                <a:cs typeface="B Nazanin" panose="00000400000000000000" pitchFamily="2" charset="-78"/>
              </a:rPr>
              <a:t>روش </a:t>
            </a:r>
            <a:r>
              <a:rPr kumimoji="0" lang="fa-IR" sz="4000" b="1" i="0" u="none" strike="noStrike" kern="1200" cap="none" spc="0" normalizeH="0" baseline="0" noProof="0" dirty="0">
                <a:ln>
                  <a:noFill/>
                </a:ln>
                <a:effectLst/>
                <a:uLnTx/>
                <a:uFillTx/>
                <a:latin typeface="Bnazanin"/>
                <a:cs typeface="B Nazanin" panose="00000400000000000000" pitchFamily="2" charset="-78"/>
              </a:rPr>
              <a:t>مطالعه</a:t>
            </a:r>
            <a:br>
              <a:rPr kumimoji="0" lang="fa-IR" sz="4000" b="0" i="0" u="none" strike="noStrike" kern="1200" cap="none" spc="0" normalizeH="0" baseline="0" noProof="0" dirty="0">
                <a:ln>
                  <a:noFill/>
                </a:ln>
                <a:solidFill>
                  <a:schemeClr val="tx1">
                    <a:lumMod val="75000"/>
                    <a:lumOff val="25000"/>
                  </a:schemeClr>
                </a:solidFill>
                <a:effectLst/>
                <a:uLnTx/>
                <a:uFillTx/>
                <a:latin typeface="Bnazanin"/>
                <a:cs typeface="B Nazanin" panose="00000400000000000000" pitchFamily="2" charset="-78"/>
              </a:rPr>
            </a:br>
            <a:r>
              <a:rPr kumimoji="0" lang="fa-IR" sz="2400" b="0" i="0" u="none" strike="noStrike" kern="1200" cap="none" spc="0" normalizeH="0" baseline="0" noProof="0" dirty="0">
                <a:ln>
                  <a:noFill/>
                </a:ln>
                <a:solidFill>
                  <a:schemeClr val="tx1">
                    <a:lumMod val="75000"/>
                    <a:lumOff val="25000"/>
                  </a:schemeClr>
                </a:solidFill>
                <a:effectLst/>
                <a:uLnTx/>
                <a:uFillTx/>
                <a:latin typeface="Bnazanin"/>
                <a:cs typeface="B Nazanin" panose="00000400000000000000" pitchFamily="2" charset="-78"/>
              </a:rPr>
              <a:t>(تصادفی سازی و پوشش)</a:t>
            </a:r>
            <a:endParaRPr lang="en-US" sz="2400" dirty="0">
              <a:solidFill>
                <a:schemeClr val="tx1">
                  <a:lumMod val="75000"/>
                  <a:lumOff val="25000"/>
                </a:schemeClr>
              </a:solidFill>
              <a:cs typeface="B Nazanin" panose="00000400000000000000" pitchFamily="2" charset="-78"/>
            </a:endParaRPr>
          </a:p>
        </p:txBody>
      </p:sp>
      <p:sp>
        <p:nvSpPr>
          <p:cNvPr id="4" name="Footer Placeholder 3">
            <a:extLst>
              <a:ext uri="{FF2B5EF4-FFF2-40B4-BE49-F238E27FC236}">
                <a16:creationId xmlns:a16="http://schemas.microsoft.com/office/drawing/2014/main" id="{EC4DDD90-A3E6-7511-1658-8791F93D0F38}"/>
              </a:ext>
            </a:extLst>
          </p:cNvPr>
          <p:cNvSpPr>
            <a:spLocks noGrp="1"/>
          </p:cNvSpPr>
          <p:nvPr>
            <p:ph type="ftr" sz="quarter" idx="11"/>
          </p:nvPr>
        </p:nvSpPr>
        <p:spPr/>
        <p:txBody>
          <a:bodyPr/>
          <a:lstStyle/>
          <a:p>
            <a:r>
              <a:rPr lang="fa-IR" dirty="0"/>
              <a:t>ارائه دهنده : حوریه حیدری</a:t>
            </a:r>
            <a:endParaRPr lang="en-US" dirty="0"/>
          </a:p>
        </p:txBody>
      </p:sp>
      <p:graphicFrame>
        <p:nvGraphicFramePr>
          <p:cNvPr id="46" name="Diagram 45">
            <a:extLst>
              <a:ext uri="{FF2B5EF4-FFF2-40B4-BE49-F238E27FC236}">
                <a16:creationId xmlns:a16="http://schemas.microsoft.com/office/drawing/2014/main" id="{2AC7CCAE-0188-2534-5062-3EB4DA2044D9}"/>
              </a:ext>
            </a:extLst>
          </p:cNvPr>
          <p:cNvGraphicFramePr/>
          <p:nvPr>
            <p:extLst>
              <p:ext uri="{D42A27DB-BD31-4B8C-83A1-F6EECF244321}">
                <p14:modId xmlns:p14="http://schemas.microsoft.com/office/powerpoint/2010/main" val="2472641197"/>
              </p:ext>
            </p:extLst>
          </p:nvPr>
        </p:nvGraphicFramePr>
        <p:xfrm>
          <a:off x="565608" y="1448274"/>
          <a:ext cx="10788192" cy="4908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E17304D4-092F-7D4D-CC14-2E35177DB226}"/>
              </a:ext>
            </a:extLst>
          </p:cNvPr>
          <p:cNvSpPr>
            <a:spLocks noGrp="1"/>
          </p:cNvSpPr>
          <p:nvPr>
            <p:ph type="sldNum" sz="quarter" idx="12"/>
          </p:nvPr>
        </p:nvSpPr>
        <p:spPr/>
        <p:txBody>
          <a:bodyPr/>
          <a:lstStyle/>
          <a:p>
            <a:fld id="{7AD816C2-0502-4699-8A3C-24BAD0EF8DD9}" type="slidenum">
              <a:rPr lang="en-US" smtClean="0"/>
              <a:t>6</a:t>
            </a:fld>
            <a:endParaRPr lang="en-US"/>
          </a:p>
        </p:txBody>
      </p:sp>
    </p:spTree>
    <p:extLst>
      <p:ext uri="{BB962C8B-B14F-4D97-AF65-F5344CB8AC3E}">
        <p14:creationId xmlns:p14="http://schemas.microsoft.com/office/powerpoint/2010/main" val="5253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FB45-401E-EDD3-3BBF-FD657D1E67A2}"/>
              </a:ext>
            </a:extLst>
          </p:cNvPr>
          <p:cNvSpPr>
            <a:spLocks noGrp="1"/>
          </p:cNvSpPr>
          <p:nvPr>
            <p:ph type="title"/>
          </p:nvPr>
        </p:nvSpPr>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cs typeface="B Nazanin" panose="00000400000000000000" pitchFamily="2" charset="-78"/>
              </a:rPr>
              <a:t>روش </a:t>
            </a:r>
            <a:r>
              <a:rPr kumimoji="0" lang="fa-IR" sz="4000" b="1" i="0" u="none" strike="noStrike" kern="1200" cap="none" spc="0" normalizeH="0" baseline="0" noProof="0" dirty="0">
                <a:ln>
                  <a:noFill/>
                </a:ln>
                <a:solidFill>
                  <a:prstClr val="black"/>
                </a:solidFill>
                <a:effectLst/>
                <a:uLnTx/>
                <a:uFillTx/>
                <a:latin typeface="Bnazanin"/>
                <a:cs typeface="B Nazanin" panose="00000400000000000000" pitchFamily="2" charset="-78"/>
              </a:rPr>
              <a:t>مطالعه</a:t>
            </a:r>
            <a:br>
              <a:rPr kumimoji="0" lang="fa-IR" sz="4000" b="0" i="0" u="none" strike="noStrike" kern="1200" cap="none" spc="0" normalizeH="0" baseline="0" noProof="0" dirty="0">
                <a:ln>
                  <a:noFill/>
                </a:ln>
                <a:solidFill>
                  <a:prstClr val="black">
                    <a:lumMod val="75000"/>
                    <a:lumOff val="25000"/>
                  </a:prstClr>
                </a:solidFill>
                <a:effectLst/>
                <a:uLnTx/>
                <a:uFillTx/>
                <a:latin typeface="Bnazanin"/>
                <a:cs typeface="B Nazanin" panose="00000400000000000000" pitchFamily="2" charset="-78"/>
              </a:rPr>
            </a:br>
            <a:r>
              <a:rPr kumimoji="0" lang="fa-IR" sz="2400" b="0" i="0" u="none" strike="noStrike" kern="1200" cap="none" spc="0" normalizeH="0" baseline="0" noProof="0" dirty="0">
                <a:ln>
                  <a:noFill/>
                </a:ln>
                <a:solidFill>
                  <a:prstClr val="black">
                    <a:lumMod val="75000"/>
                    <a:lumOff val="25000"/>
                  </a:prstClr>
                </a:solidFill>
                <a:effectLst/>
                <a:uLnTx/>
                <a:uFillTx/>
                <a:latin typeface="Bnazanin"/>
                <a:cs typeface="B Nazanin" panose="00000400000000000000" pitchFamily="2" charset="-78"/>
              </a:rPr>
              <a:t>(رویه ها)</a:t>
            </a:r>
            <a:endParaRPr lang="en-US" dirty="0">
              <a:cs typeface="B Nazanin" panose="00000400000000000000" pitchFamily="2" charset="-78"/>
            </a:endParaRPr>
          </a:p>
        </p:txBody>
      </p:sp>
      <p:sp>
        <p:nvSpPr>
          <p:cNvPr id="3" name="Content Placeholder 2">
            <a:extLst>
              <a:ext uri="{FF2B5EF4-FFF2-40B4-BE49-F238E27FC236}">
                <a16:creationId xmlns:a16="http://schemas.microsoft.com/office/drawing/2014/main" id="{1B93F81F-92DD-30FB-AD9A-C0D5D1D6B477}"/>
              </a:ext>
            </a:extLst>
          </p:cNvPr>
          <p:cNvSpPr>
            <a:spLocks noGrp="1"/>
          </p:cNvSpPr>
          <p:nvPr>
            <p:ph idx="1"/>
          </p:nvPr>
        </p:nvSpPr>
        <p:spPr>
          <a:xfrm>
            <a:off x="838200" y="1514840"/>
            <a:ext cx="10515600" cy="4759447"/>
          </a:xfrm>
        </p:spPr>
        <p:txBody>
          <a:bodyPr>
            <a:noAutofit/>
          </a:bodyPr>
          <a:lstStyle/>
          <a:p>
            <a:pPr algn="r" rtl="1">
              <a:lnSpc>
                <a:spcPct val="150000"/>
              </a:lnSpc>
            </a:pPr>
            <a:r>
              <a:rPr lang="fa-IR" dirty="0">
                <a:cs typeface="B Nazanin" panose="00000400000000000000" pitchFamily="2" charset="-78"/>
              </a:rPr>
              <a:t>ماموگرافی پایه برای همه افراد تحت مطالعه در سال سوم بدون عود انجام شد.</a:t>
            </a:r>
          </a:p>
          <a:p>
            <a:pPr algn="r" rtl="1">
              <a:lnSpc>
                <a:spcPct val="150000"/>
              </a:lnSpc>
            </a:pPr>
            <a:r>
              <a:rPr lang="fa-IR" dirty="0">
                <a:cs typeface="B Nazanin" panose="00000400000000000000" pitchFamily="2" charset="-78"/>
              </a:rPr>
              <a:t>ماندن افراد در برنامه مراقبت </a:t>
            </a:r>
            <a:r>
              <a:rPr lang="en-US" dirty="0">
                <a:cs typeface="B Nazanin" panose="00000400000000000000" pitchFamily="2" charset="-78"/>
              </a:rPr>
              <a:t>NHS</a:t>
            </a:r>
            <a:r>
              <a:rPr lang="fa-IR" dirty="0">
                <a:cs typeface="B Nazanin" panose="00000400000000000000" pitchFamily="2" charset="-78"/>
              </a:rPr>
              <a:t> ولی انجام ندادن غربالگری های آنها به دلیل تداخل و یا تاثیر بر مطالعه</a:t>
            </a:r>
          </a:p>
          <a:p>
            <a:pPr algn="r" rtl="1">
              <a:lnSpc>
                <a:spcPct val="150000"/>
              </a:lnSpc>
            </a:pPr>
            <a:r>
              <a:rPr lang="fa-IR" dirty="0">
                <a:cs typeface="B Nazanin" panose="00000400000000000000" pitchFamily="2" charset="-78"/>
              </a:rPr>
              <a:t>علاوه بر ماموگرافی پرسشنامه نیز افراد در زمان ماموگرافی تکمیل مینمودند.</a:t>
            </a:r>
          </a:p>
          <a:p>
            <a:pPr algn="r" rtl="1">
              <a:lnSpc>
                <a:spcPct val="150000"/>
              </a:lnSpc>
            </a:pPr>
            <a:r>
              <a:rPr lang="fa-IR" dirty="0">
                <a:cs typeface="B Nazanin" panose="00000400000000000000" pitchFamily="2" charset="-78"/>
              </a:rPr>
              <a:t>عوامل خطر مربوط به عود مانند وضعیت گره های لنفاوی، اندازه تومور، سابقه درمان و تراکم پستان در زمان ورود به کارآزمایی ثبت شد.</a:t>
            </a:r>
          </a:p>
          <a:p>
            <a:pPr algn="r" rtl="1">
              <a:lnSpc>
                <a:spcPct val="150000"/>
              </a:lnSpc>
            </a:pPr>
            <a:endParaRPr lang="fa-IR" dirty="0">
              <a:cs typeface="B Nazanin" panose="00000400000000000000" pitchFamily="2" charset="-78"/>
            </a:endParaRPr>
          </a:p>
          <a:p>
            <a:pPr algn="r" rtl="1">
              <a:lnSpc>
                <a:spcPct val="150000"/>
              </a:lnSpc>
            </a:pPr>
            <a:endParaRPr lang="en-US" dirty="0">
              <a:cs typeface="B Nazanin" panose="00000400000000000000" pitchFamily="2" charset="-78"/>
            </a:endParaRPr>
          </a:p>
        </p:txBody>
      </p:sp>
      <p:sp>
        <p:nvSpPr>
          <p:cNvPr id="4" name="Footer Placeholder 3">
            <a:extLst>
              <a:ext uri="{FF2B5EF4-FFF2-40B4-BE49-F238E27FC236}">
                <a16:creationId xmlns:a16="http://schemas.microsoft.com/office/drawing/2014/main" id="{63C85226-0334-D159-46AE-27DEE35A6FDA}"/>
              </a:ext>
            </a:extLst>
          </p:cNvPr>
          <p:cNvSpPr>
            <a:spLocks noGrp="1"/>
          </p:cNvSpPr>
          <p:nvPr>
            <p:ph type="ftr" sz="quarter" idx="11"/>
          </p:nvPr>
        </p:nvSpPr>
        <p:spPr/>
        <p:txBody>
          <a:bodyPr/>
          <a:lstStyle/>
          <a:p>
            <a:r>
              <a:rPr lang="fa-IR"/>
              <a:t>ارائه دهنده : حوریه حیدری</a:t>
            </a:r>
            <a:endParaRPr lang="en-US" dirty="0"/>
          </a:p>
        </p:txBody>
      </p:sp>
      <p:sp>
        <p:nvSpPr>
          <p:cNvPr id="5" name="Slide Number Placeholder 4">
            <a:extLst>
              <a:ext uri="{FF2B5EF4-FFF2-40B4-BE49-F238E27FC236}">
                <a16:creationId xmlns:a16="http://schemas.microsoft.com/office/drawing/2014/main" id="{4CD9ED36-346E-FEB8-5840-ED20D3C2D647}"/>
              </a:ext>
            </a:extLst>
          </p:cNvPr>
          <p:cNvSpPr>
            <a:spLocks noGrp="1"/>
          </p:cNvSpPr>
          <p:nvPr>
            <p:ph type="sldNum" sz="quarter" idx="12"/>
          </p:nvPr>
        </p:nvSpPr>
        <p:spPr/>
        <p:txBody>
          <a:bodyPr/>
          <a:lstStyle/>
          <a:p>
            <a:fld id="{7AD816C2-0502-4699-8A3C-24BAD0EF8DD9}" type="slidenum">
              <a:rPr lang="en-US" smtClean="0"/>
              <a:t>7</a:t>
            </a:fld>
            <a:endParaRPr lang="en-US"/>
          </a:p>
        </p:txBody>
      </p:sp>
    </p:spTree>
    <p:extLst>
      <p:ext uri="{BB962C8B-B14F-4D97-AF65-F5344CB8AC3E}">
        <p14:creationId xmlns:p14="http://schemas.microsoft.com/office/powerpoint/2010/main" val="1685942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3D9D6-EE71-DD6E-D8FF-108046116A24}"/>
              </a:ext>
            </a:extLst>
          </p:cNvPr>
          <p:cNvSpPr>
            <a:spLocks noGrp="1"/>
          </p:cNvSpPr>
          <p:nvPr>
            <p:ph type="title"/>
          </p:nvPr>
        </p:nvSpPr>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cs typeface="B Nazanin" panose="00000400000000000000" pitchFamily="2" charset="-78"/>
              </a:rPr>
              <a:t>روش </a:t>
            </a:r>
            <a:r>
              <a:rPr kumimoji="0" lang="fa-IR" sz="4000" b="1" i="0" u="none" strike="noStrike" kern="1200" cap="none" spc="0" normalizeH="0" baseline="0" noProof="0" dirty="0">
                <a:ln>
                  <a:noFill/>
                </a:ln>
                <a:solidFill>
                  <a:prstClr val="black"/>
                </a:solidFill>
                <a:effectLst/>
                <a:uLnTx/>
                <a:uFillTx/>
                <a:latin typeface="Bnazanin"/>
                <a:cs typeface="B Nazanin" panose="00000400000000000000" pitchFamily="2" charset="-78"/>
              </a:rPr>
              <a:t>مطالعه</a:t>
            </a:r>
            <a:br>
              <a:rPr kumimoji="0" lang="fa-IR" sz="4000" b="0" i="0" u="none" strike="noStrike" kern="1200" cap="none" spc="0" normalizeH="0" baseline="0" noProof="0" dirty="0">
                <a:ln>
                  <a:noFill/>
                </a:ln>
                <a:solidFill>
                  <a:prstClr val="black">
                    <a:lumMod val="75000"/>
                    <a:lumOff val="25000"/>
                  </a:prstClr>
                </a:solidFill>
                <a:effectLst/>
                <a:uLnTx/>
                <a:uFillTx/>
                <a:latin typeface="Bnazanin"/>
                <a:cs typeface="B Nazanin" panose="00000400000000000000" pitchFamily="2" charset="-78"/>
              </a:rPr>
            </a:br>
            <a:r>
              <a:rPr kumimoji="0" lang="fa-IR" sz="2400" b="0" i="0" u="none" strike="noStrike" kern="1200" cap="none" spc="0" normalizeH="0" baseline="0" noProof="0" dirty="0">
                <a:ln>
                  <a:noFill/>
                </a:ln>
                <a:solidFill>
                  <a:prstClr val="black">
                    <a:lumMod val="75000"/>
                    <a:lumOff val="25000"/>
                  </a:prstClr>
                </a:solidFill>
                <a:effectLst/>
                <a:uLnTx/>
                <a:uFillTx/>
                <a:latin typeface="Bnazanin"/>
                <a:cs typeface="B Nazanin" panose="00000400000000000000" pitchFamily="2" charset="-78"/>
              </a:rPr>
              <a:t>(نتایج)</a:t>
            </a:r>
            <a:endParaRPr lang="en-US" dirty="0">
              <a:cs typeface="B Nazanin" panose="00000400000000000000" pitchFamily="2" charset="-78"/>
            </a:endParaRPr>
          </a:p>
        </p:txBody>
      </p:sp>
      <p:sp>
        <p:nvSpPr>
          <p:cNvPr id="3" name="Content Placeholder 2">
            <a:extLst>
              <a:ext uri="{FF2B5EF4-FFF2-40B4-BE49-F238E27FC236}">
                <a16:creationId xmlns:a16="http://schemas.microsoft.com/office/drawing/2014/main" id="{FB5EB09A-E806-D1E0-83AB-8C27752F1CE6}"/>
              </a:ext>
            </a:extLst>
          </p:cNvPr>
          <p:cNvSpPr>
            <a:spLocks noGrp="1"/>
          </p:cNvSpPr>
          <p:nvPr>
            <p:ph idx="1"/>
          </p:nvPr>
        </p:nvSpPr>
        <p:spPr/>
        <p:txBody>
          <a:bodyPr>
            <a:noAutofit/>
          </a:bodyPr>
          <a:lstStyle/>
          <a:p>
            <a:pPr marL="0" indent="0" algn="r" rtl="1">
              <a:lnSpc>
                <a:spcPct val="150000"/>
              </a:lnSpc>
              <a:buNone/>
            </a:pPr>
            <a:r>
              <a:rPr lang="fa-IR" b="1" dirty="0">
                <a:effectLst>
                  <a:outerShdw blurRad="38100" dist="38100" dir="2700000" algn="tl">
                    <a:srgbClr val="000000">
                      <a:alpha val="43137"/>
                    </a:srgbClr>
                  </a:outerShdw>
                </a:effectLst>
                <a:cs typeface="B Nazanin" panose="00000400000000000000" pitchFamily="2" charset="-78"/>
              </a:rPr>
              <a:t>نتایج اصلی:</a:t>
            </a:r>
          </a:p>
          <a:p>
            <a:pPr algn="r" rtl="1">
              <a:lnSpc>
                <a:spcPct val="150000"/>
              </a:lnSpc>
            </a:pPr>
            <a:r>
              <a:rPr lang="fa-IR" dirty="0">
                <a:highlight>
                  <a:srgbClr val="FF66FF"/>
                </a:highlight>
                <a:cs typeface="B Nazanin" panose="00000400000000000000" pitchFamily="2" charset="-78"/>
              </a:rPr>
              <a:t>بقای خاص سرطان پستان:</a:t>
            </a:r>
            <a:r>
              <a:rPr lang="fa-IR" dirty="0">
                <a:cs typeface="B Nazanin" panose="00000400000000000000" pitchFamily="2" charset="-78"/>
              </a:rPr>
              <a:t> بررسی مرگ‌های ناشی از سرطان پستان.</a:t>
            </a:r>
          </a:p>
          <a:p>
            <a:pPr algn="r" rtl="1">
              <a:lnSpc>
                <a:spcPct val="150000"/>
              </a:lnSpc>
            </a:pPr>
            <a:r>
              <a:rPr lang="fa-IR" dirty="0">
                <a:highlight>
                  <a:srgbClr val="FF66FF"/>
                </a:highlight>
                <a:cs typeface="B Nazanin" panose="00000400000000000000" pitchFamily="2" charset="-78"/>
              </a:rPr>
              <a:t>هزینه-اثربخشی:</a:t>
            </a:r>
            <a:r>
              <a:rPr lang="fa-IR" dirty="0">
                <a:cs typeface="B Nazanin" panose="00000400000000000000" pitchFamily="2" charset="-78"/>
              </a:rPr>
              <a:t> مقایسه هزینه‌ها و اثربخشی دو روش ماموگرافی.</a:t>
            </a:r>
          </a:p>
        </p:txBody>
      </p:sp>
      <p:sp>
        <p:nvSpPr>
          <p:cNvPr id="4" name="Footer Placeholder 3">
            <a:extLst>
              <a:ext uri="{FF2B5EF4-FFF2-40B4-BE49-F238E27FC236}">
                <a16:creationId xmlns:a16="http://schemas.microsoft.com/office/drawing/2014/main" id="{57B08A91-6881-54D1-FD9C-89026592CC08}"/>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EFCBC64D-6D93-B63A-AC17-18630DDECAE3}"/>
              </a:ext>
            </a:extLst>
          </p:cNvPr>
          <p:cNvSpPr>
            <a:spLocks noGrp="1"/>
          </p:cNvSpPr>
          <p:nvPr>
            <p:ph type="sldNum" sz="quarter" idx="12"/>
          </p:nvPr>
        </p:nvSpPr>
        <p:spPr/>
        <p:txBody>
          <a:bodyPr/>
          <a:lstStyle/>
          <a:p>
            <a:fld id="{7AD816C2-0502-4699-8A3C-24BAD0EF8DD9}" type="slidenum">
              <a:rPr lang="en-US" smtClean="0"/>
              <a:t>8</a:t>
            </a:fld>
            <a:endParaRPr lang="en-US"/>
          </a:p>
        </p:txBody>
      </p:sp>
    </p:spTree>
    <p:extLst>
      <p:ext uri="{BB962C8B-B14F-4D97-AF65-F5344CB8AC3E}">
        <p14:creationId xmlns:p14="http://schemas.microsoft.com/office/powerpoint/2010/main" val="202772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C730C-FA1F-D9A4-B0B7-2B9BB76C3B60}"/>
              </a:ext>
            </a:extLst>
          </p:cNvPr>
          <p:cNvSpPr>
            <a:spLocks noGrp="1"/>
          </p:cNvSpPr>
          <p:nvPr>
            <p:ph type="title"/>
          </p:nvPr>
        </p:nvSpPr>
        <p:spPr/>
        <p:txBody>
          <a:bodyPr/>
          <a:lstStyle/>
          <a:p>
            <a:pPr algn="ctr"/>
            <a:r>
              <a:rPr kumimoji="0" lang="fa-IR" sz="4000" b="1" i="0" u="none" strike="noStrike" kern="1200" cap="none" spc="0" normalizeH="0" baseline="0" noProof="0" dirty="0">
                <a:ln>
                  <a:noFill/>
                </a:ln>
                <a:solidFill>
                  <a:prstClr val="black"/>
                </a:solidFill>
                <a:effectLst/>
                <a:uLnTx/>
                <a:uFillTx/>
                <a:latin typeface="Calibri Light" panose="020F0302020204030204"/>
                <a:ea typeface="+mj-ea"/>
                <a:cs typeface="B Nazanin" panose="00000400000000000000" pitchFamily="2" charset="-78"/>
              </a:rPr>
              <a:t>روش </a:t>
            </a:r>
            <a:r>
              <a:rPr kumimoji="0" lang="fa-IR" sz="4000" b="1" i="0" u="none" strike="noStrike" kern="1200" cap="none" spc="0" normalizeH="0" baseline="0" noProof="0" dirty="0">
                <a:ln>
                  <a:noFill/>
                </a:ln>
                <a:solidFill>
                  <a:prstClr val="black"/>
                </a:solidFill>
                <a:effectLst/>
                <a:uLnTx/>
                <a:uFillTx/>
                <a:latin typeface="Bnazanin"/>
                <a:ea typeface="+mj-ea"/>
                <a:cs typeface="B Nazanin" panose="00000400000000000000" pitchFamily="2" charset="-78"/>
              </a:rPr>
              <a:t>مطالعه</a:t>
            </a:r>
            <a:br>
              <a:rPr kumimoji="0" lang="fa-IR" sz="4000" b="0" i="0" u="none" strike="noStrike" kern="1200" cap="none" spc="0" normalizeH="0" baseline="0" noProof="0" dirty="0">
                <a:ln>
                  <a:noFill/>
                </a:ln>
                <a:solidFill>
                  <a:prstClr val="black">
                    <a:lumMod val="75000"/>
                    <a:lumOff val="25000"/>
                  </a:prstClr>
                </a:solidFill>
                <a:effectLst/>
                <a:uLnTx/>
                <a:uFillTx/>
                <a:latin typeface="Bnazanin"/>
                <a:ea typeface="+mj-ea"/>
                <a:cs typeface="B Nazanin" panose="00000400000000000000" pitchFamily="2" charset="-78"/>
              </a:rPr>
            </a:br>
            <a:r>
              <a:rPr kumimoji="0" lang="fa-IR" sz="2400" b="0" i="0" u="none" strike="noStrike" kern="1200" cap="none" spc="0" normalizeH="0" baseline="0" noProof="0" dirty="0">
                <a:ln>
                  <a:noFill/>
                </a:ln>
                <a:solidFill>
                  <a:prstClr val="black">
                    <a:lumMod val="75000"/>
                    <a:lumOff val="25000"/>
                  </a:prstClr>
                </a:solidFill>
                <a:effectLst/>
                <a:uLnTx/>
                <a:uFillTx/>
                <a:latin typeface="Bnazanin"/>
                <a:ea typeface="+mj-ea"/>
                <a:cs typeface="B Nazanin" panose="00000400000000000000" pitchFamily="2" charset="-78"/>
              </a:rPr>
              <a:t>(نتایج)</a:t>
            </a:r>
            <a:endParaRPr lang="en-US" dirty="0"/>
          </a:p>
        </p:txBody>
      </p:sp>
      <p:sp>
        <p:nvSpPr>
          <p:cNvPr id="3" name="Content Placeholder 2">
            <a:extLst>
              <a:ext uri="{FF2B5EF4-FFF2-40B4-BE49-F238E27FC236}">
                <a16:creationId xmlns:a16="http://schemas.microsoft.com/office/drawing/2014/main" id="{FEF0CDA9-E0B3-A93F-568A-087CCAF5F833}"/>
              </a:ext>
            </a:extLst>
          </p:cNvPr>
          <p:cNvSpPr>
            <a:spLocks noGrp="1"/>
          </p:cNvSpPr>
          <p:nvPr>
            <p:ph idx="1"/>
          </p:nvPr>
        </p:nvSpPr>
        <p:spPr/>
        <p:txBody>
          <a:bodyPr/>
          <a:lstStyle/>
          <a:p>
            <a:pPr algn="r" rtl="1">
              <a:lnSpc>
                <a:spcPct val="150000"/>
              </a:lnSpc>
            </a:pPr>
            <a:r>
              <a:rPr lang="fa-IR" b="1" dirty="0">
                <a:effectLst>
                  <a:outerShdw blurRad="38100" dist="38100" dir="2700000" algn="tl">
                    <a:srgbClr val="000000">
                      <a:alpha val="43137"/>
                    </a:srgbClr>
                  </a:outerShdw>
                </a:effectLst>
              </a:rPr>
              <a:t>نتایج ثانویه:</a:t>
            </a:r>
          </a:p>
          <a:p>
            <a:pPr algn="r" rtl="1">
              <a:lnSpc>
                <a:spcPct val="150000"/>
              </a:lnSpc>
            </a:pPr>
            <a:r>
              <a:rPr lang="fa-IR" dirty="0">
                <a:highlight>
                  <a:srgbClr val="FF66FF"/>
                </a:highlight>
              </a:rPr>
              <a:t>فاصله‌ی بدون عود:</a:t>
            </a:r>
            <a:r>
              <a:rPr lang="fa-IR" dirty="0"/>
              <a:t> مدت زمان بدون عود بیماری.</a:t>
            </a:r>
          </a:p>
          <a:p>
            <a:pPr algn="r" rtl="1">
              <a:lnSpc>
                <a:spcPct val="150000"/>
              </a:lnSpc>
            </a:pPr>
            <a:r>
              <a:rPr lang="fa-IR" dirty="0">
                <a:highlight>
                  <a:srgbClr val="FF66FF"/>
                </a:highlight>
              </a:rPr>
              <a:t>بقای کلی:</a:t>
            </a:r>
            <a:r>
              <a:rPr lang="fa-IR" dirty="0"/>
              <a:t> مدت زمان زنده‌ماندن بیماران بدون توجه به علت مرگ.</a:t>
            </a:r>
          </a:p>
          <a:p>
            <a:pPr algn="r" rtl="1">
              <a:lnSpc>
                <a:spcPct val="150000"/>
              </a:lnSpc>
            </a:pPr>
            <a:r>
              <a:rPr lang="fa-IR" dirty="0">
                <a:highlight>
                  <a:srgbClr val="FF66FF"/>
                </a:highlight>
              </a:rPr>
              <a:t>تعداد ارجاع‌ها به سیستم بیمارستانی:</a:t>
            </a:r>
            <a:r>
              <a:rPr lang="fa-IR" dirty="0"/>
              <a:t> بار اضافی بر سیستم بهداشتی.</a:t>
            </a:r>
          </a:p>
          <a:p>
            <a:pPr algn="r" rtl="1">
              <a:lnSpc>
                <a:spcPct val="150000"/>
              </a:lnSpc>
            </a:pPr>
            <a:endParaRPr lang="en-US" dirty="0"/>
          </a:p>
        </p:txBody>
      </p:sp>
      <p:sp>
        <p:nvSpPr>
          <p:cNvPr id="4" name="Footer Placeholder 3">
            <a:extLst>
              <a:ext uri="{FF2B5EF4-FFF2-40B4-BE49-F238E27FC236}">
                <a16:creationId xmlns:a16="http://schemas.microsoft.com/office/drawing/2014/main" id="{58CE8733-4FA4-5D62-2D64-0A11FEF69DA3}"/>
              </a:ext>
            </a:extLst>
          </p:cNvPr>
          <p:cNvSpPr>
            <a:spLocks noGrp="1"/>
          </p:cNvSpPr>
          <p:nvPr>
            <p:ph type="ftr" sz="quarter" idx="11"/>
          </p:nvPr>
        </p:nvSpPr>
        <p:spPr/>
        <p:txBody>
          <a:bodyPr/>
          <a:lstStyle/>
          <a:p>
            <a:r>
              <a:rPr lang="fa-IR"/>
              <a:t>ارائه دهنده : حوریه حیدری</a:t>
            </a:r>
            <a:endParaRPr lang="en-US"/>
          </a:p>
        </p:txBody>
      </p:sp>
      <p:sp>
        <p:nvSpPr>
          <p:cNvPr id="5" name="Slide Number Placeholder 4">
            <a:extLst>
              <a:ext uri="{FF2B5EF4-FFF2-40B4-BE49-F238E27FC236}">
                <a16:creationId xmlns:a16="http://schemas.microsoft.com/office/drawing/2014/main" id="{0B11B5E5-D572-EB21-C0E5-2DC3E39895EE}"/>
              </a:ext>
            </a:extLst>
          </p:cNvPr>
          <p:cNvSpPr>
            <a:spLocks noGrp="1"/>
          </p:cNvSpPr>
          <p:nvPr>
            <p:ph type="sldNum" sz="quarter" idx="12"/>
          </p:nvPr>
        </p:nvSpPr>
        <p:spPr/>
        <p:txBody>
          <a:bodyPr/>
          <a:lstStyle/>
          <a:p>
            <a:fld id="{7AD816C2-0502-4699-8A3C-24BAD0EF8DD9}" type="slidenum">
              <a:rPr lang="en-US" smtClean="0"/>
              <a:t>9</a:t>
            </a:fld>
            <a:endParaRPr lang="en-US"/>
          </a:p>
        </p:txBody>
      </p:sp>
    </p:spTree>
    <p:extLst>
      <p:ext uri="{BB962C8B-B14F-4D97-AF65-F5344CB8AC3E}">
        <p14:creationId xmlns:p14="http://schemas.microsoft.com/office/powerpoint/2010/main" val="3532900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TotalTime>
  <Words>1296</Words>
  <Application>Microsoft Office PowerPoint</Application>
  <PresentationFormat>Widescreen</PresentationFormat>
  <Paragraphs>201</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B Nazanin</vt:lpstr>
      <vt:lpstr>Bnazanin</vt:lpstr>
      <vt:lpstr>Calibri</vt:lpstr>
      <vt:lpstr>Calibri Light</vt:lpstr>
      <vt:lpstr>Wingdings</vt:lpstr>
      <vt:lpstr>Office Theme</vt:lpstr>
      <vt:lpstr>مقایسه پایش ماموگرافی سالانه با پایش کمتر در افراد بالای 50 سال مبتلا به سرطان پستان در انگلستان </vt:lpstr>
      <vt:lpstr>طرح کلی :</vt:lpstr>
      <vt:lpstr>مقدمه</vt:lpstr>
      <vt:lpstr>روش مطالعه  (طراحی مطالعه و شرکت کنندگان)</vt:lpstr>
      <vt:lpstr>روش مطالعه  (طراحی مطالعه و شرکت کنندگان)</vt:lpstr>
      <vt:lpstr>روش مطالعه (تصادفی سازی و پوشش)</vt:lpstr>
      <vt:lpstr>روش مطالعه (رویه ها)</vt:lpstr>
      <vt:lpstr>روش مطالعه (نتایج)</vt:lpstr>
      <vt:lpstr>روش مطالعه (نتایج)</vt:lpstr>
      <vt:lpstr>تجزیه و تحلیل آماری</vt:lpstr>
      <vt:lpstr>تجزیه و تحلیل آماری</vt:lpstr>
      <vt:lpstr>تجزیه و تحلیل آماری</vt:lpstr>
      <vt:lpstr>تجزیه و تحلیل آماری</vt:lpstr>
      <vt:lpstr>تجزیه و تحلیل آماری</vt:lpstr>
      <vt:lpstr>تجزیه و تحلیل آماری</vt:lpstr>
      <vt:lpstr>نتایج</vt:lpstr>
      <vt:lpstr>PowerPoint Presentation</vt:lpstr>
      <vt:lpstr>نتایج</vt:lpstr>
      <vt:lpstr>نتایج</vt:lpstr>
      <vt:lpstr>نتایج</vt:lpstr>
      <vt:lpstr>نتایج</vt:lpstr>
      <vt:lpstr>بحث</vt:lpstr>
      <vt:lpstr>بحث</vt:lpstr>
      <vt:lpstr>بحث</vt:lpstr>
      <vt:lpstr>جمع بندی</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MY ASUS</dc:creator>
  <cp:lastModifiedBy>MY ASUS</cp:lastModifiedBy>
  <cp:revision>13</cp:revision>
  <dcterms:created xsi:type="dcterms:W3CDTF">2025-03-16T19:14:14Z</dcterms:created>
  <dcterms:modified xsi:type="dcterms:W3CDTF">2025-04-05T04:03:19Z</dcterms:modified>
</cp:coreProperties>
</file>