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6" r:id="rId2"/>
    <p:sldId id="257" r:id="rId3"/>
    <p:sldId id="258" r:id="rId4"/>
    <p:sldId id="259" r:id="rId5"/>
    <p:sldId id="260" r:id="rId6"/>
    <p:sldId id="264" r:id="rId7"/>
    <p:sldId id="278" r:id="rId8"/>
    <p:sldId id="261" r:id="rId9"/>
    <p:sldId id="262" r:id="rId10"/>
    <p:sldId id="263"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 ASUS" initials="MA" lastIdx="1" clrIdx="0">
    <p:extLst>
      <p:ext uri="{19B8F6BF-5375-455C-9EA6-DF929625EA0E}">
        <p15:presenceInfo xmlns:p15="http://schemas.microsoft.com/office/powerpoint/2012/main" userId="MY AS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notesViewPr>
    <p:cSldViewPr snapToGrid="0">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58EA20-E2A8-4B38-81F7-867310C1EFA6}"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D67846-F26F-4C83-B997-5666BB2A5301}" type="slidenum">
              <a:rPr lang="en-US" smtClean="0"/>
              <a:t>‹#›</a:t>
            </a:fld>
            <a:endParaRPr lang="en-US"/>
          </a:p>
        </p:txBody>
      </p:sp>
    </p:spTree>
    <p:extLst>
      <p:ext uri="{BB962C8B-B14F-4D97-AF65-F5344CB8AC3E}">
        <p14:creationId xmlns:p14="http://schemas.microsoft.com/office/powerpoint/2010/main" val="226872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D67846-F26F-4C83-B997-5666BB2A5301}" type="slidenum">
              <a:rPr lang="en-US" smtClean="0"/>
              <a:t>2</a:t>
            </a:fld>
            <a:endParaRPr lang="en-US"/>
          </a:p>
        </p:txBody>
      </p:sp>
    </p:spTree>
    <p:extLst>
      <p:ext uri="{BB962C8B-B14F-4D97-AF65-F5344CB8AC3E}">
        <p14:creationId xmlns:p14="http://schemas.microsoft.com/office/powerpoint/2010/main" val="7439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7E349-380C-4747-816A-8FD6F3112025}" type="datetime1">
              <a:rPr lang="en-US" smtClean="0"/>
              <a:t>5/3/2025</a:t>
            </a:fld>
            <a:endParaRPr lang="en-US"/>
          </a:p>
        </p:txBody>
      </p:sp>
      <p:sp>
        <p:nvSpPr>
          <p:cNvPr id="5" name="Footer Placeholder 4"/>
          <p:cNvSpPr>
            <a:spLocks noGrp="1"/>
          </p:cNvSpPr>
          <p:nvPr>
            <p:ph type="ftr" sz="quarter" idx="11"/>
          </p:nvPr>
        </p:nvSpPr>
        <p:spPr/>
        <p:txBody>
          <a:bodyPr/>
          <a:lstStyle/>
          <a:p>
            <a:r>
              <a:rPr lang="fa-IR"/>
              <a:t>ارائه دهنده : حوریه حیدری</a:t>
            </a:r>
            <a:endParaRPr lang="en-US"/>
          </a:p>
        </p:txBody>
      </p:sp>
      <p:sp>
        <p:nvSpPr>
          <p:cNvPr id="6" name="Slide Number Placeholder 5"/>
          <p:cNvSpPr>
            <a:spLocks noGrp="1"/>
          </p:cNvSpPr>
          <p:nvPr>
            <p:ph type="sldNum" sz="quarter" idx="12"/>
          </p:nvPr>
        </p:nvSpPr>
        <p:spPr/>
        <p:txBody>
          <a:bodyPr/>
          <a:lstStyle/>
          <a:p>
            <a:fld id="{1E05F112-190E-4225-89D9-1976201E15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626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FB7A8D-2808-472F-AF72-9062F4290581}" type="datetime1">
              <a:rPr lang="en-US" smtClean="0"/>
              <a:t>5/3/2025</a:t>
            </a:fld>
            <a:endParaRPr lang="en-US"/>
          </a:p>
        </p:txBody>
      </p:sp>
      <p:sp>
        <p:nvSpPr>
          <p:cNvPr id="5" name="Footer Placeholder 4"/>
          <p:cNvSpPr>
            <a:spLocks noGrp="1"/>
          </p:cNvSpPr>
          <p:nvPr>
            <p:ph type="ftr" sz="quarter" idx="11"/>
          </p:nvPr>
        </p:nvSpPr>
        <p:spPr/>
        <p:txBody>
          <a:bodyPr/>
          <a:lstStyle/>
          <a:p>
            <a:r>
              <a:rPr lang="fa-IR"/>
              <a:t>ارائه دهنده : حوریه حیدری</a:t>
            </a:r>
            <a:endParaRPr lang="en-US"/>
          </a:p>
        </p:txBody>
      </p:sp>
      <p:sp>
        <p:nvSpPr>
          <p:cNvPr id="6" name="Slide Number Placeholder 5"/>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22259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6D1888-E0C8-42D1-804E-0BE7ED1C9976}" type="datetime1">
              <a:rPr lang="en-US" smtClean="0"/>
              <a:t>5/3/2025</a:t>
            </a:fld>
            <a:endParaRPr lang="en-US"/>
          </a:p>
        </p:txBody>
      </p:sp>
      <p:sp>
        <p:nvSpPr>
          <p:cNvPr id="5" name="Footer Placeholder 4"/>
          <p:cNvSpPr>
            <a:spLocks noGrp="1"/>
          </p:cNvSpPr>
          <p:nvPr>
            <p:ph type="ftr" sz="quarter" idx="11"/>
          </p:nvPr>
        </p:nvSpPr>
        <p:spPr/>
        <p:txBody>
          <a:bodyPr/>
          <a:lstStyle/>
          <a:p>
            <a:r>
              <a:rPr lang="fa-IR"/>
              <a:t>ارائه دهنده : حوریه حیدری</a:t>
            </a:r>
            <a:endParaRPr lang="en-US"/>
          </a:p>
        </p:txBody>
      </p:sp>
      <p:sp>
        <p:nvSpPr>
          <p:cNvPr id="6" name="Slide Number Placeholder 5"/>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213908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5491C-57A4-40EC-80B1-860FD70FD80E}" type="datetime1">
              <a:rPr lang="en-US" smtClean="0"/>
              <a:t>5/3/2025</a:t>
            </a:fld>
            <a:endParaRPr lang="en-US"/>
          </a:p>
        </p:txBody>
      </p:sp>
      <p:sp>
        <p:nvSpPr>
          <p:cNvPr id="5" name="Footer Placeholder 4"/>
          <p:cNvSpPr>
            <a:spLocks noGrp="1"/>
          </p:cNvSpPr>
          <p:nvPr>
            <p:ph type="ftr" sz="quarter" idx="11"/>
          </p:nvPr>
        </p:nvSpPr>
        <p:spPr/>
        <p:txBody>
          <a:bodyPr/>
          <a:lstStyle/>
          <a:p>
            <a:r>
              <a:rPr lang="fa-IR"/>
              <a:t>ارائه دهنده : حوریه حیدری</a:t>
            </a:r>
            <a:endParaRPr lang="en-US"/>
          </a:p>
        </p:txBody>
      </p:sp>
      <p:sp>
        <p:nvSpPr>
          <p:cNvPr id="6" name="Slide Number Placeholder 5"/>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77450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4F892-F538-4B04-92B2-67732E3C2022}" type="datetime1">
              <a:rPr lang="en-US" smtClean="0"/>
              <a:t>5/3/2025</a:t>
            </a:fld>
            <a:endParaRPr lang="en-US"/>
          </a:p>
        </p:txBody>
      </p:sp>
      <p:sp>
        <p:nvSpPr>
          <p:cNvPr id="5" name="Footer Placeholder 4"/>
          <p:cNvSpPr>
            <a:spLocks noGrp="1"/>
          </p:cNvSpPr>
          <p:nvPr>
            <p:ph type="ftr" sz="quarter" idx="11"/>
          </p:nvPr>
        </p:nvSpPr>
        <p:spPr/>
        <p:txBody>
          <a:bodyPr/>
          <a:lstStyle/>
          <a:p>
            <a:r>
              <a:rPr lang="fa-IR"/>
              <a:t>ارائه دهنده : حوریه حیدری</a:t>
            </a:r>
            <a:endParaRPr lang="en-US"/>
          </a:p>
        </p:txBody>
      </p:sp>
      <p:sp>
        <p:nvSpPr>
          <p:cNvPr id="6" name="Slide Number Placeholder 5"/>
          <p:cNvSpPr>
            <a:spLocks noGrp="1"/>
          </p:cNvSpPr>
          <p:nvPr>
            <p:ph type="sldNum" sz="quarter" idx="12"/>
          </p:nvPr>
        </p:nvSpPr>
        <p:spPr/>
        <p:txBody>
          <a:bodyPr/>
          <a:lstStyle/>
          <a:p>
            <a:fld id="{1E05F112-190E-4225-89D9-1976201E153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CA7021-9AAC-479D-AC34-0251BE557E1C}" type="datetime1">
              <a:rPr lang="en-US" smtClean="0"/>
              <a:t>5/3/2025</a:t>
            </a:fld>
            <a:endParaRPr lang="en-US"/>
          </a:p>
        </p:txBody>
      </p:sp>
      <p:sp>
        <p:nvSpPr>
          <p:cNvPr id="6" name="Footer Placeholder 5"/>
          <p:cNvSpPr>
            <a:spLocks noGrp="1"/>
          </p:cNvSpPr>
          <p:nvPr>
            <p:ph type="ftr" sz="quarter" idx="11"/>
          </p:nvPr>
        </p:nvSpPr>
        <p:spPr/>
        <p:txBody>
          <a:bodyPr/>
          <a:lstStyle/>
          <a:p>
            <a:r>
              <a:rPr lang="fa-IR"/>
              <a:t>ارائه دهنده : حوریه حیدری</a:t>
            </a:r>
            <a:endParaRPr lang="en-US"/>
          </a:p>
        </p:txBody>
      </p:sp>
      <p:sp>
        <p:nvSpPr>
          <p:cNvPr id="7" name="Slide Number Placeholder 6"/>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2189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046B73-D53D-4CAB-866A-43FD3942659F}" type="datetime1">
              <a:rPr lang="en-US" smtClean="0"/>
              <a:t>5/3/2025</a:t>
            </a:fld>
            <a:endParaRPr lang="en-US"/>
          </a:p>
        </p:txBody>
      </p:sp>
      <p:sp>
        <p:nvSpPr>
          <p:cNvPr id="8" name="Footer Placeholder 7"/>
          <p:cNvSpPr>
            <a:spLocks noGrp="1"/>
          </p:cNvSpPr>
          <p:nvPr>
            <p:ph type="ftr" sz="quarter" idx="11"/>
          </p:nvPr>
        </p:nvSpPr>
        <p:spPr/>
        <p:txBody>
          <a:bodyPr/>
          <a:lstStyle/>
          <a:p>
            <a:r>
              <a:rPr lang="fa-IR"/>
              <a:t>ارائه دهنده : حوریه حیدری</a:t>
            </a:r>
            <a:endParaRPr lang="en-US"/>
          </a:p>
        </p:txBody>
      </p:sp>
      <p:sp>
        <p:nvSpPr>
          <p:cNvPr id="9" name="Slide Number Placeholder 8"/>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298930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22DA4D9-0931-44AD-891C-E8FB32ABFF8D}" type="datetime1">
              <a:rPr lang="en-US" smtClean="0"/>
              <a:t>5/3/2025</a:t>
            </a:fld>
            <a:endParaRPr lang="en-US"/>
          </a:p>
        </p:txBody>
      </p:sp>
      <p:sp>
        <p:nvSpPr>
          <p:cNvPr id="4" name="Footer Placeholder 3"/>
          <p:cNvSpPr>
            <a:spLocks noGrp="1"/>
          </p:cNvSpPr>
          <p:nvPr>
            <p:ph type="ftr" sz="quarter" idx="11"/>
          </p:nvPr>
        </p:nvSpPr>
        <p:spPr/>
        <p:txBody>
          <a:bodyPr/>
          <a:lstStyle/>
          <a:p>
            <a:r>
              <a:rPr lang="fa-IR"/>
              <a:t>ارائه دهنده : حوریه حیدری</a:t>
            </a:r>
            <a:endParaRPr lang="en-US"/>
          </a:p>
        </p:txBody>
      </p:sp>
      <p:sp>
        <p:nvSpPr>
          <p:cNvPr id="5" name="Slide Number Placeholder 4"/>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3016504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17C6A81-247F-4C72-AE39-20E28176AEF6}" type="datetime1">
              <a:rPr lang="en-US" smtClean="0"/>
              <a:t>5/3/2025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fa-IR"/>
              <a:t>ارائه دهنده : حوریه حیدری</a:t>
            </a:r>
            <a:endParaRPr lang="en-US"/>
          </a:p>
        </p:txBody>
      </p:sp>
      <p:sp>
        <p:nvSpPr>
          <p:cNvPr id="9" name="Slide Number Placeholder 8"/>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25369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A110B95-4EAE-402C-919E-C85EDF3BA4DF}" type="datetime1">
              <a:rPr lang="en-US" smtClean="0"/>
              <a:t>5/3/2025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a-IR"/>
              <a:t>ارائه دهنده : حوریه حیدری</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05F112-190E-4225-89D9-1976201E1535}" type="slidenum">
              <a:rPr lang="en-US" smtClean="0"/>
              <a:t>‹#›</a:t>
            </a:fld>
            <a:endParaRPr lang="en-US"/>
          </a:p>
        </p:txBody>
      </p:sp>
    </p:spTree>
    <p:extLst>
      <p:ext uri="{BB962C8B-B14F-4D97-AF65-F5344CB8AC3E}">
        <p14:creationId xmlns:p14="http://schemas.microsoft.com/office/powerpoint/2010/main" val="340644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87266C-3AE1-4ACB-AD11-F26D2663C629}" type="datetime1">
              <a:rPr lang="en-US" smtClean="0"/>
              <a:t>5/3/2025</a:t>
            </a:fld>
            <a:endParaRPr lang="en-US"/>
          </a:p>
        </p:txBody>
      </p:sp>
      <p:sp>
        <p:nvSpPr>
          <p:cNvPr id="6" name="Footer Placeholder 5"/>
          <p:cNvSpPr>
            <a:spLocks noGrp="1"/>
          </p:cNvSpPr>
          <p:nvPr>
            <p:ph type="ftr" sz="quarter" idx="11"/>
          </p:nvPr>
        </p:nvSpPr>
        <p:spPr/>
        <p:txBody>
          <a:bodyPr/>
          <a:lstStyle/>
          <a:p>
            <a:r>
              <a:rPr lang="fa-IR"/>
              <a:t>ارائه دهنده : حوریه حیدری</a:t>
            </a:r>
            <a:endParaRPr lang="en-US"/>
          </a:p>
        </p:txBody>
      </p:sp>
      <p:sp>
        <p:nvSpPr>
          <p:cNvPr id="7" name="Slide Number Placeholder 6"/>
          <p:cNvSpPr>
            <a:spLocks noGrp="1"/>
          </p:cNvSpPr>
          <p:nvPr>
            <p:ph type="sldNum" sz="quarter" idx="12"/>
          </p:nvPr>
        </p:nvSpPr>
        <p:spPr/>
        <p:txBody>
          <a:bodyPr/>
          <a:lstStyle/>
          <a:p>
            <a:fld id="{1E05F112-190E-4225-89D9-1976201E1535}" type="slidenum">
              <a:rPr lang="en-US" smtClean="0"/>
              <a:t>‹#›</a:t>
            </a:fld>
            <a:endParaRPr lang="en-US"/>
          </a:p>
        </p:txBody>
      </p:sp>
    </p:spTree>
    <p:extLst>
      <p:ext uri="{BB962C8B-B14F-4D97-AF65-F5344CB8AC3E}">
        <p14:creationId xmlns:p14="http://schemas.microsoft.com/office/powerpoint/2010/main" val="64581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CA6D06A-0BAE-4E7E-B6DD-C99605BB5F80}" type="datetime1">
              <a:rPr lang="en-US" smtClean="0"/>
              <a:t>5/3/2025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a-IR"/>
              <a:t>ارائه دهنده : حوریه حیدری</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en-US"/>
              <a:t>1</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48C5ECE-C275-4C95-B074-9A7218AE66D9}"/>
              </a:ext>
            </a:extLst>
          </p:cNvPr>
          <p:cNvSpPr txBox="1"/>
          <p:nvPr userDrawn="1"/>
        </p:nvSpPr>
        <p:spPr>
          <a:xfrm>
            <a:off x="11094720" y="6511542"/>
            <a:ext cx="585926" cy="261610"/>
          </a:xfrm>
          <a:prstGeom prst="rect">
            <a:avLst/>
          </a:prstGeom>
          <a:noFill/>
        </p:spPr>
        <p:txBody>
          <a:bodyPr wrap="square" rtlCol="0">
            <a:spAutoFit/>
          </a:bodyPr>
          <a:lstStyle/>
          <a:p>
            <a:r>
              <a:rPr lang="en-US" sz="1100" dirty="0">
                <a:cs typeface="B Nazanin" panose="00000400000000000000" pitchFamily="2" charset="-78"/>
              </a:rPr>
              <a:t>/26</a:t>
            </a:r>
          </a:p>
        </p:txBody>
      </p:sp>
    </p:spTree>
    <p:extLst>
      <p:ext uri="{BB962C8B-B14F-4D97-AF65-F5344CB8AC3E}">
        <p14:creationId xmlns:p14="http://schemas.microsoft.com/office/powerpoint/2010/main" val="3205970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7055-ED6E-5447-1C92-73DF09DD4260}"/>
              </a:ext>
            </a:extLst>
          </p:cNvPr>
          <p:cNvSpPr>
            <a:spLocks noGrp="1"/>
          </p:cNvSpPr>
          <p:nvPr>
            <p:ph type="ctrTitle"/>
          </p:nvPr>
        </p:nvSpPr>
        <p:spPr>
          <a:xfrm>
            <a:off x="1600200" y="1323975"/>
            <a:ext cx="9144000" cy="2286000"/>
          </a:xfrm>
          <a:solidFill>
            <a:schemeClr val="bg1"/>
          </a:solidFill>
        </p:spPr>
        <p:txBody>
          <a:bodyPr>
            <a:normAutofit/>
          </a:bodyPr>
          <a:lstStyle/>
          <a:p>
            <a:pPr algn="ctr">
              <a:lnSpc>
                <a:spcPct val="150000"/>
              </a:lnSpc>
            </a:pPr>
            <a:r>
              <a:rPr lang="fa-IR" sz="4800" b="1" dirty="0">
                <a:cs typeface="B Nazanin" panose="00000400000000000000" pitchFamily="2" charset="-78"/>
              </a:rPr>
              <a:t>آلودگی هوای ناشی از ترافیک و تاثیر آن بر زایمان:</a:t>
            </a:r>
            <a:br>
              <a:rPr lang="en-US" sz="4800" b="1" dirty="0">
                <a:cs typeface="B Nazanin" panose="00000400000000000000" pitchFamily="2" charset="-78"/>
              </a:rPr>
            </a:br>
            <a:r>
              <a:rPr lang="fa-IR" sz="4800" b="1" dirty="0">
                <a:cs typeface="B Nazanin" panose="00000400000000000000" pitchFamily="2" charset="-78"/>
              </a:rPr>
              <a:t>مقایسه بر اساس جهت وزش باد در محل سکونت</a:t>
            </a:r>
            <a:endParaRPr lang="en-US" sz="4800" b="1" dirty="0">
              <a:cs typeface="B Nazanin" panose="00000400000000000000" pitchFamily="2" charset="-78"/>
            </a:endParaRPr>
          </a:p>
        </p:txBody>
      </p:sp>
      <p:sp>
        <p:nvSpPr>
          <p:cNvPr id="3" name="Subtitle 2">
            <a:extLst>
              <a:ext uri="{FF2B5EF4-FFF2-40B4-BE49-F238E27FC236}">
                <a16:creationId xmlns:a16="http://schemas.microsoft.com/office/drawing/2014/main" id="{4F875EA3-B652-9015-4986-49678D60F4DD}"/>
              </a:ext>
            </a:extLst>
          </p:cNvPr>
          <p:cNvSpPr>
            <a:spLocks noGrp="1"/>
          </p:cNvSpPr>
          <p:nvPr>
            <p:ph type="subTitle" idx="1"/>
          </p:nvPr>
        </p:nvSpPr>
        <p:spPr>
          <a:xfrm>
            <a:off x="2085975" y="3895725"/>
            <a:ext cx="8172450" cy="1257300"/>
          </a:xfrm>
          <a:solidFill>
            <a:schemeClr val="bg1"/>
          </a:solidFill>
        </p:spPr>
        <p:txBody>
          <a:bodyPr>
            <a:normAutofit fontScale="62500" lnSpcReduction="20000"/>
          </a:bodyPr>
          <a:lstStyle/>
          <a:p>
            <a:pPr algn="ctr">
              <a:lnSpc>
                <a:spcPct val="150000"/>
              </a:lnSpc>
            </a:pPr>
            <a:r>
              <a:rPr lang="en-US" dirty="0">
                <a:solidFill>
                  <a:schemeClr val="tx1"/>
                </a:solidFill>
                <a:cs typeface="B Nazanin" panose="00000400000000000000" pitchFamily="2" charset="-78"/>
              </a:rPr>
              <a:t>Andrew Larkin1, Mary D. Willis2, Lena Harris3, Beate Ritz4 , Elaine L. Hill3, Perry Hystad</a:t>
            </a:r>
            <a:endParaRPr lang="fa-IR" dirty="0">
              <a:solidFill>
                <a:schemeClr val="tx1"/>
              </a:solidFill>
              <a:cs typeface="B Nazanin" panose="00000400000000000000" pitchFamily="2" charset="-78"/>
            </a:endParaRPr>
          </a:p>
          <a:p>
            <a:pPr algn="ctr">
              <a:lnSpc>
                <a:spcPct val="150000"/>
              </a:lnSpc>
            </a:pPr>
            <a:r>
              <a:rPr lang="en-US" dirty="0">
                <a:solidFill>
                  <a:schemeClr val="tx1"/>
                </a:solidFill>
                <a:cs typeface="B Nazanin" panose="00000400000000000000" pitchFamily="2" charset="-78"/>
              </a:rPr>
              <a:t>American Journal of Epidemiology, 2024, 193, 1720–1728</a:t>
            </a:r>
          </a:p>
          <a:p>
            <a:pPr algn="ctr">
              <a:lnSpc>
                <a:spcPct val="150000"/>
              </a:lnSpc>
            </a:pPr>
            <a:endParaRPr lang="en-US" dirty="0">
              <a:solidFill>
                <a:schemeClr val="tx1"/>
              </a:solidFill>
              <a:cs typeface="B Nazanin" panose="00000400000000000000" pitchFamily="2" charset="-78"/>
            </a:endParaRPr>
          </a:p>
          <a:p>
            <a:pPr algn="ctr">
              <a:lnSpc>
                <a:spcPct val="150000"/>
              </a:lnSpc>
            </a:pPr>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52819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CD36-72DA-93A0-FAB8-76DC9C7263A3}"/>
              </a:ext>
            </a:extLst>
          </p:cNvPr>
          <p:cNvSpPr>
            <a:spLocks noGrp="1"/>
          </p:cNvSpPr>
          <p:nvPr>
            <p:ph type="title"/>
          </p:nvPr>
        </p:nvSpPr>
        <p:spPr>
          <a:xfrm>
            <a:off x="1097280" y="194590"/>
            <a:ext cx="10058400" cy="1450757"/>
          </a:xfrm>
        </p:spPr>
        <p:txBody>
          <a:bodyPr>
            <a:normAutofit/>
          </a:bodyPr>
          <a:lstStyle/>
          <a:p>
            <a:pPr algn="ctr"/>
            <a:r>
              <a:rPr lang="fa-IR" sz="4400" b="1" dirty="0">
                <a:solidFill>
                  <a:schemeClr val="tx1"/>
                </a:solidFill>
                <a:cs typeface="B Nazanin" panose="00000400000000000000" pitchFamily="2" charset="-78"/>
              </a:rPr>
              <a:t>روش ها </a:t>
            </a:r>
            <a:br>
              <a:rPr lang="fa-IR" sz="44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(جمعیت مورد مطالعه)</a:t>
            </a:r>
            <a:r>
              <a:rPr lang="en-US" sz="4400" dirty="0">
                <a:solidFill>
                  <a:schemeClr val="tx1"/>
                </a:solidFill>
                <a:cs typeface="B Nazanin" panose="00000400000000000000" pitchFamily="2" charset="-78"/>
              </a:rPr>
              <a:t> </a:t>
            </a:r>
          </a:p>
        </p:txBody>
      </p:sp>
      <p:sp>
        <p:nvSpPr>
          <p:cNvPr id="3" name="Content Placeholder 2">
            <a:extLst>
              <a:ext uri="{FF2B5EF4-FFF2-40B4-BE49-F238E27FC236}">
                <a16:creationId xmlns:a16="http://schemas.microsoft.com/office/drawing/2014/main" id="{C747E981-DDB6-4DEB-5528-A11670220408}"/>
              </a:ext>
            </a:extLst>
          </p:cNvPr>
          <p:cNvSpPr>
            <a:spLocks noGrp="1"/>
          </p:cNvSpPr>
          <p:nvPr>
            <p:ph idx="1"/>
          </p:nvPr>
        </p:nvSpPr>
        <p:spPr>
          <a:xfrm>
            <a:off x="1097280" y="1845734"/>
            <a:ext cx="10058400" cy="4413664"/>
          </a:xfrm>
        </p:spPr>
        <p:txBody>
          <a:bodyPr>
            <a:normAutofit/>
          </a:bodyPr>
          <a:lstStyle/>
          <a:p>
            <a:pPr marL="0" indent="0" algn="r" rtl="1">
              <a:lnSpc>
                <a:spcPct val="150000"/>
              </a:lnSpc>
              <a:buNone/>
            </a:pPr>
            <a:r>
              <a:rPr lang="fa-IR" sz="2800" dirty="0">
                <a:solidFill>
                  <a:schemeClr val="tx1"/>
                </a:solidFill>
                <a:cs typeface="B Nazanin" panose="00000400000000000000" pitchFamily="2" charset="-78"/>
              </a:rPr>
              <a:t>داده ها --------- آمارهای ثبت حیاتی در ایالت تگزاس از سال2016-2007 برای بدست آوردن داده های فردی مادر </a:t>
            </a:r>
            <a:r>
              <a:rPr lang="fa-IR" sz="2800" dirty="0">
                <a:solidFill>
                  <a:schemeClr val="tx1"/>
                </a:solidFill>
                <a:highlight>
                  <a:srgbClr val="FFFF00"/>
                </a:highlight>
                <a:cs typeface="B Nazanin" panose="00000400000000000000" pitchFamily="2" charset="-78"/>
              </a:rPr>
              <a:t>(</a:t>
            </a:r>
            <a:r>
              <a:rPr lang="fa-IR" sz="2800" dirty="0">
                <a:solidFill>
                  <a:schemeClr val="tx1"/>
                </a:solidFill>
                <a:cs typeface="B Nazanin" panose="00000400000000000000" pitchFamily="2" charset="-78"/>
              </a:rPr>
              <a:t> مثل نژاد و سن و وضعیت اجتماعی و آدرس محل سکونت برای تخمین میزان آلودگی هوای مواجهه یافته </a:t>
            </a:r>
            <a:r>
              <a:rPr lang="fa-IR" sz="2800" dirty="0">
                <a:solidFill>
                  <a:schemeClr val="tx1"/>
                </a:solidFill>
                <a:highlight>
                  <a:srgbClr val="FFFF00"/>
                </a:highlight>
                <a:cs typeface="B Nazanin" panose="00000400000000000000" pitchFamily="2" charset="-78"/>
              </a:rPr>
              <a:t>)</a:t>
            </a:r>
            <a:r>
              <a:rPr lang="fa-IR" sz="2800" dirty="0">
                <a:solidFill>
                  <a:schemeClr val="tx1"/>
                </a:solidFill>
                <a:cs typeface="B Nazanin" panose="00000400000000000000" pitchFamily="2" charset="-78"/>
              </a:rPr>
              <a:t> و نوزاد </a:t>
            </a:r>
            <a:r>
              <a:rPr lang="fa-IR" sz="2800" dirty="0">
                <a:solidFill>
                  <a:schemeClr val="tx1"/>
                </a:solidFill>
                <a:highlight>
                  <a:srgbClr val="FFFF00"/>
                </a:highlight>
                <a:cs typeface="B Nazanin" panose="00000400000000000000" pitchFamily="2" charset="-78"/>
              </a:rPr>
              <a:t>(</a:t>
            </a:r>
            <a:r>
              <a:rPr lang="fa-IR" sz="2800" dirty="0">
                <a:solidFill>
                  <a:schemeClr val="tx1"/>
                </a:solidFill>
                <a:cs typeface="B Nazanin" panose="00000400000000000000" pitchFamily="2" charset="-78"/>
              </a:rPr>
              <a:t> مثل وزن هنگام تولد </a:t>
            </a:r>
            <a:r>
              <a:rPr lang="fa-IR" sz="2800" dirty="0">
                <a:solidFill>
                  <a:schemeClr val="tx1"/>
                </a:solidFill>
                <a:highlight>
                  <a:srgbClr val="FFFF00"/>
                </a:highlight>
                <a:cs typeface="B Nazanin" panose="00000400000000000000" pitchFamily="2" charset="-78"/>
              </a:rPr>
              <a:t>)</a:t>
            </a:r>
            <a:r>
              <a:rPr lang="fa-IR" sz="2800" dirty="0">
                <a:solidFill>
                  <a:schemeClr val="tx1"/>
                </a:solidFill>
                <a:cs typeface="B Nazanin" panose="00000400000000000000" pitchFamily="2" charset="-78"/>
              </a:rPr>
              <a:t> </a:t>
            </a:r>
          </a:p>
          <a:p>
            <a:pPr marL="0" indent="0" algn="r" rtl="1">
              <a:lnSpc>
                <a:spcPct val="150000"/>
              </a:lnSpc>
              <a:buNone/>
            </a:pPr>
            <a:r>
              <a:rPr lang="fa-IR" sz="2800" dirty="0">
                <a:solidFill>
                  <a:schemeClr val="tx1"/>
                </a:solidFill>
                <a:cs typeface="B Nazanin" panose="00000400000000000000" pitchFamily="2" charset="-78"/>
              </a:rPr>
              <a:t>حجم نمونه</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--------- 3570272 نفر ( از تولد های ثبت شده )</a:t>
            </a:r>
          </a:p>
          <a:p>
            <a:pPr marL="0" indent="0" algn="r" rtl="1">
              <a:lnSpc>
                <a:spcPct val="150000"/>
              </a:lnSpc>
              <a:buNone/>
            </a:pPr>
            <a:endParaRPr lang="fa-IR" sz="2800" dirty="0">
              <a:solidFill>
                <a:schemeClr val="tx1"/>
              </a:solidFill>
              <a:cs typeface="B Nazanin" panose="00000400000000000000" pitchFamily="2" charset="-78"/>
            </a:endParaRPr>
          </a:p>
          <a:p>
            <a:pPr marL="0" indent="0" algn="r" rtl="1">
              <a:lnSpc>
                <a:spcPct val="150000"/>
              </a:lnSpc>
              <a:buNone/>
            </a:pPr>
            <a:endParaRPr lang="fa-IR" sz="2800" dirty="0">
              <a:solidFill>
                <a:schemeClr val="tx1"/>
              </a:solidFill>
              <a:cs typeface="B Nazanin" panose="00000400000000000000" pitchFamily="2" charset="-78"/>
            </a:endParaRPr>
          </a:p>
          <a:p>
            <a:pPr marL="0" indent="0" algn="r" rtl="1">
              <a:lnSpc>
                <a:spcPct val="150000"/>
              </a:lnSpc>
              <a:buNone/>
            </a:pPr>
            <a:endParaRPr lang="fa-IR" sz="2800" dirty="0">
              <a:solidFill>
                <a:schemeClr val="tx1"/>
              </a:solidFill>
              <a:cs typeface="B Nazanin" panose="00000400000000000000" pitchFamily="2" charset="-78"/>
            </a:endParaRPr>
          </a:p>
          <a:p>
            <a:pPr marL="0" indent="0" algn="r" rtl="1">
              <a:lnSpc>
                <a:spcPct val="150000"/>
              </a:lnSpc>
              <a:buNone/>
            </a:pPr>
            <a:endParaRPr lang="fa-IR" sz="2800" dirty="0">
              <a:solidFill>
                <a:schemeClr val="tx1"/>
              </a:solidFill>
              <a:cs typeface="B Nazanin" panose="00000400000000000000" pitchFamily="2" charset="-78"/>
            </a:endParaRPr>
          </a:p>
          <a:p>
            <a:pPr marL="0" indent="0" algn="r" rtl="1">
              <a:lnSpc>
                <a:spcPct val="150000"/>
              </a:lnSpc>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A42C1AB6-DB36-A628-388F-E1CEE5D2ABE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0A206117-226F-1508-FF59-CDCE0A78CB17}"/>
              </a:ext>
            </a:extLst>
          </p:cNvPr>
          <p:cNvSpPr>
            <a:spLocks noGrp="1"/>
          </p:cNvSpPr>
          <p:nvPr>
            <p:ph type="sldNum" sz="quarter" idx="12"/>
          </p:nvPr>
        </p:nvSpPr>
        <p:spPr/>
        <p:txBody>
          <a:bodyPr/>
          <a:lstStyle/>
          <a:p>
            <a:fld id="{1E05F112-190E-4225-89D9-1976201E1535}" type="slidenum">
              <a:rPr lang="en-US" smtClean="0"/>
              <a:t>10</a:t>
            </a:fld>
            <a:endParaRPr lang="en-US"/>
          </a:p>
        </p:txBody>
      </p:sp>
    </p:spTree>
    <p:extLst>
      <p:ext uri="{BB962C8B-B14F-4D97-AF65-F5344CB8AC3E}">
        <p14:creationId xmlns:p14="http://schemas.microsoft.com/office/powerpoint/2010/main" val="328278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2F54-2207-2CEB-A31D-4290AEFFE78D}"/>
              </a:ext>
            </a:extLst>
          </p:cNvPr>
          <p:cNvSpPr>
            <a:spLocks noGrp="1"/>
          </p:cNvSpPr>
          <p:nvPr>
            <p:ph type="title"/>
          </p:nvPr>
        </p:nvSpPr>
        <p:spPr>
          <a:xfrm>
            <a:off x="1097280" y="178685"/>
            <a:ext cx="10058400" cy="1450757"/>
          </a:xfrm>
        </p:spPr>
        <p:txBody>
          <a:bodyPr>
            <a:normAutofit/>
          </a:bodyPr>
          <a:lstStyle/>
          <a:p>
            <a:pPr algn="ctr" rtl="1"/>
            <a:r>
              <a:rPr lang="fa-IR" sz="4400" b="1" dirty="0">
                <a:solidFill>
                  <a:schemeClr val="tx1"/>
                </a:solidFill>
                <a:cs typeface="B Nazanin" panose="00000400000000000000" pitchFamily="2" charset="-78"/>
              </a:rPr>
              <a:t>روش ها </a:t>
            </a:r>
            <a:br>
              <a:rPr lang="fa-IR" sz="44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(تجزیه و تحلیل آلودگی هوای ناشی از ترافیک و باد)</a:t>
            </a:r>
            <a:endParaRPr lang="en-US" sz="32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0CE78394-4154-A4A2-9638-6444C2C47DCE}"/>
              </a:ext>
            </a:extLst>
          </p:cNvPr>
          <p:cNvSpPr>
            <a:spLocks noGrp="1"/>
          </p:cNvSpPr>
          <p:nvPr>
            <p:ph idx="1"/>
          </p:nvPr>
        </p:nvSpPr>
        <p:spPr/>
        <p:txBody>
          <a:bodyPr>
            <a:noAutofit/>
          </a:bodyPr>
          <a:lstStyle/>
          <a:p>
            <a:pPr marL="0" indent="0" algn="r" rtl="1">
              <a:lnSpc>
                <a:spcPct val="170000"/>
              </a:lnSpc>
              <a:buNone/>
            </a:pPr>
            <a:r>
              <a:rPr lang="fa-IR" sz="2800" dirty="0">
                <a:solidFill>
                  <a:schemeClr val="tx1"/>
                </a:solidFill>
                <a:cs typeface="B Nazanin" panose="00000400000000000000" pitchFamily="2" charset="-78"/>
              </a:rPr>
              <a:t>یافتن جاده های دارای </a:t>
            </a:r>
            <a:r>
              <a:rPr lang="en-US" sz="2800" dirty="0">
                <a:solidFill>
                  <a:schemeClr val="tx1"/>
                </a:solidFill>
                <a:cs typeface="B Nazanin" panose="00000400000000000000" pitchFamily="2" charset="-78"/>
              </a:rPr>
              <a:t>AADH</a:t>
            </a:r>
            <a:r>
              <a:rPr lang="fa-IR" sz="2800" dirty="0">
                <a:solidFill>
                  <a:schemeClr val="tx1"/>
                </a:solidFill>
                <a:cs typeface="B Nazanin" panose="00000400000000000000" pitchFamily="2" charset="-78"/>
              </a:rPr>
              <a:t> بیشتر از 25000 به عنوان </a:t>
            </a:r>
            <a:r>
              <a:rPr lang="fa-IR" sz="2800" b="1" u="sng" dirty="0">
                <a:solidFill>
                  <a:schemeClr val="tx1"/>
                </a:solidFill>
                <a:cs typeface="B Nazanin" panose="00000400000000000000" pitchFamily="2" charset="-78"/>
              </a:rPr>
              <a:t>جاده های پرترافیک.</a:t>
            </a:r>
          </a:p>
          <a:p>
            <a:pPr marL="0" indent="0" algn="r" rtl="1">
              <a:lnSpc>
                <a:spcPct val="170000"/>
              </a:lnSpc>
              <a:buNone/>
            </a:pPr>
            <a:r>
              <a:rPr lang="fa-IR" sz="2800" dirty="0">
                <a:solidFill>
                  <a:schemeClr val="tx1"/>
                </a:solidFill>
                <a:cs typeface="B Nazanin" panose="00000400000000000000" pitchFamily="2" charset="-78"/>
              </a:rPr>
              <a:t>محدود کردن فاصله 500 متری تا جاده.</a:t>
            </a:r>
          </a:p>
          <a:p>
            <a:pPr marL="0" indent="0" algn="r" rtl="1">
              <a:lnSpc>
                <a:spcPct val="170000"/>
              </a:lnSpc>
              <a:buNone/>
            </a:pPr>
            <a:r>
              <a:rPr lang="fa-IR" sz="2800" dirty="0">
                <a:solidFill>
                  <a:schemeClr val="tx1"/>
                </a:solidFill>
                <a:cs typeface="B Nazanin" panose="00000400000000000000" pitchFamily="2" charset="-78"/>
              </a:rPr>
              <a:t>تقسیم بندی به فواصل 10 متری.</a:t>
            </a:r>
            <a:r>
              <a:rPr lang="fa-IR" sz="2800" dirty="0">
                <a:solidFill>
                  <a:srgbClr val="FF0000"/>
                </a:solidFill>
                <a:cs typeface="B Nazanin" panose="00000400000000000000" pitchFamily="2" charset="-78"/>
              </a:rPr>
              <a:t>*</a:t>
            </a:r>
          </a:p>
          <a:p>
            <a:pPr marL="0" indent="0" algn="r" rtl="1">
              <a:lnSpc>
                <a:spcPct val="170000"/>
              </a:lnSpc>
              <a:buNone/>
            </a:pPr>
            <a:r>
              <a:rPr lang="fa-IR" sz="2800" dirty="0">
                <a:solidFill>
                  <a:schemeClr val="tx1"/>
                </a:solidFill>
                <a:cs typeface="B Nazanin" panose="00000400000000000000" pitchFamily="2" charset="-78"/>
              </a:rPr>
              <a:t>برای تحلیل وزش باد داده های هواشناسی از یک پایگاه معتبر به نام</a:t>
            </a:r>
            <a:r>
              <a:rPr lang="en-US" sz="2800" dirty="0">
                <a:solidFill>
                  <a:schemeClr val="tx1"/>
                </a:solidFill>
                <a:cs typeface="B Nazanin" panose="00000400000000000000" pitchFamily="2" charset="-78"/>
              </a:rPr>
              <a:t>ECMWF</a:t>
            </a:r>
            <a:r>
              <a:rPr lang="en-US" sz="2800" b="0" i="0" dirty="0">
                <a:solidFill>
                  <a:schemeClr val="tx1"/>
                </a:solidFill>
                <a:effectLst/>
                <a:latin typeface="AzarMehr"/>
                <a:cs typeface="B Nazanin" panose="00000400000000000000" pitchFamily="2" charset="-78"/>
              </a:rPr>
              <a:t> </a:t>
            </a:r>
            <a:r>
              <a:rPr lang="fa-IR" sz="2800" dirty="0">
                <a:solidFill>
                  <a:schemeClr val="tx1"/>
                </a:solidFill>
                <a:latin typeface="AzarMehr"/>
                <a:cs typeface="B Nazanin" panose="00000400000000000000" pitchFamily="2" charset="-78"/>
              </a:rPr>
              <a:t>  گرفته شد.</a:t>
            </a:r>
          </a:p>
          <a:p>
            <a:pPr marL="0" indent="0" algn="r" rtl="1">
              <a:lnSpc>
                <a:spcPct val="170000"/>
              </a:lnSpc>
              <a:buNone/>
            </a:pPr>
            <a:endParaRPr lang="fa-IR" sz="2800" dirty="0">
              <a:solidFill>
                <a:schemeClr val="tx1"/>
              </a:solidFill>
              <a:latin typeface="AzarMehr"/>
              <a:cs typeface="B Nazanin" panose="00000400000000000000" pitchFamily="2" charset="-78"/>
            </a:endParaRPr>
          </a:p>
          <a:p>
            <a:pPr marL="0" indent="0" algn="r" rtl="1">
              <a:lnSpc>
                <a:spcPct val="170000"/>
              </a:lnSpc>
              <a:buNone/>
            </a:pPr>
            <a:endParaRPr lang="fa-IR" sz="2800" dirty="0">
              <a:solidFill>
                <a:schemeClr val="tx1"/>
              </a:solidFill>
              <a:cs typeface="B Nazanin" panose="00000400000000000000" pitchFamily="2" charset="-78"/>
            </a:endParaRPr>
          </a:p>
          <a:p>
            <a:pPr marL="0" indent="0" algn="r" rtl="1">
              <a:lnSpc>
                <a:spcPct val="170000"/>
              </a:lnSpc>
              <a:buNone/>
            </a:pPr>
            <a:r>
              <a:rPr lang="en-US" sz="2800" dirty="0">
                <a:cs typeface="B Nazanin" panose="00000400000000000000" pitchFamily="2" charset="-78"/>
              </a:rPr>
              <a:t> </a:t>
            </a:r>
          </a:p>
        </p:txBody>
      </p:sp>
      <p:sp>
        <p:nvSpPr>
          <p:cNvPr id="4" name="Footer Placeholder 3">
            <a:extLst>
              <a:ext uri="{FF2B5EF4-FFF2-40B4-BE49-F238E27FC236}">
                <a16:creationId xmlns:a16="http://schemas.microsoft.com/office/drawing/2014/main" id="{52B90D33-84EC-E977-F983-C4BD497A05C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9A82EE70-B328-0071-FB5C-D4D31B2FA7FA}"/>
              </a:ext>
            </a:extLst>
          </p:cNvPr>
          <p:cNvSpPr>
            <a:spLocks noGrp="1"/>
          </p:cNvSpPr>
          <p:nvPr>
            <p:ph type="sldNum" sz="quarter" idx="12"/>
          </p:nvPr>
        </p:nvSpPr>
        <p:spPr/>
        <p:txBody>
          <a:bodyPr/>
          <a:lstStyle/>
          <a:p>
            <a:fld id="{1E05F112-190E-4225-89D9-1976201E1535}" type="slidenum">
              <a:rPr lang="en-US" smtClean="0"/>
              <a:t>11</a:t>
            </a:fld>
            <a:endParaRPr lang="en-US"/>
          </a:p>
        </p:txBody>
      </p:sp>
    </p:spTree>
    <p:extLst>
      <p:ext uri="{BB962C8B-B14F-4D97-AF65-F5344CB8AC3E}">
        <p14:creationId xmlns:p14="http://schemas.microsoft.com/office/powerpoint/2010/main" val="423669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407C-385E-5C31-7F39-91645619A773}"/>
              </a:ext>
            </a:extLst>
          </p:cNvPr>
          <p:cNvSpPr>
            <a:spLocks noGrp="1"/>
          </p:cNvSpPr>
          <p:nvPr>
            <p:ph type="title"/>
          </p:nvPr>
        </p:nvSpPr>
        <p:spPr>
          <a:xfrm>
            <a:off x="1097280" y="99631"/>
            <a:ext cx="10058400" cy="1450757"/>
          </a:xfrm>
        </p:spPr>
        <p:txBody>
          <a:bodyPr>
            <a:normAutofit/>
          </a:bodyPr>
          <a:lstStyle/>
          <a:p>
            <a:pPr algn="ctr"/>
            <a:r>
              <a:rPr lang="fa-IR" sz="3600" b="1" dirty="0">
                <a:solidFill>
                  <a:schemeClr val="tx1"/>
                </a:solidFill>
                <a:cs typeface="B Nazanin" panose="00000400000000000000" pitchFamily="2" charset="-78"/>
              </a:rPr>
              <a:t>روش ها </a:t>
            </a:r>
            <a:br>
              <a:rPr lang="fa-IR" sz="36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(تجزیه و تحلیل آلودگی هوای ناشی از ترافیک و باد)</a:t>
            </a:r>
            <a:endParaRPr lang="en-US" sz="36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B94742ED-42E0-EC90-B782-6C5859A68D78}"/>
              </a:ext>
            </a:extLst>
          </p:cNvPr>
          <p:cNvSpPr>
            <a:spLocks noGrp="1"/>
          </p:cNvSpPr>
          <p:nvPr>
            <p:ph idx="1"/>
          </p:nvPr>
        </p:nvSpPr>
        <p:spPr/>
        <p:txBody>
          <a:bodyPr>
            <a:normAutofit lnSpcReduction="10000"/>
          </a:bodyPr>
          <a:lstStyle/>
          <a:p>
            <a:pPr algn="r" rtl="1">
              <a:lnSpc>
                <a:spcPct val="150000"/>
              </a:lnSpc>
            </a:pPr>
            <a:r>
              <a:rPr lang="fa-IR" sz="2800" dirty="0">
                <a:solidFill>
                  <a:schemeClr val="tx1"/>
                </a:solidFill>
                <a:cs typeface="B Nazanin" panose="00000400000000000000" pitchFamily="2" charset="-78"/>
              </a:rPr>
              <a:t>برای هر محل سکونت مادر توزیع شعاعی جهت های ساعتی باد را در طول بارداری با دقت یک درجه محاسبه شد.</a:t>
            </a:r>
          </a:p>
          <a:p>
            <a:pPr algn="r" rtl="1">
              <a:lnSpc>
                <a:spcPct val="150000"/>
              </a:lnSpc>
            </a:pPr>
            <a:r>
              <a:rPr lang="fa-IR" sz="2800" dirty="0">
                <a:solidFill>
                  <a:schemeClr val="tx1"/>
                </a:solidFill>
                <a:cs typeface="B Nazanin" panose="00000400000000000000" pitchFamily="2" charset="-78"/>
              </a:rPr>
              <a:t>هر زاویه مشخص میکند که باد چند ساعت در طول بارداری از آن جهت وزیده است.</a:t>
            </a:r>
          </a:p>
          <a:p>
            <a:pPr algn="r" rtl="1">
              <a:lnSpc>
                <a:spcPct val="150000"/>
              </a:lnSpc>
            </a:pPr>
            <a:r>
              <a:rPr lang="fa-IR" sz="2800" dirty="0">
                <a:solidFill>
                  <a:schemeClr val="tx1"/>
                </a:solidFill>
                <a:cs typeface="B Nazanin" panose="00000400000000000000" pitchFamily="2" charset="-78"/>
              </a:rPr>
              <a:t>سپس برای هر محل سکونت بخش های شعاعی را با جاده های پرتردد به شکل فضایی پیوند داده شدند. به این شکل مشخص می شود که باد از کدام قسمت های جاده به محل سکونت مادر می وزیده است.</a:t>
            </a: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F4011871-5866-B2A7-2489-A6122C3DD64D}"/>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B1C808AB-92F2-B321-9C21-3171145B958B}"/>
              </a:ext>
            </a:extLst>
          </p:cNvPr>
          <p:cNvSpPr>
            <a:spLocks noGrp="1"/>
          </p:cNvSpPr>
          <p:nvPr>
            <p:ph type="sldNum" sz="quarter" idx="12"/>
          </p:nvPr>
        </p:nvSpPr>
        <p:spPr/>
        <p:txBody>
          <a:bodyPr/>
          <a:lstStyle/>
          <a:p>
            <a:fld id="{1E05F112-190E-4225-89D9-1976201E1535}" type="slidenum">
              <a:rPr lang="en-US" smtClean="0"/>
              <a:t>12</a:t>
            </a:fld>
            <a:endParaRPr lang="en-US"/>
          </a:p>
        </p:txBody>
      </p:sp>
    </p:spTree>
    <p:extLst>
      <p:ext uri="{BB962C8B-B14F-4D97-AF65-F5344CB8AC3E}">
        <p14:creationId xmlns:p14="http://schemas.microsoft.com/office/powerpoint/2010/main" val="2679032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A00B2FE-A79C-962B-6C50-B798D11B00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881" b="18408"/>
          <a:stretch/>
        </p:blipFill>
        <p:spPr>
          <a:xfrm>
            <a:off x="280667" y="546580"/>
            <a:ext cx="11038993" cy="5370126"/>
          </a:xfrm>
        </p:spPr>
      </p:pic>
      <p:sp>
        <p:nvSpPr>
          <p:cNvPr id="4" name="Footer Placeholder 3">
            <a:extLst>
              <a:ext uri="{FF2B5EF4-FFF2-40B4-BE49-F238E27FC236}">
                <a16:creationId xmlns:a16="http://schemas.microsoft.com/office/drawing/2014/main" id="{6255EE9E-DED0-3A0C-3FB6-0D0A37CBA728}"/>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09D03E64-B66E-10B9-58A2-7E48A6FBA22F}"/>
              </a:ext>
            </a:extLst>
          </p:cNvPr>
          <p:cNvSpPr>
            <a:spLocks noGrp="1"/>
          </p:cNvSpPr>
          <p:nvPr>
            <p:ph type="sldNum" sz="quarter" idx="12"/>
          </p:nvPr>
        </p:nvSpPr>
        <p:spPr/>
        <p:txBody>
          <a:bodyPr/>
          <a:lstStyle/>
          <a:p>
            <a:fld id="{1E05F112-190E-4225-89D9-1976201E1535}" type="slidenum">
              <a:rPr lang="en-US" smtClean="0"/>
              <a:t>13</a:t>
            </a:fld>
            <a:endParaRPr lang="en-US"/>
          </a:p>
        </p:txBody>
      </p:sp>
    </p:spTree>
    <p:extLst>
      <p:ext uri="{BB962C8B-B14F-4D97-AF65-F5344CB8AC3E}">
        <p14:creationId xmlns:p14="http://schemas.microsoft.com/office/powerpoint/2010/main" val="3354640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725B9-C131-C547-BE6A-49FBE0BB72D3}"/>
              </a:ext>
            </a:extLst>
          </p:cNvPr>
          <p:cNvSpPr>
            <a:spLocks noGrp="1"/>
          </p:cNvSpPr>
          <p:nvPr>
            <p:ph type="title"/>
          </p:nvPr>
        </p:nvSpPr>
        <p:spPr/>
        <p:txBody>
          <a:bodyPr>
            <a:normAutofit/>
          </a:bodyPr>
          <a:lstStyle/>
          <a:p>
            <a:pPr algn="ctr"/>
            <a:r>
              <a:rPr lang="fa-IR" sz="4400" b="1" dirty="0">
                <a:solidFill>
                  <a:schemeClr val="tx1"/>
                </a:solidFill>
                <a:cs typeface="B Nazanin" panose="00000400000000000000" pitchFamily="2" charset="-78"/>
              </a:rPr>
              <a:t>روش ها</a:t>
            </a:r>
            <a:br>
              <a:rPr lang="fa-IR" sz="4400" dirty="0">
                <a:solidFill>
                  <a:schemeClr val="tx1"/>
                </a:solidFill>
                <a:cs typeface="B Nazanin" panose="00000400000000000000" pitchFamily="2" charset="-78"/>
              </a:rPr>
            </a:br>
            <a:r>
              <a:rPr lang="fa-IR" sz="44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rPr>
              <a:t>(همسان سازی)</a:t>
            </a:r>
            <a:endParaRPr lang="en-US" sz="36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C515A0CB-744A-0E92-04D6-9E20C4000CA2}"/>
              </a:ext>
            </a:extLst>
          </p:cNvPr>
          <p:cNvSpPr>
            <a:spLocks noGrp="1"/>
          </p:cNvSpPr>
          <p:nvPr>
            <p:ph idx="1"/>
          </p:nvPr>
        </p:nvSpPr>
        <p:spPr/>
        <p:txBody>
          <a:bodyPr>
            <a:noAutofit/>
          </a:bodyPr>
          <a:lstStyle/>
          <a:p>
            <a:pPr algn="r" rtl="1">
              <a:lnSpc>
                <a:spcPct val="150000"/>
              </a:lnSpc>
            </a:pPr>
            <a:r>
              <a:rPr lang="fa-IR" sz="2800" dirty="0">
                <a:solidFill>
                  <a:schemeClr val="tx1"/>
                </a:solidFill>
                <a:cs typeface="B Nazanin" panose="00000400000000000000" pitchFamily="2" charset="-78"/>
              </a:rPr>
              <a:t>دو گروه:</a:t>
            </a:r>
          </a:p>
          <a:p>
            <a:pPr algn="r" rtl="1">
              <a:lnSpc>
                <a:spcPct val="150000"/>
              </a:lnSpc>
            </a:pPr>
            <a:r>
              <a:rPr lang="en-US" sz="2400" dirty="0">
                <a:solidFill>
                  <a:schemeClr val="tx1"/>
                </a:solidFill>
                <a:cs typeface="B Nazanin" panose="00000400000000000000" pitchFamily="2" charset="-78"/>
              </a:rPr>
              <a:t>Downwind</a:t>
            </a:r>
            <a:r>
              <a:rPr lang="fa-IR" sz="2800" dirty="0">
                <a:solidFill>
                  <a:schemeClr val="tx1"/>
                </a:solidFill>
                <a:cs typeface="B Nazanin" panose="00000400000000000000" pitchFamily="2" charset="-78"/>
              </a:rPr>
              <a:t>: در معرض باد------- 97024 نفر</a:t>
            </a:r>
            <a:endParaRPr lang="en-US" sz="2800" dirty="0">
              <a:solidFill>
                <a:schemeClr val="tx1"/>
              </a:solidFill>
              <a:cs typeface="B Nazanin" panose="00000400000000000000" pitchFamily="2" charset="-78"/>
            </a:endParaRPr>
          </a:p>
          <a:p>
            <a:pPr algn="r" rtl="1">
              <a:lnSpc>
                <a:spcPct val="150000"/>
              </a:lnSpc>
            </a:pPr>
            <a:r>
              <a:rPr lang="en-US" sz="2400" dirty="0">
                <a:solidFill>
                  <a:schemeClr val="tx1"/>
                </a:solidFill>
                <a:cs typeface="B Nazanin" panose="00000400000000000000" pitchFamily="2" charset="-78"/>
              </a:rPr>
              <a:t>Upwind</a:t>
            </a:r>
            <a:r>
              <a:rPr lang="fa-IR" sz="2800" dirty="0">
                <a:solidFill>
                  <a:schemeClr val="tx1"/>
                </a:solidFill>
                <a:cs typeface="B Nazanin" panose="00000400000000000000" pitchFamily="2" charset="-78"/>
              </a:rPr>
              <a:t>: کنترل ها------- 97026 نفر</a:t>
            </a:r>
          </a:p>
          <a:p>
            <a:pPr algn="r" rtl="1">
              <a:lnSpc>
                <a:spcPct val="150000"/>
              </a:lnSpc>
            </a:pPr>
            <a:r>
              <a:rPr lang="fa-IR" sz="2800" dirty="0">
                <a:solidFill>
                  <a:schemeClr val="tx1"/>
                </a:solidFill>
                <a:cs typeface="B Nazanin" panose="00000400000000000000" pitchFamily="2" charset="-78"/>
              </a:rPr>
              <a:t>هر فرد در معرض باد با 4 کنترل همسان سازی شد. اولویت با کنترلی بود که کمترین امتیاز همسان سازی را داشته باشد</a:t>
            </a:r>
            <a:r>
              <a:rPr lang="fa-IR" sz="1800" dirty="0">
                <a:solidFill>
                  <a:srgbClr val="FF0000"/>
                </a:solidFill>
                <a:cs typeface="B Nazanin" panose="00000400000000000000" pitchFamily="2" charset="-78"/>
              </a:rPr>
              <a:t>.*</a:t>
            </a:r>
          </a:p>
          <a:p>
            <a:pPr algn="r" rtl="1">
              <a:lnSpc>
                <a:spcPct val="150000"/>
              </a:lnSpc>
            </a:pPr>
            <a:endParaRPr lang="fa-IR" sz="2800" dirty="0">
              <a:cs typeface="B Nazanin" panose="00000400000000000000" pitchFamily="2" charset="-78"/>
            </a:endParaRPr>
          </a:p>
          <a:p>
            <a:pPr algn="r" rtl="1">
              <a:lnSpc>
                <a:spcPct val="150000"/>
              </a:lnSpc>
            </a:pPr>
            <a:endParaRPr lang="en-US" sz="2800" dirty="0">
              <a:cs typeface="B Nazanin" panose="00000400000000000000" pitchFamily="2" charset="-78"/>
            </a:endParaRPr>
          </a:p>
        </p:txBody>
      </p:sp>
      <p:sp>
        <p:nvSpPr>
          <p:cNvPr id="4" name="Footer Placeholder 3">
            <a:extLst>
              <a:ext uri="{FF2B5EF4-FFF2-40B4-BE49-F238E27FC236}">
                <a16:creationId xmlns:a16="http://schemas.microsoft.com/office/drawing/2014/main" id="{F20DEE78-1920-F62D-4902-E37ED095E505}"/>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AC63D41E-1AFB-EF38-7A31-85721F6F99FB}"/>
              </a:ext>
            </a:extLst>
          </p:cNvPr>
          <p:cNvSpPr>
            <a:spLocks noGrp="1"/>
          </p:cNvSpPr>
          <p:nvPr>
            <p:ph type="sldNum" sz="quarter" idx="12"/>
          </p:nvPr>
        </p:nvSpPr>
        <p:spPr/>
        <p:txBody>
          <a:bodyPr/>
          <a:lstStyle/>
          <a:p>
            <a:fld id="{1E05F112-190E-4225-89D9-1976201E1535}" type="slidenum">
              <a:rPr lang="en-US" smtClean="0"/>
              <a:t>14</a:t>
            </a:fld>
            <a:endParaRPr lang="en-US"/>
          </a:p>
        </p:txBody>
      </p:sp>
    </p:spTree>
    <p:extLst>
      <p:ext uri="{BB962C8B-B14F-4D97-AF65-F5344CB8AC3E}">
        <p14:creationId xmlns:p14="http://schemas.microsoft.com/office/powerpoint/2010/main" val="139874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193E9-DCA5-54A9-8E9D-4B476E5F67FC}"/>
              </a:ext>
            </a:extLst>
          </p:cNvPr>
          <p:cNvSpPr>
            <a:spLocks noGrp="1"/>
          </p:cNvSpPr>
          <p:nvPr>
            <p:ph type="title"/>
          </p:nvPr>
        </p:nvSpPr>
        <p:spPr/>
        <p:txBody>
          <a:bodyPr/>
          <a:lstStyle/>
          <a:p>
            <a:pPr algn="ctr"/>
            <a:r>
              <a:rPr kumimoji="0" lang="fa-IR" sz="44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روش ها</a:t>
            </a:r>
            <a:br>
              <a:rPr kumimoji="0" lang="fa-IR" sz="4400" b="0"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br>
            <a:r>
              <a:rPr kumimoji="0" lang="fa-IR" sz="4400" b="0"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 </a:t>
            </a:r>
            <a:r>
              <a:rPr kumimoji="0" lang="fa-IR" sz="3600" b="0"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(همسان سازی)</a:t>
            </a:r>
            <a:r>
              <a:rPr kumimoji="0" lang="fa-IR" sz="2400" b="0" i="0" u="none" strike="noStrike" kern="1200" cap="none" spc="-50" normalizeH="0" baseline="0" noProof="0" dirty="0">
                <a:ln>
                  <a:noFill/>
                </a:ln>
                <a:solidFill>
                  <a:srgbClr val="FF0000"/>
                </a:solidFill>
                <a:effectLst/>
                <a:uLnTx/>
                <a:uFillTx/>
                <a:latin typeface="Calibri Light" panose="020F0302020204030204"/>
                <a:ea typeface="+mj-ea"/>
                <a:cs typeface="B Nazanin" panose="00000400000000000000" pitchFamily="2" charset="-78"/>
              </a:rPr>
              <a:t>*</a:t>
            </a:r>
            <a:endParaRPr lang="en-US" sz="2400" dirty="0">
              <a:solidFill>
                <a:srgbClr val="FF0000"/>
              </a:solidFill>
            </a:endParaRPr>
          </a:p>
        </p:txBody>
      </p:sp>
      <p:sp>
        <p:nvSpPr>
          <p:cNvPr id="3" name="Content Placeholder 2">
            <a:extLst>
              <a:ext uri="{FF2B5EF4-FFF2-40B4-BE49-F238E27FC236}">
                <a16:creationId xmlns:a16="http://schemas.microsoft.com/office/drawing/2014/main" id="{F131CBFB-C71D-A2FA-EF49-AE5A7626146E}"/>
              </a:ext>
            </a:extLst>
          </p:cNvPr>
          <p:cNvSpPr>
            <a:spLocks noGrp="1"/>
          </p:cNvSpPr>
          <p:nvPr>
            <p:ph idx="1"/>
          </p:nvPr>
        </p:nvSpPr>
        <p:spPr>
          <a:xfrm>
            <a:off x="1097280" y="1845734"/>
            <a:ext cx="10058400" cy="4338250"/>
          </a:xfrm>
        </p:spPr>
        <p:txBody>
          <a:bodyPr>
            <a:normAutofit fontScale="92500" lnSpcReduction="10000"/>
          </a:bodyPr>
          <a:lstStyle/>
          <a:p>
            <a:pPr algn="r" rtl="1">
              <a:buFont typeface="Arial" panose="020B0604020202020204" pitchFamily="34" charset="0"/>
              <a:buChar char="•"/>
            </a:pPr>
            <a:r>
              <a:rPr lang="fa-IR" sz="2800" dirty="0">
                <a:solidFill>
                  <a:schemeClr val="tx1"/>
                </a:solidFill>
                <a:cs typeface="B Nazanin" panose="00000400000000000000" pitchFamily="2" charset="-78"/>
              </a:rPr>
              <a:t>98% از کنترل ها از همسایگان در طرف مقابل جاده های پرتردد بودند.</a:t>
            </a:r>
          </a:p>
          <a:p>
            <a:pPr marL="0" indent="0" algn="r" rtl="1">
              <a:buNone/>
            </a:pPr>
            <a:endParaRPr lang="fa-IR" sz="2800" dirty="0">
              <a:solidFill>
                <a:schemeClr val="tx1"/>
              </a:solidFill>
              <a:cs typeface="B Nazanin" panose="00000400000000000000" pitchFamily="2" charset="-78"/>
            </a:endParaRPr>
          </a:p>
          <a:p>
            <a:pPr marL="0" indent="0" algn="r" rtl="1">
              <a:buNone/>
            </a:pPr>
            <a:endParaRPr lang="fa-IR" sz="2800" dirty="0">
              <a:solidFill>
                <a:schemeClr val="tx1"/>
              </a:solidFill>
              <a:cs typeface="B Nazanin" panose="00000400000000000000" pitchFamily="2" charset="-78"/>
            </a:endParaRPr>
          </a:p>
          <a:p>
            <a:pPr marL="0" indent="0" algn="r" rtl="1">
              <a:buNone/>
            </a:pPr>
            <a:endParaRPr lang="fa-IR" sz="2800" dirty="0">
              <a:solidFill>
                <a:schemeClr val="tx1"/>
              </a:solidFill>
              <a:cs typeface="B Nazanin" panose="00000400000000000000" pitchFamily="2" charset="-78"/>
            </a:endParaRPr>
          </a:p>
          <a:p>
            <a:pPr algn="r" rtl="1">
              <a:lnSpc>
                <a:spcPct val="150000"/>
              </a:lnSpc>
              <a:buFont typeface="Arial" panose="020B0604020202020204" pitchFamily="34" charset="0"/>
              <a:buChar char="•"/>
            </a:pPr>
            <a:r>
              <a:rPr lang="fa-IR" sz="3000" dirty="0">
                <a:solidFill>
                  <a:schemeClr val="tx1"/>
                </a:solidFill>
                <a:cs typeface="B Nazanin" panose="00000400000000000000" pitchFamily="2" charset="-78"/>
              </a:rPr>
              <a:t>اگر فاصله تا جاده برای موارد و کنترل ها باهم تفاوت زیادی داشته باشنداز مطالعه حذف می شوند.</a:t>
            </a:r>
          </a:p>
          <a:p>
            <a:pPr algn="r" rtl="1">
              <a:lnSpc>
                <a:spcPct val="150000"/>
              </a:lnSpc>
              <a:buFont typeface="Arial" panose="020B0604020202020204" pitchFamily="34" charset="0"/>
              <a:buChar char="•"/>
            </a:pPr>
            <a:r>
              <a:rPr lang="fa-IR" sz="3000" dirty="0">
                <a:solidFill>
                  <a:schemeClr val="tx1"/>
                </a:solidFill>
                <a:cs typeface="B Nazanin" panose="00000400000000000000" pitchFamily="2" charset="-78"/>
              </a:rPr>
              <a:t>حداکثر اختلاف سنی مادران در دو گروه 4 سال می باشد.</a:t>
            </a:r>
          </a:p>
          <a:p>
            <a:pPr marL="0" indent="0" algn="r" rtl="1">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9EFB9EE7-0AA9-B855-7A98-DE87A968B4D7}"/>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F37F2DA4-DA2F-EBDB-083E-30EB02C3524A}"/>
              </a:ext>
            </a:extLst>
          </p:cNvPr>
          <p:cNvSpPr>
            <a:spLocks noGrp="1"/>
          </p:cNvSpPr>
          <p:nvPr>
            <p:ph type="sldNum" sz="quarter" idx="12"/>
          </p:nvPr>
        </p:nvSpPr>
        <p:spPr/>
        <p:txBody>
          <a:bodyPr/>
          <a:lstStyle/>
          <a:p>
            <a:fld id="{1E05F112-190E-4225-89D9-1976201E1535}" type="slidenum">
              <a:rPr lang="en-US" smtClean="0"/>
              <a:t>15</a:t>
            </a:fld>
            <a:endParaRPr lang="en-US"/>
          </a:p>
        </p:txBody>
      </p:sp>
      <p:sp>
        <p:nvSpPr>
          <p:cNvPr id="7" name="TextBox 6">
            <a:extLst>
              <a:ext uri="{FF2B5EF4-FFF2-40B4-BE49-F238E27FC236}">
                <a16:creationId xmlns:a16="http://schemas.microsoft.com/office/drawing/2014/main" id="{AEA91AF7-5BC4-D6F6-3CBE-CBA2301B38C0}"/>
              </a:ext>
            </a:extLst>
          </p:cNvPr>
          <p:cNvSpPr txBox="1"/>
          <p:nvPr/>
        </p:nvSpPr>
        <p:spPr>
          <a:xfrm>
            <a:off x="3382336" y="2465362"/>
            <a:ext cx="8855540" cy="1331134"/>
          </a:xfrm>
          <a:prstGeom prst="rect">
            <a:avLst/>
          </a:prstGeom>
          <a:noFill/>
        </p:spPr>
        <p:txBody>
          <a:bodyPr wrap="square" rtlCol="0">
            <a:spAutoFit/>
          </a:bodyPr>
          <a:lstStyle/>
          <a:p>
            <a:pPr algn="ctr" rtl="1">
              <a:lnSpc>
                <a:spcPct val="150000"/>
              </a:lnSpc>
            </a:pPr>
            <a:r>
              <a:rPr lang="fa-IR" sz="2800" dirty="0">
                <a:cs typeface="B Nazanin" panose="00000400000000000000" pitchFamily="2" charset="-78"/>
              </a:rPr>
              <a:t>از نظر عوامل اجتماعی و محیطی یکسان</a:t>
            </a:r>
          </a:p>
          <a:p>
            <a:pPr algn="ctr" rtl="1">
              <a:lnSpc>
                <a:spcPct val="150000"/>
              </a:lnSpc>
            </a:pPr>
            <a:r>
              <a:rPr lang="fa-IR" sz="2800" dirty="0">
                <a:cs typeface="B Nazanin" panose="00000400000000000000" pitchFamily="2" charset="-78"/>
              </a:rPr>
              <a:t>تنها تفاوت در </a:t>
            </a:r>
            <a:r>
              <a:rPr lang="fa-IR" sz="2800" dirty="0">
                <a:highlight>
                  <a:srgbClr val="FFFF00"/>
                </a:highlight>
                <a:cs typeface="B Nazanin" panose="00000400000000000000" pitchFamily="2" charset="-78"/>
              </a:rPr>
              <a:t>جهت باد</a:t>
            </a:r>
            <a:r>
              <a:rPr lang="fa-IR" sz="2800" dirty="0">
                <a:cs typeface="B Nazanin" panose="00000400000000000000" pitchFamily="2" charset="-78"/>
              </a:rPr>
              <a:t> می باشد.</a:t>
            </a:r>
            <a:endParaRPr lang="en-US" sz="2800" dirty="0">
              <a:cs typeface="B Nazanin" panose="00000400000000000000" pitchFamily="2" charset="-78"/>
            </a:endParaRPr>
          </a:p>
        </p:txBody>
      </p:sp>
      <p:sp>
        <p:nvSpPr>
          <p:cNvPr id="12" name="Arrow: Down 11">
            <a:extLst>
              <a:ext uri="{FF2B5EF4-FFF2-40B4-BE49-F238E27FC236}">
                <a16:creationId xmlns:a16="http://schemas.microsoft.com/office/drawing/2014/main" id="{1C420D20-DAE5-2F17-6187-15084E259259}"/>
              </a:ext>
            </a:extLst>
          </p:cNvPr>
          <p:cNvSpPr/>
          <p:nvPr/>
        </p:nvSpPr>
        <p:spPr>
          <a:xfrm>
            <a:off x="7565008" y="2281791"/>
            <a:ext cx="311085" cy="3671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31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9E824-19EF-784E-A557-6B8B36B66E89}"/>
              </a:ext>
            </a:extLst>
          </p:cNvPr>
          <p:cNvSpPr>
            <a:spLocks noGrp="1"/>
          </p:cNvSpPr>
          <p:nvPr>
            <p:ph type="title"/>
          </p:nvPr>
        </p:nvSpPr>
        <p:spPr/>
        <p:txBody>
          <a:bodyPr>
            <a:normAutofit/>
          </a:bodyPr>
          <a:lstStyle/>
          <a:p>
            <a:pPr algn="ctr"/>
            <a:r>
              <a:rPr lang="fa-IR" sz="4400" b="1" dirty="0">
                <a:solidFill>
                  <a:schemeClr val="tx1"/>
                </a:solidFill>
                <a:cs typeface="B Nazanin" panose="00000400000000000000" pitchFamily="2" charset="-78"/>
              </a:rPr>
              <a:t>تحلیل اپیدمیولوژیک</a:t>
            </a:r>
            <a:endParaRPr lang="en-US" sz="4400" b="1"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DAC09269-4B86-9002-6DEA-C1C56143CAB6}"/>
              </a:ext>
            </a:extLst>
          </p:cNvPr>
          <p:cNvSpPr>
            <a:spLocks noGrp="1"/>
          </p:cNvSpPr>
          <p:nvPr>
            <p:ph idx="1"/>
          </p:nvPr>
        </p:nvSpPr>
        <p:spPr/>
        <p:txBody>
          <a:bodyPr>
            <a:normAutofit lnSpcReduction="10000"/>
          </a:bodyPr>
          <a:lstStyle/>
          <a:p>
            <a:pPr marL="0" indent="0" algn="r" rtl="1">
              <a:lnSpc>
                <a:spcPct val="150000"/>
              </a:lnSpc>
              <a:buNone/>
            </a:pPr>
            <a:r>
              <a:rPr lang="fa-IR" sz="3200" b="1" dirty="0">
                <a:solidFill>
                  <a:schemeClr val="tx1"/>
                </a:solidFill>
                <a:cs typeface="B Nazanin" panose="00000400000000000000" pitchFamily="2" charset="-78"/>
              </a:rPr>
              <a:t>پیامد ها:</a:t>
            </a:r>
          </a:p>
          <a:p>
            <a:pPr algn="r" rtl="1">
              <a:lnSpc>
                <a:spcPct val="150000"/>
              </a:lnSpc>
              <a:buFont typeface="Wingdings" panose="05000000000000000000" pitchFamily="2" charset="2"/>
              <a:buChar char="Ø"/>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وزن هنگام تولد </a:t>
            </a:r>
            <a:r>
              <a:rPr lang="en-US" sz="2400" dirty="0">
                <a:solidFill>
                  <a:schemeClr val="tx1"/>
                </a:solidFill>
                <a:cs typeface="B Nazanin" panose="00000400000000000000" pitchFamily="2" charset="-78"/>
              </a:rPr>
              <a:t>(TBW)</a:t>
            </a:r>
            <a:r>
              <a:rPr lang="fa-IR" sz="2400" dirty="0">
                <a:solidFill>
                  <a:schemeClr val="tx1"/>
                </a:solidFill>
                <a:cs typeface="B Nazanin" panose="00000400000000000000" pitchFamily="2" charset="-78"/>
              </a:rPr>
              <a:t> </a:t>
            </a:r>
            <a:r>
              <a:rPr lang="fa-IR" sz="2400" dirty="0">
                <a:solidFill>
                  <a:srgbClr val="FFC000"/>
                </a:solidFill>
                <a:cs typeface="B Nazanin" panose="00000400000000000000" pitchFamily="2" charset="-78"/>
              </a:rPr>
              <a:t>--------</a:t>
            </a:r>
            <a:r>
              <a:rPr lang="fa-IR" sz="2400" dirty="0">
                <a:solidFill>
                  <a:schemeClr val="tx1"/>
                </a:solidFill>
                <a:cs typeface="B Nazanin" panose="00000400000000000000" pitchFamily="2" charset="-78"/>
              </a:rPr>
              <a:t> زایمان در هفته های 37 تا 42 هفته</a:t>
            </a:r>
          </a:p>
          <a:p>
            <a:pPr algn="r" rtl="1">
              <a:lnSpc>
                <a:spcPct val="150000"/>
              </a:lnSpc>
              <a:buFont typeface="Wingdings" panose="05000000000000000000" pitchFamily="2" charset="2"/>
              <a:buChar char="Ø"/>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وزن کم هنگام تولد</a:t>
            </a:r>
            <a:r>
              <a:rPr lang="en-US" sz="28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(LTBW) </a:t>
            </a:r>
            <a:r>
              <a:rPr lang="fa-IR" sz="2400" dirty="0">
                <a:solidFill>
                  <a:srgbClr val="FFC000"/>
                </a:solidFill>
                <a:cs typeface="B Nazanin" panose="00000400000000000000" pitchFamily="2" charset="-78"/>
              </a:rPr>
              <a:t>--------</a:t>
            </a:r>
            <a:r>
              <a:rPr lang="fa-IR" sz="2400" dirty="0">
                <a:solidFill>
                  <a:schemeClr val="tx1"/>
                </a:solidFill>
                <a:cs typeface="B Nazanin" panose="00000400000000000000" pitchFamily="2" charset="-78"/>
              </a:rPr>
              <a:t> وزن کمتر از 2500 گرم</a:t>
            </a:r>
          </a:p>
          <a:p>
            <a:pPr algn="r" rtl="1">
              <a:lnSpc>
                <a:spcPct val="150000"/>
              </a:lnSpc>
              <a:buFont typeface="Wingdings" panose="05000000000000000000" pitchFamily="2" charset="2"/>
              <a:buChar char="Ø"/>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زایمان زودرس</a:t>
            </a:r>
            <a:r>
              <a:rPr lang="en-US" sz="28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(PTB) </a:t>
            </a:r>
            <a:r>
              <a:rPr lang="fa-IR" sz="2400" dirty="0">
                <a:solidFill>
                  <a:srgbClr val="FFC000"/>
                </a:solidFill>
                <a:cs typeface="B Nazanin" panose="00000400000000000000" pitchFamily="2" charset="-78"/>
              </a:rPr>
              <a:t>--------</a:t>
            </a:r>
            <a:r>
              <a:rPr lang="fa-IR" sz="2400" dirty="0">
                <a:solidFill>
                  <a:schemeClr val="tx1"/>
                </a:solidFill>
                <a:cs typeface="B Nazanin" panose="00000400000000000000" pitchFamily="2" charset="-78"/>
              </a:rPr>
              <a:t> سن بارداری 32 تا 37 هفته</a:t>
            </a:r>
          </a:p>
          <a:p>
            <a:pPr algn="r" rtl="1">
              <a:lnSpc>
                <a:spcPct val="150000"/>
              </a:lnSpc>
              <a:buFont typeface="Wingdings" panose="05000000000000000000" pitchFamily="2" charset="2"/>
              <a:buChar char="Ø"/>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زایمان خیلی زودرس</a:t>
            </a:r>
            <a:r>
              <a:rPr lang="en-US" sz="2800" dirty="0">
                <a:solidFill>
                  <a:schemeClr val="tx1"/>
                </a:solidFill>
                <a:cs typeface="B Nazanin" panose="00000400000000000000" pitchFamily="2" charset="-78"/>
              </a:rPr>
              <a:t> </a:t>
            </a:r>
            <a:r>
              <a:rPr lang="en-US" sz="2400" dirty="0">
                <a:solidFill>
                  <a:schemeClr val="tx1"/>
                </a:solidFill>
                <a:cs typeface="B Nazanin" panose="00000400000000000000" pitchFamily="2" charset="-78"/>
              </a:rPr>
              <a:t>(Very PTB) </a:t>
            </a:r>
            <a:r>
              <a:rPr lang="fa-IR" sz="2400" dirty="0">
                <a:solidFill>
                  <a:schemeClr val="tx1"/>
                </a:solidFill>
                <a:cs typeface="B Nazanin" panose="00000400000000000000" pitchFamily="2" charset="-78"/>
              </a:rPr>
              <a:t> </a:t>
            </a:r>
            <a:r>
              <a:rPr lang="fa-IR" sz="2400" dirty="0">
                <a:solidFill>
                  <a:srgbClr val="FFC000"/>
                </a:solidFill>
                <a:cs typeface="B Nazanin" panose="00000400000000000000" pitchFamily="2" charset="-78"/>
              </a:rPr>
              <a:t>--------</a:t>
            </a:r>
            <a:r>
              <a:rPr lang="fa-IR" sz="2400" dirty="0">
                <a:solidFill>
                  <a:schemeClr val="tx1"/>
                </a:solidFill>
                <a:cs typeface="B Nazanin" panose="00000400000000000000" pitchFamily="2" charset="-78"/>
              </a:rPr>
              <a:t> سن بارداری 22 تا 32 هفته</a:t>
            </a:r>
            <a:endParaRPr lang="en-US" sz="24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AF78ACA9-2DF5-FF66-2851-8C91008570C7}"/>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DA3B4572-BA8E-2377-106C-8F8C25182BFA}"/>
              </a:ext>
            </a:extLst>
          </p:cNvPr>
          <p:cNvSpPr>
            <a:spLocks noGrp="1"/>
          </p:cNvSpPr>
          <p:nvPr>
            <p:ph type="sldNum" sz="quarter" idx="12"/>
          </p:nvPr>
        </p:nvSpPr>
        <p:spPr/>
        <p:txBody>
          <a:bodyPr/>
          <a:lstStyle/>
          <a:p>
            <a:fld id="{1E05F112-190E-4225-89D9-1976201E1535}" type="slidenum">
              <a:rPr lang="en-US" smtClean="0"/>
              <a:t>16</a:t>
            </a:fld>
            <a:endParaRPr lang="en-US"/>
          </a:p>
        </p:txBody>
      </p:sp>
    </p:spTree>
    <p:extLst>
      <p:ext uri="{BB962C8B-B14F-4D97-AF65-F5344CB8AC3E}">
        <p14:creationId xmlns:p14="http://schemas.microsoft.com/office/powerpoint/2010/main" val="386708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FF1-9D96-D3F9-54C9-0B1591E091BC}"/>
              </a:ext>
            </a:extLst>
          </p:cNvPr>
          <p:cNvSpPr>
            <a:spLocks noGrp="1"/>
          </p:cNvSpPr>
          <p:nvPr>
            <p:ph type="title"/>
          </p:nvPr>
        </p:nvSpPr>
        <p:spPr/>
        <p:txBody>
          <a:bodyPr/>
          <a:lstStyle/>
          <a:p>
            <a:pPr algn="ctr"/>
            <a:r>
              <a:rPr kumimoji="0" lang="fa-IR" sz="44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تحلیل اپیدمیولوژیک</a:t>
            </a:r>
            <a:endParaRPr lang="en-US" b="1" dirty="0">
              <a:solidFill>
                <a:schemeClr val="tx1"/>
              </a:solidFill>
            </a:endParaRPr>
          </a:p>
        </p:txBody>
      </p:sp>
      <p:sp>
        <p:nvSpPr>
          <p:cNvPr id="3" name="Content Placeholder 2">
            <a:extLst>
              <a:ext uri="{FF2B5EF4-FFF2-40B4-BE49-F238E27FC236}">
                <a16:creationId xmlns:a16="http://schemas.microsoft.com/office/drawing/2014/main" id="{89901C7C-7E4D-B3B9-F0E8-1E39319421F7}"/>
              </a:ext>
            </a:extLst>
          </p:cNvPr>
          <p:cNvSpPr>
            <a:spLocks noGrp="1"/>
          </p:cNvSpPr>
          <p:nvPr>
            <p:ph idx="1"/>
          </p:nvPr>
        </p:nvSpPr>
        <p:spPr/>
        <p:txBody>
          <a:bodyPr>
            <a:normAutofit/>
          </a:bodyPr>
          <a:lstStyle/>
          <a:p>
            <a:pPr marL="0" indent="0" algn="r" rtl="1">
              <a:lnSpc>
                <a:spcPct val="150000"/>
              </a:lnSpc>
              <a:buNone/>
            </a:pPr>
            <a:r>
              <a:rPr lang="fa-IR" sz="2800" dirty="0">
                <a:solidFill>
                  <a:schemeClr val="tx1"/>
                </a:solidFill>
                <a:cs typeface="B Nazanin" panose="00000400000000000000" pitchFamily="2" charset="-78"/>
              </a:rPr>
              <a:t>مشخص شدن ارتباط بین محل سکونت و پیامد:</a:t>
            </a:r>
          </a:p>
          <a:p>
            <a:pPr marL="0" indent="0" algn="r" rtl="1">
              <a:lnSpc>
                <a:spcPct val="150000"/>
              </a:lnSpc>
              <a:buNone/>
            </a:pPr>
            <a:r>
              <a:rPr lang="fa-IR" sz="2800" dirty="0">
                <a:solidFill>
                  <a:schemeClr val="tx1"/>
                </a:solidFill>
                <a:cs typeface="B Nazanin" panose="00000400000000000000" pitchFamily="2" charset="-78"/>
              </a:rPr>
              <a:t>رگرسیون خطی --------- پیامد پیوسته و کمی مثل </a:t>
            </a:r>
            <a:r>
              <a:rPr lang="en-US" sz="2800" dirty="0">
                <a:solidFill>
                  <a:schemeClr val="tx1"/>
                </a:solidFill>
                <a:cs typeface="B Nazanin" panose="00000400000000000000" pitchFamily="2" charset="-78"/>
              </a:rPr>
              <a:t> TBW</a:t>
            </a:r>
            <a:r>
              <a:rPr lang="fa-IR" sz="2800" dirty="0">
                <a:solidFill>
                  <a:schemeClr val="tx1"/>
                </a:solidFill>
                <a:cs typeface="B Nazanin" panose="00000400000000000000" pitchFamily="2" charset="-78"/>
              </a:rPr>
              <a:t>و </a:t>
            </a:r>
            <a:r>
              <a:rPr lang="en-US" sz="2800" dirty="0">
                <a:solidFill>
                  <a:schemeClr val="tx1"/>
                </a:solidFill>
                <a:cs typeface="B Nazanin" panose="00000400000000000000" pitchFamily="2" charset="-78"/>
              </a:rPr>
              <a:t>LTBW</a:t>
            </a:r>
            <a:endParaRPr lang="fa-IR" sz="2800" dirty="0">
              <a:solidFill>
                <a:schemeClr val="tx1"/>
              </a:solidFill>
              <a:cs typeface="B Nazanin" panose="00000400000000000000" pitchFamily="2" charset="-78"/>
            </a:endParaRPr>
          </a:p>
          <a:p>
            <a:pPr marL="0" indent="0" algn="r" rtl="1">
              <a:lnSpc>
                <a:spcPct val="150000"/>
              </a:lnSpc>
              <a:buNone/>
            </a:pPr>
            <a:r>
              <a:rPr lang="fa-IR" sz="2800" dirty="0">
                <a:solidFill>
                  <a:schemeClr val="tx1"/>
                </a:solidFill>
                <a:cs typeface="B Nazanin" panose="00000400000000000000" pitchFamily="2" charset="-78"/>
              </a:rPr>
              <a:t>رگرسیون لجستیک</a:t>
            </a: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پیامد کیفی و دوحالته مثل </a:t>
            </a:r>
            <a:r>
              <a:rPr lang="en-US" sz="2800" dirty="0">
                <a:solidFill>
                  <a:schemeClr val="tx1"/>
                </a:solidFill>
                <a:cs typeface="B Nazanin" panose="00000400000000000000" pitchFamily="2" charset="-78"/>
              </a:rPr>
              <a:t>PTB </a:t>
            </a:r>
            <a:r>
              <a:rPr lang="fa-IR" sz="2800" dirty="0">
                <a:solidFill>
                  <a:schemeClr val="tx1"/>
                </a:solidFill>
                <a:cs typeface="B Nazanin" panose="00000400000000000000" pitchFamily="2" charset="-78"/>
              </a:rPr>
              <a:t> و </a:t>
            </a:r>
            <a:r>
              <a:rPr lang="en-US" sz="2800" dirty="0">
                <a:solidFill>
                  <a:schemeClr val="tx1"/>
                </a:solidFill>
                <a:cs typeface="B Nazanin" panose="00000400000000000000" pitchFamily="2" charset="-78"/>
              </a:rPr>
              <a:t>Very PTB</a:t>
            </a:r>
          </a:p>
          <a:p>
            <a:pPr marL="0" indent="0" algn="r" rtl="1">
              <a:lnSpc>
                <a:spcPct val="150000"/>
              </a:lnSpc>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15828860-1011-09AA-7927-CEF15BDC3F7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B88A3CF2-9F82-9300-29A3-B072D8F67301}"/>
              </a:ext>
            </a:extLst>
          </p:cNvPr>
          <p:cNvSpPr>
            <a:spLocks noGrp="1"/>
          </p:cNvSpPr>
          <p:nvPr>
            <p:ph type="sldNum" sz="quarter" idx="12"/>
          </p:nvPr>
        </p:nvSpPr>
        <p:spPr/>
        <p:txBody>
          <a:bodyPr/>
          <a:lstStyle/>
          <a:p>
            <a:fld id="{1E05F112-190E-4225-89D9-1976201E1535}" type="slidenum">
              <a:rPr lang="en-US" smtClean="0"/>
              <a:t>17</a:t>
            </a:fld>
            <a:endParaRPr lang="en-US"/>
          </a:p>
        </p:txBody>
      </p:sp>
    </p:spTree>
    <p:extLst>
      <p:ext uri="{BB962C8B-B14F-4D97-AF65-F5344CB8AC3E}">
        <p14:creationId xmlns:p14="http://schemas.microsoft.com/office/powerpoint/2010/main" val="142862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F0C5-E4D0-063A-D7DC-8A92674ECACF}"/>
              </a:ext>
            </a:extLst>
          </p:cNvPr>
          <p:cNvSpPr>
            <a:spLocks noGrp="1"/>
          </p:cNvSpPr>
          <p:nvPr>
            <p:ph type="title"/>
          </p:nvPr>
        </p:nvSpPr>
        <p:spPr/>
        <p:txBody>
          <a:bodyPr/>
          <a:lstStyle/>
          <a:p>
            <a:pPr algn="ctr"/>
            <a:r>
              <a:rPr kumimoji="0" lang="fa-IR" sz="44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تحلیل اپیدمیولوژیک</a:t>
            </a:r>
            <a:r>
              <a:rPr kumimoji="0" lang="fa-IR" sz="2000" b="1" i="0" u="none" strike="noStrike" kern="1200" cap="none" spc="-50" normalizeH="0" baseline="0" noProof="0" dirty="0">
                <a:ln>
                  <a:noFill/>
                </a:ln>
                <a:solidFill>
                  <a:srgbClr val="FF0000"/>
                </a:solidFill>
                <a:effectLst/>
                <a:uLnTx/>
                <a:uFillTx/>
                <a:latin typeface="Calibri Light" panose="020F0302020204030204"/>
                <a:ea typeface="+mj-ea"/>
                <a:cs typeface="B Nazanin" panose="00000400000000000000" pitchFamily="2" charset="-78"/>
              </a:rPr>
              <a:t>*</a:t>
            </a:r>
            <a:endParaRPr lang="en-US" sz="2000" b="1" dirty="0">
              <a:solidFill>
                <a:srgbClr val="FF0000"/>
              </a:solidFill>
            </a:endParaRPr>
          </a:p>
        </p:txBody>
      </p:sp>
      <p:sp>
        <p:nvSpPr>
          <p:cNvPr id="3" name="Content Placeholder 2">
            <a:extLst>
              <a:ext uri="{FF2B5EF4-FFF2-40B4-BE49-F238E27FC236}">
                <a16:creationId xmlns:a16="http://schemas.microsoft.com/office/drawing/2014/main" id="{73D3C7EC-AE0D-212E-77AF-21CF1C794B51}"/>
              </a:ext>
            </a:extLst>
          </p:cNvPr>
          <p:cNvSpPr>
            <a:spLocks noGrp="1"/>
          </p:cNvSpPr>
          <p:nvPr>
            <p:ph idx="1"/>
          </p:nvPr>
        </p:nvSpPr>
        <p:spPr/>
        <p:txBody>
          <a:bodyPr>
            <a:noAutofit/>
          </a:bodyPr>
          <a:lstStyle/>
          <a:p>
            <a:pPr algn="r" rtl="1">
              <a:lnSpc>
                <a:spcPct val="170000"/>
              </a:lnSpc>
              <a:buFont typeface="Wingdings" panose="05000000000000000000" pitchFamily="2" charset="2"/>
              <a:buChar char="v"/>
            </a:pPr>
            <a:r>
              <a:rPr lang="fa-IR" sz="2800" b="1" dirty="0">
                <a:solidFill>
                  <a:schemeClr val="tx1"/>
                </a:solidFill>
                <a:cs typeface="B Nazanin" panose="00000400000000000000" pitchFamily="2" charset="-78"/>
              </a:rPr>
              <a:t> متغیر های پایه و ضروری: </a:t>
            </a:r>
          </a:p>
          <a:p>
            <a:pPr marL="0" indent="0" algn="r" rtl="1">
              <a:lnSpc>
                <a:spcPct val="100000"/>
              </a:lnSpc>
              <a:buNone/>
            </a:pPr>
            <a:r>
              <a:rPr lang="fa-IR" sz="2800" dirty="0">
                <a:solidFill>
                  <a:schemeClr val="tx1"/>
                </a:solidFill>
                <a:cs typeface="B Nazanin" panose="00000400000000000000" pitchFamily="2" charset="-78"/>
              </a:rPr>
              <a:t>جنسیت نوزاد ، سن مادر ، ماه تولد ، سال تولد ، فاصله تا نزدیک ترین جاده و شهرستان محل سکونت</a:t>
            </a:r>
          </a:p>
          <a:p>
            <a:pPr algn="r" rtl="1">
              <a:lnSpc>
                <a:spcPct val="170000"/>
              </a:lnSpc>
              <a:buFont typeface="Wingdings" panose="05000000000000000000" pitchFamily="2" charset="2"/>
              <a:buChar char="v"/>
            </a:pPr>
            <a:r>
              <a:rPr lang="fa-IR" sz="2800" b="1" dirty="0">
                <a:solidFill>
                  <a:schemeClr val="tx1"/>
                </a:solidFill>
                <a:cs typeface="B Nazanin" panose="00000400000000000000" pitchFamily="2" charset="-78"/>
              </a:rPr>
              <a:t> متغیر های بعدی که اضافه شدند و سپس تحلیل مجدد انجام شد:</a:t>
            </a:r>
          </a:p>
          <a:p>
            <a:pPr marL="0" indent="0" algn="r" rtl="1">
              <a:lnSpc>
                <a:spcPct val="100000"/>
              </a:lnSpc>
              <a:buNone/>
            </a:pPr>
            <a:r>
              <a:rPr lang="fa-IR" sz="2800" dirty="0">
                <a:solidFill>
                  <a:schemeClr val="tx1"/>
                </a:solidFill>
                <a:cs typeface="B Nazanin" panose="00000400000000000000" pitchFamily="2" charset="-78"/>
              </a:rPr>
              <a:t> قومیت و نژاد مادر ، محل تولد مادر ، وضعیت سیگار کشیدن مادر ، افزایش وزن مادر ، ماه شروع مراقبت های دوران بارداری ، درآمد و بیمه مادر.</a:t>
            </a: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00D875BA-1A6F-634F-89EE-1E5CD88DF748}"/>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3BED3603-B540-D1F7-66BC-EDFB21A77EDD}"/>
              </a:ext>
            </a:extLst>
          </p:cNvPr>
          <p:cNvSpPr>
            <a:spLocks noGrp="1"/>
          </p:cNvSpPr>
          <p:nvPr>
            <p:ph type="sldNum" sz="quarter" idx="12"/>
          </p:nvPr>
        </p:nvSpPr>
        <p:spPr/>
        <p:txBody>
          <a:bodyPr/>
          <a:lstStyle/>
          <a:p>
            <a:fld id="{1E05F112-190E-4225-89D9-1976201E1535}" type="slidenum">
              <a:rPr lang="en-US" smtClean="0"/>
              <a:t>18</a:t>
            </a:fld>
            <a:endParaRPr lang="en-US"/>
          </a:p>
        </p:txBody>
      </p:sp>
    </p:spTree>
    <p:extLst>
      <p:ext uri="{BB962C8B-B14F-4D97-AF65-F5344CB8AC3E}">
        <p14:creationId xmlns:p14="http://schemas.microsoft.com/office/powerpoint/2010/main" val="66983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A2EF6-8D68-AB85-B2F0-735DC41581BE}"/>
              </a:ext>
            </a:extLst>
          </p:cNvPr>
          <p:cNvSpPr>
            <a:spLocks noGrp="1"/>
          </p:cNvSpPr>
          <p:nvPr>
            <p:ph type="title"/>
          </p:nvPr>
        </p:nvSpPr>
        <p:spPr/>
        <p:txBody>
          <a:bodyPr>
            <a:normAutofit/>
          </a:bodyPr>
          <a:lstStyle/>
          <a:p>
            <a:pPr marL="91440" marR="0" lvl="0" indent="-91440" algn="ctr" defTabSz="914400" rtl="1"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r>
              <a:rPr lang="fa-IR" sz="4400" b="1" dirty="0">
                <a:solidFill>
                  <a:schemeClr val="tx1"/>
                </a:solidFill>
                <a:cs typeface="B Nazanin" panose="00000400000000000000" pitchFamily="2" charset="-78"/>
              </a:rPr>
              <a:t>تحلیل حساسیت</a:t>
            </a:r>
            <a:br>
              <a:rPr lang="fa-IR" sz="44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(بررسی قابلیت اعتماد نتایج)</a:t>
            </a:r>
            <a:endParaRPr lang="en-US" sz="32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B184BFEB-D91F-5854-B233-3EE9AFED7A76}"/>
              </a:ext>
            </a:extLst>
          </p:cNvPr>
          <p:cNvSpPr>
            <a:spLocks noGrp="1"/>
          </p:cNvSpPr>
          <p:nvPr>
            <p:ph idx="1"/>
          </p:nvPr>
        </p:nvSpPr>
        <p:spPr>
          <a:xfrm>
            <a:off x="1097280" y="1845734"/>
            <a:ext cx="10058400" cy="4272262"/>
          </a:xfrm>
        </p:spPr>
        <p:txBody>
          <a:bodyPr>
            <a:normAutofit/>
          </a:bodyPr>
          <a:lstStyle/>
          <a:p>
            <a:pPr marL="571500" indent="-571500" algn="r" rtl="1">
              <a:lnSpc>
                <a:spcPct val="170000"/>
              </a:lnSpc>
              <a:buFont typeface="+mj-lt"/>
              <a:buAutoNum type="romanUcPeriod"/>
            </a:pPr>
            <a:r>
              <a:rPr lang="fa-IR" sz="2800" dirty="0">
                <a:solidFill>
                  <a:schemeClr val="tx1"/>
                </a:solidFill>
                <a:cs typeface="B Nazanin" panose="00000400000000000000" pitchFamily="2" charset="-78"/>
              </a:rPr>
              <a:t>تحلیل های طبقه بندی شده</a:t>
            </a:r>
          </a:p>
          <a:p>
            <a:pPr marL="571500" indent="-571500" algn="r" rtl="1">
              <a:lnSpc>
                <a:spcPct val="170000"/>
              </a:lnSpc>
              <a:buFont typeface="+mj-lt"/>
              <a:buAutoNum type="romanUcPeriod"/>
            </a:pPr>
            <a:r>
              <a:rPr lang="fa-IR" sz="2800" dirty="0">
                <a:solidFill>
                  <a:schemeClr val="tx1"/>
                </a:solidFill>
                <a:cs typeface="B Nazanin" panose="00000400000000000000" pitchFamily="2" charset="-78"/>
              </a:rPr>
              <a:t>جایگزینی متغیرها</a:t>
            </a:r>
          </a:p>
          <a:p>
            <a:pPr marL="571500" indent="-571500" algn="r" rtl="1">
              <a:lnSpc>
                <a:spcPct val="170000"/>
              </a:lnSpc>
              <a:buFont typeface="+mj-lt"/>
              <a:buAutoNum type="romanUcPeriod"/>
            </a:pPr>
            <a:r>
              <a:rPr lang="fa-IR" sz="2800" dirty="0">
                <a:solidFill>
                  <a:schemeClr val="tx1"/>
                </a:solidFill>
                <a:cs typeface="B Nazanin" panose="00000400000000000000" pitchFamily="2" charset="-78"/>
              </a:rPr>
              <a:t>اضافه کردن معیارهای ساختمانی و فضای سبز</a:t>
            </a:r>
          </a:p>
          <a:p>
            <a:pPr marL="571500" indent="-571500" algn="r" rtl="1">
              <a:lnSpc>
                <a:spcPct val="170000"/>
              </a:lnSpc>
              <a:buFont typeface="+mj-lt"/>
              <a:buAutoNum type="romanUcPeriod"/>
            </a:pPr>
            <a:r>
              <a:rPr lang="fa-IR" sz="2800" dirty="0">
                <a:solidFill>
                  <a:schemeClr val="tx1"/>
                </a:solidFill>
                <a:cs typeface="B Nazanin" panose="00000400000000000000" pitchFamily="2" charset="-78"/>
              </a:rPr>
              <a:t>تطبیق های سخت گیرانه تر (فواصل کمتر بین کیس و کنترل)</a:t>
            </a:r>
          </a:p>
        </p:txBody>
      </p:sp>
      <p:sp>
        <p:nvSpPr>
          <p:cNvPr id="4" name="Footer Placeholder 3">
            <a:extLst>
              <a:ext uri="{FF2B5EF4-FFF2-40B4-BE49-F238E27FC236}">
                <a16:creationId xmlns:a16="http://schemas.microsoft.com/office/drawing/2014/main" id="{9B97793B-BA99-969F-3170-A04BEA324C0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D34AD570-8670-E0F8-3707-999C59434362}"/>
              </a:ext>
            </a:extLst>
          </p:cNvPr>
          <p:cNvSpPr>
            <a:spLocks noGrp="1"/>
          </p:cNvSpPr>
          <p:nvPr>
            <p:ph type="sldNum" sz="quarter" idx="12"/>
          </p:nvPr>
        </p:nvSpPr>
        <p:spPr/>
        <p:txBody>
          <a:bodyPr/>
          <a:lstStyle/>
          <a:p>
            <a:fld id="{1E05F112-190E-4225-89D9-1976201E1535}" type="slidenum">
              <a:rPr lang="en-US" smtClean="0"/>
              <a:t>19</a:t>
            </a:fld>
            <a:endParaRPr lang="en-US"/>
          </a:p>
        </p:txBody>
      </p:sp>
    </p:spTree>
    <p:extLst>
      <p:ext uri="{BB962C8B-B14F-4D97-AF65-F5344CB8AC3E}">
        <p14:creationId xmlns:p14="http://schemas.microsoft.com/office/powerpoint/2010/main" val="3727192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duotone>
              <a:schemeClr val="accent3">
                <a:shade val="45000"/>
                <a:satMod val="135000"/>
              </a:schemeClr>
              <a:prstClr val="white"/>
            </a:duotone>
            <a:lum/>
            <a:extLst>
              <a:ext uri="{BEBA8EAE-BF5A-486C-A8C5-ECC9F3942E4B}">
                <a14:imgProps xmlns:a14="http://schemas.microsoft.com/office/drawing/2010/main">
                  <a14:imgLayer r:embed="rId4">
                    <a14:imgEffect>
                      <a14:saturation sat="400000"/>
                    </a14:imgEffect>
                  </a14:imgLayer>
                </a14:imgProps>
              </a:ext>
            </a:extLst>
          </a:blip>
          <a:srcRect/>
          <a:stretch>
            <a:fillRect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5698F-CE5E-A8FA-A882-12090F2F0BFA}"/>
              </a:ext>
            </a:extLst>
          </p:cNvPr>
          <p:cNvSpPr>
            <a:spLocks noGrp="1"/>
          </p:cNvSpPr>
          <p:nvPr>
            <p:ph type="title"/>
          </p:nvPr>
        </p:nvSpPr>
        <p:spPr/>
        <p:txBody>
          <a:bodyPr/>
          <a:lstStyle/>
          <a:p>
            <a:pPr algn="ctr"/>
            <a:r>
              <a:rPr lang="fa-IR" b="1" dirty="0">
                <a:solidFill>
                  <a:schemeClr val="tx1"/>
                </a:solidFill>
                <a:cs typeface="B Nazanin" panose="00000400000000000000" pitchFamily="2" charset="-78"/>
              </a:rPr>
              <a:t>طرح کلی</a:t>
            </a:r>
            <a:endParaRPr lang="en-US" b="1" dirty="0">
              <a:solidFill>
                <a:schemeClr val="tx1"/>
              </a:solidFill>
              <a:cs typeface="B Nazanin" panose="00000400000000000000" pitchFamily="2" charset="-78"/>
            </a:endParaRPr>
          </a:p>
        </p:txBody>
      </p:sp>
      <p:sp>
        <p:nvSpPr>
          <p:cNvPr id="15" name="Content Placeholder 14">
            <a:extLst>
              <a:ext uri="{FF2B5EF4-FFF2-40B4-BE49-F238E27FC236}">
                <a16:creationId xmlns:a16="http://schemas.microsoft.com/office/drawing/2014/main" id="{84DB1AF5-8761-107D-9984-9113733BF03C}"/>
              </a:ext>
            </a:extLst>
          </p:cNvPr>
          <p:cNvSpPr>
            <a:spLocks noGrp="1"/>
          </p:cNvSpPr>
          <p:nvPr>
            <p:ph idx="1"/>
          </p:nvPr>
        </p:nvSpPr>
        <p:spPr/>
        <p:txBody>
          <a:bodyPr>
            <a:normAutofit/>
          </a:bodyPr>
          <a:lstStyle/>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 مقدمه</a:t>
            </a:r>
          </a:p>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 روش ها </a:t>
            </a:r>
          </a:p>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 نتایج</a:t>
            </a:r>
          </a:p>
          <a:p>
            <a:pPr algn="r" rtl="1">
              <a:lnSpc>
                <a:spcPct val="150000"/>
              </a:lnSpc>
              <a:buFont typeface="Wingdings" panose="05000000000000000000" pitchFamily="2" charset="2"/>
              <a:buChar char="§"/>
            </a:pPr>
            <a:r>
              <a:rPr lang="fa-IR" sz="2800" dirty="0">
                <a:solidFill>
                  <a:schemeClr val="tx1"/>
                </a:solidFill>
                <a:cs typeface="B Nazanin" panose="00000400000000000000" pitchFamily="2" charset="-78"/>
              </a:rPr>
              <a:t> بحث</a:t>
            </a:r>
          </a:p>
        </p:txBody>
      </p:sp>
      <p:sp>
        <p:nvSpPr>
          <p:cNvPr id="4" name="Footer Placeholder 3">
            <a:extLst>
              <a:ext uri="{FF2B5EF4-FFF2-40B4-BE49-F238E27FC236}">
                <a16:creationId xmlns:a16="http://schemas.microsoft.com/office/drawing/2014/main" id="{BD9E793F-398C-6CF1-9510-1FB6B6F15865}"/>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1176DEC0-B4D0-5927-FB28-D174FC8CC112}"/>
              </a:ext>
            </a:extLst>
          </p:cNvPr>
          <p:cNvSpPr>
            <a:spLocks noGrp="1"/>
          </p:cNvSpPr>
          <p:nvPr>
            <p:ph type="sldNum" sz="quarter" idx="12"/>
          </p:nvPr>
        </p:nvSpPr>
        <p:spPr/>
        <p:txBody>
          <a:bodyPr/>
          <a:lstStyle/>
          <a:p>
            <a:fld id="{1E05F112-190E-4225-89D9-1976201E1535}" type="slidenum">
              <a:rPr lang="en-US" smtClean="0"/>
              <a:t>2</a:t>
            </a:fld>
            <a:endParaRPr lang="en-US"/>
          </a:p>
        </p:txBody>
      </p:sp>
    </p:spTree>
    <p:extLst>
      <p:ext uri="{BB962C8B-B14F-4D97-AF65-F5344CB8AC3E}">
        <p14:creationId xmlns:p14="http://schemas.microsoft.com/office/powerpoint/2010/main" val="214077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CEBBDE2A-5080-0B0A-86E6-9A41E4AB37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477" y="33090"/>
            <a:ext cx="8447045" cy="6158202"/>
          </a:xfrm>
        </p:spPr>
      </p:pic>
      <p:sp>
        <p:nvSpPr>
          <p:cNvPr id="4" name="Footer Placeholder 3">
            <a:extLst>
              <a:ext uri="{FF2B5EF4-FFF2-40B4-BE49-F238E27FC236}">
                <a16:creationId xmlns:a16="http://schemas.microsoft.com/office/drawing/2014/main" id="{7019CD12-C269-F9BB-BB67-48EAF379E76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43ACF544-52F0-1723-262C-FCE9C6F8192C}"/>
              </a:ext>
            </a:extLst>
          </p:cNvPr>
          <p:cNvSpPr>
            <a:spLocks noGrp="1"/>
          </p:cNvSpPr>
          <p:nvPr>
            <p:ph type="sldNum" sz="quarter" idx="12"/>
          </p:nvPr>
        </p:nvSpPr>
        <p:spPr/>
        <p:txBody>
          <a:bodyPr/>
          <a:lstStyle/>
          <a:p>
            <a:fld id="{1E05F112-190E-4225-89D9-1976201E1535}" type="slidenum">
              <a:rPr lang="en-US" smtClean="0"/>
              <a:t>20</a:t>
            </a:fld>
            <a:endParaRPr lang="en-US"/>
          </a:p>
        </p:txBody>
      </p:sp>
    </p:spTree>
    <p:extLst>
      <p:ext uri="{BB962C8B-B14F-4D97-AF65-F5344CB8AC3E}">
        <p14:creationId xmlns:p14="http://schemas.microsoft.com/office/powerpoint/2010/main" val="155678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015AF-6895-0F7F-AD75-4DC449B04610}"/>
              </a:ext>
            </a:extLst>
          </p:cNvPr>
          <p:cNvSpPr>
            <a:spLocks noGrp="1"/>
          </p:cNvSpPr>
          <p:nvPr>
            <p:ph type="title"/>
          </p:nvPr>
        </p:nvSpPr>
        <p:spPr/>
        <p:txBody>
          <a:bodyPr>
            <a:normAutofit/>
          </a:bodyPr>
          <a:lstStyle/>
          <a:p>
            <a:pPr algn="ctr"/>
            <a:r>
              <a:rPr lang="fa-IR" sz="4400" b="1" dirty="0">
                <a:solidFill>
                  <a:schemeClr val="tx1"/>
                </a:solidFill>
                <a:cs typeface="B Nazanin" panose="00000400000000000000" pitchFamily="2" charset="-78"/>
              </a:rPr>
              <a:t>نتایج</a:t>
            </a:r>
            <a:br>
              <a:rPr lang="fa-IR" sz="44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(کنترل مخدوش کننده ها و پیامدها)</a:t>
            </a:r>
            <a:endParaRPr lang="en-US" sz="3600" dirty="0">
              <a:solidFill>
                <a:schemeClr val="tx1"/>
              </a:solidFill>
              <a:cs typeface="B Nazanin" panose="00000400000000000000" pitchFamily="2" charset="-78"/>
            </a:endParaRPr>
          </a:p>
        </p:txBody>
      </p:sp>
      <p:pic>
        <p:nvPicPr>
          <p:cNvPr id="7" name="Content Placeholder 6">
            <a:extLst>
              <a:ext uri="{FF2B5EF4-FFF2-40B4-BE49-F238E27FC236}">
                <a16:creationId xmlns:a16="http://schemas.microsoft.com/office/drawing/2014/main" id="{083B1102-E1D7-9C4C-4CD7-9124B6998C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84" t="13052" r="3225" b="39141"/>
          <a:stretch/>
        </p:blipFill>
        <p:spPr>
          <a:xfrm>
            <a:off x="1097280" y="2149312"/>
            <a:ext cx="10250949" cy="3544478"/>
          </a:xfrm>
        </p:spPr>
      </p:pic>
      <p:sp>
        <p:nvSpPr>
          <p:cNvPr id="4" name="Footer Placeholder 3">
            <a:extLst>
              <a:ext uri="{FF2B5EF4-FFF2-40B4-BE49-F238E27FC236}">
                <a16:creationId xmlns:a16="http://schemas.microsoft.com/office/drawing/2014/main" id="{C9F9036F-06BA-9BB4-58CA-16BC9DAA82A7}"/>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3026233B-CC57-3A5F-E168-24038901A5BB}"/>
              </a:ext>
            </a:extLst>
          </p:cNvPr>
          <p:cNvSpPr>
            <a:spLocks noGrp="1"/>
          </p:cNvSpPr>
          <p:nvPr>
            <p:ph type="sldNum" sz="quarter" idx="12"/>
          </p:nvPr>
        </p:nvSpPr>
        <p:spPr/>
        <p:txBody>
          <a:bodyPr/>
          <a:lstStyle/>
          <a:p>
            <a:fld id="{1E05F112-190E-4225-89D9-1976201E1535}" type="slidenum">
              <a:rPr lang="en-US" smtClean="0"/>
              <a:t>21</a:t>
            </a:fld>
            <a:endParaRPr lang="en-US"/>
          </a:p>
        </p:txBody>
      </p:sp>
    </p:spTree>
    <p:extLst>
      <p:ext uri="{BB962C8B-B14F-4D97-AF65-F5344CB8AC3E}">
        <p14:creationId xmlns:p14="http://schemas.microsoft.com/office/powerpoint/2010/main" val="3101180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52E0-D5F4-7303-2FA3-E60DE296F9D5}"/>
              </a:ext>
            </a:extLst>
          </p:cNvPr>
          <p:cNvSpPr>
            <a:spLocks noGrp="1"/>
          </p:cNvSpPr>
          <p:nvPr>
            <p:ph type="title"/>
          </p:nvPr>
        </p:nvSpPr>
        <p:spPr/>
        <p:txBody>
          <a:bodyPr>
            <a:normAutofit/>
          </a:bodyPr>
          <a:lstStyle/>
          <a:p>
            <a:pPr algn="ctr"/>
            <a:r>
              <a:rPr lang="fa-IR" sz="4400" b="1" dirty="0">
                <a:solidFill>
                  <a:schemeClr val="tx1"/>
                </a:solidFill>
                <a:cs typeface="B Nazanin" panose="00000400000000000000" pitchFamily="2" charset="-78"/>
              </a:rPr>
              <a:t>فاصله از جاده و پیامدها</a:t>
            </a:r>
            <a:endParaRPr lang="en-US" sz="4400" b="1" dirty="0">
              <a:solidFill>
                <a:schemeClr val="tx1"/>
              </a:solidFill>
              <a:cs typeface="B Nazanin" panose="00000400000000000000" pitchFamily="2" charset="-78"/>
            </a:endParaRPr>
          </a:p>
        </p:txBody>
      </p:sp>
      <p:pic>
        <p:nvPicPr>
          <p:cNvPr id="7" name="Content Placeholder 6">
            <a:extLst>
              <a:ext uri="{FF2B5EF4-FFF2-40B4-BE49-F238E27FC236}">
                <a16:creationId xmlns:a16="http://schemas.microsoft.com/office/drawing/2014/main" id="{55B227F1-719F-3001-8B52-02D2D471510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626"/>
          <a:stretch/>
        </p:blipFill>
        <p:spPr>
          <a:xfrm>
            <a:off x="1225485" y="1894788"/>
            <a:ext cx="10147011" cy="3949831"/>
          </a:xfrm>
        </p:spPr>
      </p:pic>
      <p:sp>
        <p:nvSpPr>
          <p:cNvPr id="4" name="Footer Placeholder 3">
            <a:extLst>
              <a:ext uri="{FF2B5EF4-FFF2-40B4-BE49-F238E27FC236}">
                <a16:creationId xmlns:a16="http://schemas.microsoft.com/office/drawing/2014/main" id="{C9ABD577-D80D-6D28-EAF6-5D7E6C971926}"/>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DEBEB7E4-7BE6-111A-D0A8-1117161911E3}"/>
              </a:ext>
            </a:extLst>
          </p:cNvPr>
          <p:cNvSpPr>
            <a:spLocks noGrp="1"/>
          </p:cNvSpPr>
          <p:nvPr>
            <p:ph type="sldNum" sz="quarter" idx="12"/>
          </p:nvPr>
        </p:nvSpPr>
        <p:spPr/>
        <p:txBody>
          <a:bodyPr/>
          <a:lstStyle/>
          <a:p>
            <a:fld id="{1E05F112-190E-4225-89D9-1976201E1535}" type="slidenum">
              <a:rPr lang="en-US" smtClean="0"/>
              <a:t>22</a:t>
            </a:fld>
            <a:endParaRPr lang="en-US"/>
          </a:p>
        </p:txBody>
      </p:sp>
    </p:spTree>
    <p:extLst>
      <p:ext uri="{BB962C8B-B14F-4D97-AF65-F5344CB8AC3E}">
        <p14:creationId xmlns:p14="http://schemas.microsoft.com/office/powerpoint/2010/main" val="1505276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4F3B8-6C0D-12F9-53BA-33A0BDCB139E}"/>
              </a:ext>
            </a:extLst>
          </p:cNvPr>
          <p:cNvSpPr>
            <a:spLocks noGrp="1"/>
          </p:cNvSpPr>
          <p:nvPr>
            <p:ph type="title"/>
          </p:nvPr>
        </p:nvSpPr>
        <p:spPr>
          <a:xfrm>
            <a:off x="1066800" y="107494"/>
            <a:ext cx="10058400" cy="1450757"/>
          </a:xfrm>
        </p:spPr>
        <p:txBody>
          <a:bodyPr>
            <a:normAutofit/>
          </a:bodyPr>
          <a:lstStyle/>
          <a:p>
            <a:pPr algn="ctr"/>
            <a:r>
              <a:rPr lang="fa-IR" sz="4400" b="1" dirty="0">
                <a:solidFill>
                  <a:schemeClr val="tx1"/>
                </a:solidFill>
                <a:cs typeface="B Nazanin" panose="00000400000000000000" pitchFamily="2" charset="-78"/>
              </a:rPr>
              <a:t>بحث</a:t>
            </a:r>
            <a:endParaRPr lang="en-US" sz="4400" b="1" dirty="0">
              <a:solidFill>
                <a:schemeClr val="tx1"/>
              </a:solidFill>
              <a:cs typeface="B Nazanin" panose="00000400000000000000" pitchFamily="2" charset="-78"/>
            </a:endParaRPr>
          </a:p>
        </p:txBody>
      </p:sp>
      <p:pic>
        <p:nvPicPr>
          <p:cNvPr id="7" name="Content Placeholder 6">
            <a:extLst>
              <a:ext uri="{FF2B5EF4-FFF2-40B4-BE49-F238E27FC236}">
                <a16:creationId xmlns:a16="http://schemas.microsoft.com/office/drawing/2014/main" id="{74DEDEB2-4A7C-3701-59C6-9D3FDA56C4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618" b="10910"/>
          <a:stretch/>
        </p:blipFill>
        <p:spPr>
          <a:xfrm>
            <a:off x="1501219" y="1558251"/>
            <a:ext cx="9434659" cy="4604455"/>
          </a:xfrm>
        </p:spPr>
      </p:pic>
      <p:sp>
        <p:nvSpPr>
          <p:cNvPr id="4" name="Footer Placeholder 3">
            <a:extLst>
              <a:ext uri="{FF2B5EF4-FFF2-40B4-BE49-F238E27FC236}">
                <a16:creationId xmlns:a16="http://schemas.microsoft.com/office/drawing/2014/main" id="{AD262163-3FA3-355E-085D-86783EA7B17D}"/>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0726CDF0-434A-CF38-ADD8-A728D0C9261C}"/>
              </a:ext>
            </a:extLst>
          </p:cNvPr>
          <p:cNvSpPr>
            <a:spLocks noGrp="1"/>
          </p:cNvSpPr>
          <p:nvPr>
            <p:ph type="sldNum" sz="quarter" idx="12"/>
          </p:nvPr>
        </p:nvSpPr>
        <p:spPr/>
        <p:txBody>
          <a:bodyPr/>
          <a:lstStyle/>
          <a:p>
            <a:fld id="{1E05F112-190E-4225-89D9-1976201E1535}" type="slidenum">
              <a:rPr lang="en-US" smtClean="0"/>
              <a:t>23</a:t>
            </a:fld>
            <a:endParaRPr lang="en-US"/>
          </a:p>
        </p:txBody>
      </p:sp>
    </p:spTree>
    <p:extLst>
      <p:ext uri="{BB962C8B-B14F-4D97-AF65-F5344CB8AC3E}">
        <p14:creationId xmlns:p14="http://schemas.microsoft.com/office/powerpoint/2010/main" val="2791866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BA4D0-C17D-7A20-E2D0-DA307B9B58BA}"/>
              </a:ext>
            </a:extLst>
          </p:cNvPr>
          <p:cNvSpPr>
            <a:spLocks noGrp="1"/>
          </p:cNvSpPr>
          <p:nvPr>
            <p:ph type="title"/>
          </p:nvPr>
        </p:nvSpPr>
        <p:spPr/>
        <p:txBody>
          <a:bodyPr>
            <a:normAutofit/>
          </a:bodyPr>
          <a:lstStyle/>
          <a:p>
            <a:pPr algn="ctr"/>
            <a:r>
              <a:rPr lang="fa-IR" sz="4400" dirty="0">
                <a:solidFill>
                  <a:schemeClr val="tx1"/>
                </a:solidFill>
                <a:cs typeface="B Nazanin" panose="00000400000000000000" pitchFamily="2" charset="-78"/>
              </a:rPr>
              <a:t>بحث</a:t>
            </a:r>
            <a:br>
              <a:rPr lang="fa-IR" sz="4400" dirty="0">
                <a:solidFill>
                  <a:schemeClr val="tx1"/>
                </a:solidFill>
                <a:cs typeface="B Nazanin" panose="00000400000000000000" pitchFamily="2" charset="-78"/>
              </a:rPr>
            </a:br>
            <a:r>
              <a:rPr lang="fa-IR" sz="3600" dirty="0">
                <a:solidFill>
                  <a:schemeClr val="tx1"/>
                </a:solidFill>
                <a:cs typeface="B Nazanin" panose="00000400000000000000" pitchFamily="2" charset="-78"/>
              </a:rPr>
              <a:t>(محدودیت</a:t>
            </a:r>
            <a:r>
              <a:rPr lang="fa-IR" sz="4400" dirty="0">
                <a:solidFill>
                  <a:schemeClr val="tx1"/>
                </a:solidFill>
                <a:cs typeface="B Nazanin" panose="00000400000000000000" pitchFamily="2" charset="-78"/>
              </a:rPr>
              <a:t> </a:t>
            </a:r>
            <a:r>
              <a:rPr lang="fa-IR" sz="3600" dirty="0">
                <a:solidFill>
                  <a:schemeClr val="tx1"/>
                </a:solidFill>
                <a:cs typeface="B Nazanin" panose="00000400000000000000" pitchFamily="2" charset="-78"/>
              </a:rPr>
              <a:t>ها)</a:t>
            </a:r>
            <a:endParaRPr lang="en-US" sz="36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5F60F3AD-A960-17F1-C624-A3D8B2264604}"/>
              </a:ext>
            </a:extLst>
          </p:cNvPr>
          <p:cNvSpPr>
            <a:spLocks noGrp="1"/>
          </p:cNvSpPr>
          <p:nvPr>
            <p:ph idx="1"/>
          </p:nvPr>
        </p:nvSpPr>
        <p:spPr/>
        <p:txBody>
          <a:bodyPr>
            <a:normAutofit/>
          </a:bodyPr>
          <a:lstStyle/>
          <a:p>
            <a:pPr algn="r" rtl="1">
              <a:lnSpc>
                <a:spcPct val="150000"/>
              </a:lnSpc>
              <a:buFont typeface="Arial" panose="020B0604020202020204" pitchFamily="34" charset="0"/>
              <a:buChar char="•"/>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محل سکونت مادر ثابت فرض شده است.</a:t>
            </a:r>
          </a:p>
          <a:p>
            <a:pPr algn="r" rtl="1">
              <a:lnSpc>
                <a:spcPct val="150000"/>
              </a:lnSpc>
              <a:buFont typeface="Arial" panose="020B0604020202020204" pitchFamily="34" charset="0"/>
              <a:buChar char="•"/>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داده های هواشناسی منطقه ای است و نه محلی و در نظر نگرفتن ساختمان ها و فضای سبز.</a:t>
            </a:r>
            <a:endParaRPr lang="en-US" sz="2800" dirty="0">
              <a:solidFill>
                <a:schemeClr val="tx1"/>
              </a:solidFill>
              <a:cs typeface="B Nazanin" panose="00000400000000000000" pitchFamily="2" charset="-78"/>
            </a:endParaRPr>
          </a:p>
          <a:p>
            <a:pPr algn="r" rtl="1">
              <a:lnSpc>
                <a:spcPct val="150000"/>
              </a:lnSpc>
              <a:buFont typeface="Arial" panose="020B0604020202020204" pitchFamily="34" charset="0"/>
              <a:buChar char="•"/>
            </a:pPr>
            <a:r>
              <a:rPr lang="en-US" sz="2800" dirty="0">
                <a:solidFill>
                  <a:schemeClr val="tx1"/>
                </a:solidFill>
                <a:cs typeface="B Nazanin" panose="00000400000000000000" pitchFamily="2" charset="-78"/>
              </a:rPr>
              <a:t> </a:t>
            </a:r>
            <a:r>
              <a:rPr lang="fa-IR" sz="2800" dirty="0">
                <a:solidFill>
                  <a:schemeClr val="tx1"/>
                </a:solidFill>
                <a:cs typeface="B Nazanin" panose="00000400000000000000" pitchFamily="2" charset="-78"/>
              </a:rPr>
              <a:t>تعداد تطابق ها در فاصله کمتر از 50 متر کمتر از حد انتظار است.</a:t>
            </a:r>
          </a:p>
          <a:p>
            <a:pPr algn="r" rtl="1">
              <a:lnSpc>
                <a:spcPct val="150000"/>
              </a:lnSpc>
              <a:buFont typeface="Arial" panose="020B0604020202020204" pitchFamily="34" charset="0"/>
              <a:buChar char="•"/>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3F956AE0-6C52-5EBF-D50B-0241B5F2DE4D}"/>
              </a:ext>
            </a:extLst>
          </p:cNvPr>
          <p:cNvSpPr>
            <a:spLocks noGrp="1"/>
          </p:cNvSpPr>
          <p:nvPr>
            <p:ph type="ftr" sz="quarter" idx="11"/>
          </p:nvPr>
        </p:nvSpPr>
        <p:spPr/>
        <p:txBody>
          <a:bodyPr/>
          <a:lstStyle/>
          <a:p>
            <a:r>
              <a:rPr lang="fa-IR" dirty="0"/>
              <a:t>ارائه دهنده : حوریه حیدری</a:t>
            </a:r>
            <a:endParaRPr lang="en-US" dirty="0"/>
          </a:p>
        </p:txBody>
      </p:sp>
      <p:sp>
        <p:nvSpPr>
          <p:cNvPr id="5" name="Slide Number Placeholder 4">
            <a:extLst>
              <a:ext uri="{FF2B5EF4-FFF2-40B4-BE49-F238E27FC236}">
                <a16:creationId xmlns:a16="http://schemas.microsoft.com/office/drawing/2014/main" id="{0A5654DF-DC4B-4622-7F55-074A7FE9DE62}"/>
              </a:ext>
            </a:extLst>
          </p:cNvPr>
          <p:cNvSpPr>
            <a:spLocks noGrp="1"/>
          </p:cNvSpPr>
          <p:nvPr>
            <p:ph type="sldNum" sz="quarter" idx="12"/>
          </p:nvPr>
        </p:nvSpPr>
        <p:spPr/>
        <p:txBody>
          <a:bodyPr/>
          <a:lstStyle/>
          <a:p>
            <a:fld id="{1E05F112-190E-4225-89D9-1976201E1535}" type="slidenum">
              <a:rPr lang="en-US" smtClean="0"/>
              <a:t>24</a:t>
            </a:fld>
            <a:endParaRPr lang="en-US"/>
          </a:p>
        </p:txBody>
      </p:sp>
    </p:spTree>
    <p:extLst>
      <p:ext uri="{BB962C8B-B14F-4D97-AF65-F5344CB8AC3E}">
        <p14:creationId xmlns:p14="http://schemas.microsoft.com/office/powerpoint/2010/main" val="233754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00FC6-7E27-1E89-6199-B0BA26140C83}"/>
              </a:ext>
            </a:extLst>
          </p:cNvPr>
          <p:cNvSpPr>
            <a:spLocks noGrp="1"/>
          </p:cNvSpPr>
          <p:nvPr>
            <p:ph type="title"/>
          </p:nvPr>
        </p:nvSpPr>
        <p:spPr>
          <a:xfrm>
            <a:off x="1097280" y="173481"/>
            <a:ext cx="10058400" cy="1450757"/>
          </a:xfrm>
        </p:spPr>
        <p:txBody>
          <a:bodyPr>
            <a:normAutofit/>
          </a:bodyPr>
          <a:lstStyle/>
          <a:p>
            <a:pPr algn="ctr"/>
            <a:r>
              <a:rPr lang="fa-IR" sz="4400" dirty="0">
                <a:solidFill>
                  <a:schemeClr val="tx1"/>
                </a:solidFill>
                <a:cs typeface="B Nazanin" panose="00000400000000000000" pitchFamily="2" charset="-78"/>
              </a:rPr>
              <a:t>کلام آخر...</a:t>
            </a:r>
            <a:endParaRPr lang="en-US" sz="4400"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53410737-FA5E-F1CA-A54C-A9520C16F4FE}"/>
              </a:ext>
            </a:extLst>
          </p:cNvPr>
          <p:cNvSpPr>
            <a:spLocks noGrp="1"/>
          </p:cNvSpPr>
          <p:nvPr>
            <p:ph idx="1"/>
          </p:nvPr>
        </p:nvSpPr>
        <p:spPr/>
        <p:txBody>
          <a:bodyPr>
            <a:normAutofit/>
          </a:bodyPr>
          <a:lstStyle/>
          <a:p>
            <a:pPr algn="r" rtl="1">
              <a:lnSpc>
                <a:spcPct val="150000"/>
              </a:lnSpc>
            </a:pPr>
            <a:r>
              <a:rPr lang="fa-IR" sz="2800" dirty="0">
                <a:solidFill>
                  <a:schemeClr val="tx1"/>
                </a:solidFill>
                <a:cs typeface="B Nazanin" panose="00000400000000000000" pitchFamily="2" charset="-78"/>
              </a:rPr>
              <a:t>به طور خلاصه، این مطالعه نشان می‌دهد که قرار گرفتن در معرض آلاینده‌های ترافیکی می‌تواند تأثیر منفی بر وزن هنگام تولد نوزادان داشته باشد و این تأثیر به ویژه در افرادی که در نزدیکی جاده‌های پرتردد و در جهت وزش باد زندگی می‌کنند، بیشتر است. مطالعه همچنین نشان می‌دهد که عوامل اجتماعی-اقتصادی می‌توانند در میزان آسیب‌پذیری افراد در برابر اثرات منفی آلاینده‌های ترافیکی نقش داشته باشند.</a:t>
            </a: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F653C224-3E62-6231-6FA8-31146240308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991ED08F-A5D3-1296-7B3C-36224094B021}"/>
              </a:ext>
            </a:extLst>
          </p:cNvPr>
          <p:cNvSpPr>
            <a:spLocks noGrp="1"/>
          </p:cNvSpPr>
          <p:nvPr>
            <p:ph type="sldNum" sz="quarter" idx="12"/>
          </p:nvPr>
        </p:nvSpPr>
        <p:spPr/>
        <p:txBody>
          <a:bodyPr/>
          <a:lstStyle/>
          <a:p>
            <a:fld id="{1E05F112-190E-4225-89D9-1976201E1535}" type="slidenum">
              <a:rPr lang="en-US" smtClean="0"/>
              <a:t>25</a:t>
            </a:fld>
            <a:endParaRPr lang="en-US"/>
          </a:p>
        </p:txBody>
      </p:sp>
    </p:spTree>
    <p:extLst>
      <p:ext uri="{BB962C8B-B14F-4D97-AF65-F5344CB8AC3E}">
        <p14:creationId xmlns:p14="http://schemas.microsoft.com/office/powerpoint/2010/main" val="146507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0B5516-4CA5-6D7F-4B43-711E0E951FF4}"/>
              </a:ext>
            </a:extLst>
          </p:cNvPr>
          <p:cNvSpPr>
            <a:spLocks noGrp="1"/>
          </p:cNvSpPr>
          <p:nvPr>
            <p:ph idx="1"/>
          </p:nvPr>
        </p:nvSpPr>
        <p:spPr>
          <a:xfrm>
            <a:off x="979517" y="2618987"/>
            <a:ext cx="10058400" cy="4023360"/>
          </a:xfrm>
        </p:spPr>
        <p:txBody>
          <a:bodyPr>
            <a:normAutofit/>
          </a:bodyPr>
          <a:lstStyle/>
          <a:p>
            <a:pPr algn="ctr"/>
            <a:r>
              <a:rPr lang="fa-IR" sz="8800" b="1" dirty="0">
                <a:solidFill>
                  <a:schemeClr val="tx1"/>
                </a:solidFill>
                <a:cs typeface="B Nazanin" panose="00000400000000000000" pitchFamily="2" charset="-78"/>
              </a:rPr>
              <a:t>باتشکر از توجه شما</a:t>
            </a:r>
            <a:endParaRPr lang="en-US" sz="8800" b="1"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D6B54014-E46C-024D-EC38-12619689DA58}"/>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F5CD5834-52E5-3E27-4387-6C6EE26FCCF6}"/>
              </a:ext>
            </a:extLst>
          </p:cNvPr>
          <p:cNvSpPr>
            <a:spLocks noGrp="1"/>
          </p:cNvSpPr>
          <p:nvPr>
            <p:ph type="sldNum" sz="quarter" idx="12"/>
          </p:nvPr>
        </p:nvSpPr>
        <p:spPr/>
        <p:txBody>
          <a:bodyPr/>
          <a:lstStyle/>
          <a:p>
            <a:fld id="{1E05F112-190E-4225-89D9-1976201E1535}" type="slidenum">
              <a:rPr lang="en-US" smtClean="0"/>
              <a:t>26</a:t>
            </a:fld>
            <a:endParaRPr lang="en-US"/>
          </a:p>
        </p:txBody>
      </p:sp>
    </p:spTree>
    <p:extLst>
      <p:ext uri="{BB962C8B-B14F-4D97-AF65-F5344CB8AC3E}">
        <p14:creationId xmlns:p14="http://schemas.microsoft.com/office/powerpoint/2010/main" val="66426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D60E-8778-B955-DDD2-89A79B36ED4F}"/>
              </a:ext>
            </a:extLst>
          </p:cNvPr>
          <p:cNvSpPr>
            <a:spLocks noGrp="1"/>
          </p:cNvSpPr>
          <p:nvPr>
            <p:ph type="title"/>
          </p:nvPr>
        </p:nvSpPr>
        <p:spPr/>
        <p:txBody>
          <a:bodyPr/>
          <a:lstStyle/>
          <a:p>
            <a:pPr algn="ctr"/>
            <a:r>
              <a:rPr lang="fa-IR" b="1" dirty="0">
                <a:solidFill>
                  <a:schemeClr val="tx1"/>
                </a:solidFill>
                <a:cs typeface="B Nazanin" panose="00000400000000000000" pitchFamily="2" charset="-78"/>
              </a:rPr>
              <a:t>مقدمه</a:t>
            </a:r>
            <a:endParaRPr lang="en-US" b="1" dirty="0">
              <a:solidFill>
                <a:schemeClr val="tx1"/>
              </a:solidFill>
              <a:cs typeface="B Nazanin" panose="00000400000000000000" pitchFamily="2" charset="-78"/>
            </a:endParaRPr>
          </a:p>
        </p:txBody>
      </p:sp>
      <p:sp>
        <p:nvSpPr>
          <p:cNvPr id="3" name="Content Placeholder 2">
            <a:extLst>
              <a:ext uri="{FF2B5EF4-FFF2-40B4-BE49-F238E27FC236}">
                <a16:creationId xmlns:a16="http://schemas.microsoft.com/office/drawing/2014/main" id="{D3EB4267-38C1-C041-9774-900471196E2C}"/>
              </a:ext>
            </a:extLst>
          </p:cNvPr>
          <p:cNvSpPr>
            <a:spLocks noGrp="1"/>
          </p:cNvSpPr>
          <p:nvPr>
            <p:ph idx="1"/>
          </p:nvPr>
        </p:nvSpPr>
        <p:spPr/>
        <p:txBody>
          <a:bodyPr>
            <a:normAutofit lnSpcReduction="10000"/>
          </a:bodyPr>
          <a:lstStyle/>
          <a:p>
            <a:pPr algn="r" rtl="1">
              <a:lnSpc>
                <a:spcPct val="150000"/>
              </a:lnSpc>
            </a:pPr>
            <a:r>
              <a:rPr lang="fa-IR" sz="3200" dirty="0">
                <a:solidFill>
                  <a:schemeClr val="tx1"/>
                </a:solidFill>
                <a:cs typeface="B Nazanin" panose="00000400000000000000" pitchFamily="2" charset="-78"/>
              </a:rPr>
              <a:t>آلودگی هوای ناشی از ترافیک</a:t>
            </a:r>
            <a:r>
              <a:rPr lang="en-US" sz="2200" dirty="0">
                <a:solidFill>
                  <a:schemeClr val="tx1"/>
                </a:solidFill>
                <a:cs typeface="B Nazanin" panose="00000400000000000000" pitchFamily="2" charset="-78"/>
              </a:rPr>
              <a:t>Traffic-related air pollution (TRAP)</a:t>
            </a:r>
            <a:r>
              <a:rPr lang="fa-IR" sz="2400" dirty="0">
                <a:solidFill>
                  <a:schemeClr val="tx1"/>
                </a:solidFill>
                <a:cs typeface="B Nazanin" panose="00000400000000000000" pitchFamily="2" charset="-78"/>
              </a:rPr>
              <a:t> </a:t>
            </a:r>
            <a:r>
              <a:rPr lang="fa-IR" sz="3200" dirty="0">
                <a:solidFill>
                  <a:schemeClr val="tx1"/>
                </a:solidFill>
                <a:cs typeface="B Nazanin" panose="00000400000000000000" pitchFamily="2" charset="-78"/>
              </a:rPr>
              <a:t>و ارتباط آن با:</a:t>
            </a:r>
          </a:p>
          <a:p>
            <a:pPr algn="r" rtl="1">
              <a:lnSpc>
                <a:spcPct val="150000"/>
              </a:lnSpc>
              <a:buFont typeface="Courier New" panose="02070309020205020404" pitchFamily="49" charset="0"/>
              <a:buChar char="o"/>
            </a:pPr>
            <a:r>
              <a:rPr lang="fa-IR" sz="2800" dirty="0">
                <a:solidFill>
                  <a:schemeClr val="tx1"/>
                </a:solidFill>
                <a:cs typeface="B Nazanin" panose="00000400000000000000" pitchFamily="2" charset="-78"/>
              </a:rPr>
              <a:t> وزن کم هنگام تولد </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LBW</a:t>
            </a:r>
            <a:r>
              <a:rPr lang="fa-IR" sz="2400" dirty="0">
                <a:solidFill>
                  <a:schemeClr val="tx1"/>
                </a:solidFill>
                <a:cs typeface="B Nazanin" panose="00000400000000000000" pitchFamily="2" charset="-78"/>
              </a:rPr>
              <a:t>)</a:t>
            </a:r>
          </a:p>
          <a:p>
            <a:pPr algn="r" rtl="1">
              <a:lnSpc>
                <a:spcPct val="150000"/>
              </a:lnSpc>
              <a:buFont typeface="Courier New" panose="02070309020205020404" pitchFamily="49" charset="0"/>
              <a:buChar char="o"/>
            </a:pPr>
            <a:r>
              <a:rPr lang="fa-IR" sz="2800" dirty="0">
                <a:solidFill>
                  <a:schemeClr val="tx1"/>
                </a:solidFill>
                <a:cs typeface="B Nazanin" panose="00000400000000000000" pitchFamily="2" charset="-78"/>
              </a:rPr>
              <a:t> افزایش احتمال زایمان زودرس </a:t>
            </a:r>
            <a:r>
              <a:rPr lang="fa-IR" sz="2400" dirty="0">
                <a:solidFill>
                  <a:schemeClr val="tx1"/>
                </a:solidFill>
                <a:cs typeface="B Nazanin" panose="00000400000000000000" pitchFamily="2" charset="-78"/>
              </a:rPr>
              <a:t>(</a:t>
            </a:r>
            <a:r>
              <a:rPr lang="en-US" sz="2400" dirty="0">
                <a:solidFill>
                  <a:schemeClr val="tx1"/>
                </a:solidFill>
                <a:cs typeface="B Nazanin" panose="00000400000000000000" pitchFamily="2" charset="-78"/>
              </a:rPr>
              <a:t>PTB</a:t>
            </a:r>
            <a:r>
              <a:rPr lang="fa-IR" sz="2400" dirty="0">
                <a:solidFill>
                  <a:schemeClr val="tx1"/>
                </a:solidFill>
                <a:cs typeface="B Nazanin" panose="00000400000000000000" pitchFamily="2" charset="-78"/>
              </a:rPr>
              <a:t>)</a:t>
            </a:r>
          </a:p>
          <a:p>
            <a:pPr algn="r" rtl="1">
              <a:lnSpc>
                <a:spcPct val="150000"/>
              </a:lnSpc>
              <a:buFont typeface="Courier New" panose="02070309020205020404" pitchFamily="49" charset="0"/>
              <a:buChar char="o"/>
            </a:pPr>
            <a:r>
              <a:rPr lang="fa-IR" sz="2800" dirty="0">
                <a:solidFill>
                  <a:schemeClr val="tx1"/>
                </a:solidFill>
                <a:cs typeface="B Nazanin" panose="00000400000000000000" pitchFamily="2" charset="-78"/>
              </a:rPr>
              <a:t> نقص های مادرزادی</a:t>
            </a:r>
          </a:p>
          <a:p>
            <a:pPr algn="r" rtl="1">
              <a:lnSpc>
                <a:spcPct val="150000"/>
              </a:lnSpc>
              <a:buFont typeface="Courier New" panose="02070309020205020404" pitchFamily="49" charset="0"/>
              <a:buChar char="o"/>
            </a:pPr>
            <a:r>
              <a:rPr lang="fa-IR" sz="2800" dirty="0">
                <a:solidFill>
                  <a:schemeClr val="tx1"/>
                </a:solidFill>
                <a:cs typeface="B Nazanin" panose="00000400000000000000" pitchFamily="2" charset="-78"/>
              </a:rPr>
              <a:t> افزایش بروز آسم</a:t>
            </a:r>
          </a:p>
        </p:txBody>
      </p:sp>
      <p:sp>
        <p:nvSpPr>
          <p:cNvPr id="4" name="Footer Placeholder 3">
            <a:extLst>
              <a:ext uri="{FF2B5EF4-FFF2-40B4-BE49-F238E27FC236}">
                <a16:creationId xmlns:a16="http://schemas.microsoft.com/office/drawing/2014/main" id="{E0383F81-70B0-7762-3E9C-6A24C2E68071}"/>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C6585E3E-9FC9-EC87-8841-80AD455F0590}"/>
              </a:ext>
            </a:extLst>
          </p:cNvPr>
          <p:cNvSpPr>
            <a:spLocks noGrp="1"/>
          </p:cNvSpPr>
          <p:nvPr>
            <p:ph type="sldNum" sz="quarter" idx="12"/>
          </p:nvPr>
        </p:nvSpPr>
        <p:spPr/>
        <p:txBody>
          <a:bodyPr/>
          <a:lstStyle/>
          <a:p>
            <a:fld id="{1E05F112-190E-4225-89D9-1976201E1535}" type="slidenum">
              <a:rPr lang="en-US" smtClean="0"/>
              <a:t>3</a:t>
            </a:fld>
            <a:endParaRPr lang="en-US"/>
          </a:p>
        </p:txBody>
      </p:sp>
    </p:spTree>
    <p:extLst>
      <p:ext uri="{BB962C8B-B14F-4D97-AF65-F5344CB8AC3E}">
        <p14:creationId xmlns:p14="http://schemas.microsoft.com/office/powerpoint/2010/main" val="2328790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0652-8D9B-8127-B0D3-4F624831F415}"/>
              </a:ext>
            </a:extLst>
          </p:cNvPr>
          <p:cNvSpPr>
            <a:spLocks noGrp="1"/>
          </p:cNvSpPr>
          <p:nvPr>
            <p:ph type="title"/>
          </p:nvPr>
        </p:nvSpPr>
        <p:spPr/>
        <p:txBody>
          <a:bodyPr/>
          <a:lstStyle/>
          <a:p>
            <a:pPr algn="ctr"/>
            <a:r>
              <a:rPr kumimoji="0" lang="fa-IR" sz="48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مقدمه</a:t>
            </a:r>
            <a:endParaRPr lang="en-US" dirty="0">
              <a:solidFill>
                <a:schemeClr val="tx1"/>
              </a:solidFill>
            </a:endParaRPr>
          </a:p>
        </p:txBody>
      </p:sp>
      <p:sp>
        <p:nvSpPr>
          <p:cNvPr id="3" name="Content Placeholder 2">
            <a:extLst>
              <a:ext uri="{FF2B5EF4-FFF2-40B4-BE49-F238E27FC236}">
                <a16:creationId xmlns:a16="http://schemas.microsoft.com/office/drawing/2014/main" id="{F830A39C-079E-D36E-862B-947D6E3DD646}"/>
              </a:ext>
            </a:extLst>
          </p:cNvPr>
          <p:cNvSpPr>
            <a:spLocks noGrp="1"/>
          </p:cNvSpPr>
          <p:nvPr>
            <p:ph idx="1"/>
          </p:nvPr>
        </p:nvSpPr>
        <p:spPr/>
        <p:txBody>
          <a:bodyPr>
            <a:normAutofit/>
          </a:bodyPr>
          <a:lstStyle/>
          <a:p>
            <a:pPr algn="r" rtl="1">
              <a:lnSpc>
                <a:spcPct val="150000"/>
              </a:lnSpc>
            </a:pPr>
            <a:r>
              <a:rPr lang="fa-IR" sz="2800" dirty="0">
                <a:solidFill>
                  <a:schemeClr val="tx1"/>
                </a:solidFill>
                <a:cs typeface="B Nazanin" panose="00000400000000000000" pitchFamily="2" charset="-78"/>
              </a:rPr>
              <a:t> ترافیک فقط آلودگی هوا نیست.</a:t>
            </a:r>
          </a:p>
          <a:p>
            <a:pPr algn="r" rtl="1">
              <a:lnSpc>
                <a:spcPct val="150000"/>
              </a:lnSpc>
            </a:pPr>
            <a:endParaRPr lang="fa-IR" sz="2800" dirty="0">
              <a:solidFill>
                <a:schemeClr val="tx1"/>
              </a:solidFill>
              <a:cs typeface="B Nazanin" panose="00000400000000000000" pitchFamily="2" charset="-78"/>
            </a:endParaRPr>
          </a:p>
          <a:p>
            <a:pPr algn="r" rtl="1">
              <a:lnSpc>
                <a:spcPct val="150000"/>
              </a:lnSpc>
            </a:pPr>
            <a:endParaRPr lang="fa-IR" sz="2800" dirty="0">
              <a:solidFill>
                <a:schemeClr val="tx1"/>
              </a:solidFill>
              <a:cs typeface="B Nazanin" panose="00000400000000000000" pitchFamily="2" charset="-78"/>
            </a:endParaRPr>
          </a:p>
          <a:p>
            <a:pPr algn="r" rtl="1">
              <a:lnSpc>
                <a:spcPct val="150000"/>
              </a:lnSpc>
            </a:pPr>
            <a:r>
              <a:rPr lang="fa-IR" sz="2800" dirty="0">
                <a:solidFill>
                  <a:schemeClr val="tx1"/>
                </a:solidFill>
                <a:cs typeface="B Nazanin" panose="00000400000000000000" pitchFamily="2" charset="-78"/>
              </a:rPr>
              <a:t>میزان مواجهه با این آلاینده ها با</a:t>
            </a:r>
          </a:p>
          <a:p>
            <a:pPr algn="r" rtl="1">
              <a:lnSpc>
                <a:spcPct val="150000"/>
              </a:lnSpc>
            </a:pPr>
            <a:endParaRPr lang="fa-IR" sz="2800" dirty="0">
              <a:solidFill>
                <a:schemeClr val="tx1"/>
              </a:solidFill>
              <a:cs typeface="B Nazanin" panose="00000400000000000000" pitchFamily="2" charset="-78"/>
            </a:endParaRPr>
          </a:p>
          <a:p>
            <a:pPr marL="0" indent="0" algn="r" rtl="1">
              <a:lnSpc>
                <a:spcPct val="150000"/>
              </a:lnSpc>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6356A445-DBA2-4D5D-7B62-E566ED9966ED}"/>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57536E44-C6E2-AECA-34E7-027B4EEE3B49}"/>
              </a:ext>
            </a:extLst>
          </p:cNvPr>
          <p:cNvSpPr>
            <a:spLocks noGrp="1"/>
          </p:cNvSpPr>
          <p:nvPr>
            <p:ph type="sldNum" sz="quarter" idx="12"/>
          </p:nvPr>
        </p:nvSpPr>
        <p:spPr/>
        <p:txBody>
          <a:bodyPr/>
          <a:lstStyle/>
          <a:p>
            <a:fld id="{1E05F112-190E-4225-89D9-1976201E1535}" type="slidenum">
              <a:rPr lang="en-US" smtClean="0"/>
              <a:t>4</a:t>
            </a:fld>
            <a:endParaRPr lang="en-US"/>
          </a:p>
        </p:txBody>
      </p:sp>
      <p:cxnSp>
        <p:nvCxnSpPr>
          <p:cNvPr id="7" name="Straight Arrow Connector 6">
            <a:extLst>
              <a:ext uri="{FF2B5EF4-FFF2-40B4-BE49-F238E27FC236}">
                <a16:creationId xmlns:a16="http://schemas.microsoft.com/office/drawing/2014/main" id="{C007E4A3-A97B-5C9C-FB9E-3AFACA5B908C}"/>
              </a:ext>
            </a:extLst>
          </p:cNvPr>
          <p:cNvCxnSpPr/>
          <p:nvPr/>
        </p:nvCxnSpPr>
        <p:spPr>
          <a:xfrm flipH="1" flipV="1">
            <a:off x="6704217" y="4347851"/>
            <a:ext cx="657225"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F54C15-E8BE-A2F9-62BD-400C6534B246}"/>
              </a:ext>
            </a:extLst>
          </p:cNvPr>
          <p:cNvCxnSpPr/>
          <p:nvPr/>
        </p:nvCxnSpPr>
        <p:spPr>
          <a:xfrm flipH="1">
            <a:off x="6704217" y="4928946"/>
            <a:ext cx="666750" cy="33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51DC044-0F60-244C-02C7-373F93E5FC2B}"/>
              </a:ext>
            </a:extLst>
          </p:cNvPr>
          <p:cNvSpPr txBox="1"/>
          <p:nvPr/>
        </p:nvSpPr>
        <p:spPr>
          <a:xfrm>
            <a:off x="3412551" y="4038864"/>
            <a:ext cx="3114685" cy="1331134"/>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میزان ترافیک</a:t>
            </a:r>
          </a:p>
          <a:p>
            <a:pPr algn="r" rtl="1">
              <a:lnSpc>
                <a:spcPct val="150000"/>
              </a:lnSpc>
            </a:pPr>
            <a:r>
              <a:rPr lang="fa-IR" sz="2800" dirty="0">
                <a:cs typeface="B Nazanin" panose="00000400000000000000" pitchFamily="2" charset="-78"/>
              </a:rPr>
              <a:t>فاصله از ترافیک</a:t>
            </a:r>
            <a:endParaRPr lang="en-US" sz="2800" dirty="0">
              <a:cs typeface="B Nazanin" panose="00000400000000000000" pitchFamily="2" charset="-78"/>
            </a:endParaRPr>
          </a:p>
        </p:txBody>
      </p:sp>
      <p:cxnSp>
        <p:nvCxnSpPr>
          <p:cNvPr id="15" name="Straight Arrow Connector 14">
            <a:extLst>
              <a:ext uri="{FF2B5EF4-FFF2-40B4-BE49-F238E27FC236}">
                <a16:creationId xmlns:a16="http://schemas.microsoft.com/office/drawing/2014/main" id="{62FDC18E-EEAE-B46B-7218-66C1065C2263}"/>
              </a:ext>
            </a:extLst>
          </p:cNvPr>
          <p:cNvCxnSpPr/>
          <p:nvPr/>
        </p:nvCxnSpPr>
        <p:spPr>
          <a:xfrm flipH="1">
            <a:off x="5624052" y="2330245"/>
            <a:ext cx="18582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F57BA9C-24D9-1007-BE83-97D8227C29EE}"/>
              </a:ext>
            </a:extLst>
          </p:cNvPr>
          <p:cNvCxnSpPr/>
          <p:nvPr/>
        </p:nvCxnSpPr>
        <p:spPr>
          <a:xfrm rot="10800000" flipV="1">
            <a:off x="5476567" y="2343819"/>
            <a:ext cx="1734324" cy="47194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06D108A-A507-3F21-F39F-021B6F810C30}"/>
              </a:ext>
            </a:extLst>
          </p:cNvPr>
          <p:cNvCxnSpPr/>
          <p:nvPr/>
        </p:nvCxnSpPr>
        <p:spPr>
          <a:xfrm rot="10800000" flipV="1">
            <a:off x="5134361" y="2320088"/>
            <a:ext cx="2418735" cy="106557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A67CF74-D44F-3BF0-125E-E99F57B07DEA}"/>
              </a:ext>
            </a:extLst>
          </p:cNvPr>
          <p:cNvSpPr txBox="1"/>
          <p:nvPr/>
        </p:nvSpPr>
        <p:spPr>
          <a:xfrm>
            <a:off x="1410929" y="1920025"/>
            <a:ext cx="4094196" cy="1694695"/>
          </a:xfrm>
          <a:prstGeom prst="rect">
            <a:avLst/>
          </a:prstGeom>
          <a:noFill/>
        </p:spPr>
        <p:txBody>
          <a:bodyPr wrap="square" rtlCol="0">
            <a:spAutoFit/>
          </a:bodyPr>
          <a:lstStyle/>
          <a:p>
            <a:pPr algn="r" rtl="1">
              <a:lnSpc>
                <a:spcPct val="150000"/>
              </a:lnSpc>
            </a:pPr>
            <a:r>
              <a:rPr lang="fa-IR" sz="2400" dirty="0"/>
              <a:t>آلودگی نوری</a:t>
            </a:r>
          </a:p>
          <a:p>
            <a:pPr algn="r" rtl="1">
              <a:lnSpc>
                <a:spcPct val="150000"/>
              </a:lnSpc>
            </a:pPr>
            <a:r>
              <a:rPr lang="fa-IR" sz="2400" dirty="0"/>
              <a:t>  سروصدا</a:t>
            </a:r>
          </a:p>
          <a:p>
            <a:pPr algn="r" rtl="1">
              <a:lnSpc>
                <a:spcPct val="150000"/>
              </a:lnSpc>
            </a:pPr>
            <a:r>
              <a:rPr lang="fa-IR" sz="2400" dirty="0"/>
              <a:t>       گرد وغبار</a:t>
            </a:r>
            <a:endParaRPr lang="en-US" sz="2400" dirty="0"/>
          </a:p>
        </p:txBody>
      </p:sp>
    </p:spTree>
    <p:extLst>
      <p:ext uri="{BB962C8B-B14F-4D97-AF65-F5344CB8AC3E}">
        <p14:creationId xmlns:p14="http://schemas.microsoft.com/office/powerpoint/2010/main" val="106716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5637B-4C89-279A-4C51-F19C82AC7FCB}"/>
              </a:ext>
            </a:extLst>
          </p:cNvPr>
          <p:cNvSpPr>
            <a:spLocks noGrp="1"/>
          </p:cNvSpPr>
          <p:nvPr>
            <p:ph type="title"/>
          </p:nvPr>
        </p:nvSpPr>
        <p:spPr/>
        <p:txBody>
          <a:bodyPr/>
          <a:lstStyle/>
          <a:p>
            <a:pPr algn="ctr"/>
            <a:r>
              <a:rPr kumimoji="0" lang="fa-IR" sz="48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مقدمه</a:t>
            </a:r>
            <a:endParaRPr lang="en-US" dirty="0">
              <a:solidFill>
                <a:schemeClr val="tx1"/>
              </a:solidFill>
            </a:endParaRPr>
          </a:p>
        </p:txBody>
      </p:sp>
      <p:sp>
        <p:nvSpPr>
          <p:cNvPr id="3" name="Content Placeholder 2">
            <a:extLst>
              <a:ext uri="{FF2B5EF4-FFF2-40B4-BE49-F238E27FC236}">
                <a16:creationId xmlns:a16="http://schemas.microsoft.com/office/drawing/2014/main" id="{6065964C-3989-40C2-D718-D006FD6C4183}"/>
              </a:ext>
            </a:extLst>
          </p:cNvPr>
          <p:cNvSpPr>
            <a:spLocks noGrp="1"/>
          </p:cNvSpPr>
          <p:nvPr>
            <p:ph idx="1"/>
          </p:nvPr>
        </p:nvSpPr>
        <p:spPr/>
        <p:txBody>
          <a:bodyPr>
            <a:normAutofit/>
          </a:bodyPr>
          <a:lstStyle/>
          <a:p>
            <a:pPr marL="0" indent="0" algn="r" rtl="1">
              <a:lnSpc>
                <a:spcPct val="150000"/>
              </a:lnSpc>
              <a:buNone/>
            </a:pPr>
            <a:r>
              <a:rPr lang="fa-IR" sz="2800" dirty="0">
                <a:cs typeface="B Nazanin" panose="00000400000000000000" pitchFamily="2" charset="-78"/>
              </a:rPr>
              <a:t>       رابطه علیتی</a:t>
            </a:r>
          </a:p>
        </p:txBody>
      </p:sp>
      <p:sp>
        <p:nvSpPr>
          <p:cNvPr id="4" name="Footer Placeholder 3">
            <a:extLst>
              <a:ext uri="{FF2B5EF4-FFF2-40B4-BE49-F238E27FC236}">
                <a16:creationId xmlns:a16="http://schemas.microsoft.com/office/drawing/2014/main" id="{EC8ADA2B-EE31-3FBE-15D1-14914509918F}"/>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FBE11856-FB29-2987-62AE-12B46EC11B63}"/>
              </a:ext>
            </a:extLst>
          </p:cNvPr>
          <p:cNvSpPr>
            <a:spLocks noGrp="1"/>
          </p:cNvSpPr>
          <p:nvPr>
            <p:ph type="sldNum" sz="quarter" idx="12"/>
          </p:nvPr>
        </p:nvSpPr>
        <p:spPr/>
        <p:txBody>
          <a:bodyPr/>
          <a:lstStyle/>
          <a:p>
            <a:fld id="{1E05F112-190E-4225-89D9-1976201E1535}" type="slidenum">
              <a:rPr lang="en-US" smtClean="0"/>
              <a:t>5</a:t>
            </a:fld>
            <a:endParaRPr lang="en-US"/>
          </a:p>
        </p:txBody>
      </p:sp>
      <p:sp>
        <p:nvSpPr>
          <p:cNvPr id="6" name="Multiplication Sign 5">
            <a:extLst>
              <a:ext uri="{FF2B5EF4-FFF2-40B4-BE49-F238E27FC236}">
                <a16:creationId xmlns:a16="http://schemas.microsoft.com/office/drawing/2014/main" id="{D14DDB0D-1C9B-99F9-8907-A1A3EF3EA555}"/>
              </a:ext>
            </a:extLst>
          </p:cNvPr>
          <p:cNvSpPr/>
          <p:nvPr/>
        </p:nvSpPr>
        <p:spPr>
          <a:xfrm>
            <a:off x="10600980" y="2047874"/>
            <a:ext cx="583102" cy="453477"/>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3A396ADA-D837-146A-7B2A-4CEA6798B6C0}"/>
              </a:ext>
            </a:extLst>
          </p:cNvPr>
          <p:cNvCxnSpPr/>
          <p:nvPr/>
        </p:nvCxnSpPr>
        <p:spPr>
          <a:xfrm flipH="1">
            <a:off x="6934200" y="2328050"/>
            <a:ext cx="21431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6CBD531-61EE-CF54-A4E8-EBEDDAAF09DA}"/>
              </a:ext>
            </a:extLst>
          </p:cNvPr>
          <p:cNvSpPr txBox="1"/>
          <p:nvPr/>
        </p:nvSpPr>
        <p:spPr>
          <a:xfrm>
            <a:off x="1103861" y="1911605"/>
            <a:ext cx="5734050" cy="1964512"/>
          </a:xfrm>
          <a:prstGeom prst="rect">
            <a:avLst/>
          </a:prstGeom>
          <a:noFill/>
        </p:spPr>
        <p:txBody>
          <a:bodyPr wrap="square" rtlCol="0">
            <a:spAutoFit/>
          </a:bodyPr>
          <a:lstStyle/>
          <a:p>
            <a:pPr algn="r" rtl="1">
              <a:lnSpc>
                <a:spcPct val="150000"/>
              </a:lnSpc>
            </a:pPr>
            <a:r>
              <a:rPr lang="fa-IR" sz="2800" dirty="0">
                <a:cs typeface="B Nazanin" panose="00000400000000000000" pitchFamily="2" charset="-78"/>
              </a:rPr>
              <a:t>به دلیل وجود مخدوش کننده هایی مثل:</a:t>
            </a:r>
          </a:p>
          <a:p>
            <a:pPr algn="r" rtl="1">
              <a:lnSpc>
                <a:spcPct val="150000"/>
              </a:lnSpc>
            </a:pPr>
            <a:r>
              <a:rPr lang="fa-IR" sz="2800" b="1" dirty="0">
                <a:cs typeface="B Nazanin" panose="00000400000000000000" pitchFamily="2" charset="-78"/>
              </a:rPr>
              <a:t> وضعیت اقتصادی اجتماعی</a:t>
            </a:r>
          </a:p>
          <a:p>
            <a:pPr algn="r" rtl="1">
              <a:lnSpc>
                <a:spcPct val="150000"/>
              </a:lnSpc>
            </a:pPr>
            <a:endParaRPr lang="en-US" sz="2800" b="1" dirty="0">
              <a:cs typeface="B Nazanin" panose="00000400000000000000" pitchFamily="2" charset="-78"/>
            </a:endParaRPr>
          </a:p>
        </p:txBody>
      </p:sp>
      <p:sp>
        <p:nvSpPr>
          <p:cNvPr id="10" name="TextBox 9">
            <a:extLst>
              <a:ext uri="{FF2B5EF4-FFF2-40B4-BE49-F238E27FC236}">
                <a16:creationId xmlns:a16="http://schemas.microsoft.com/office/drawing/2014/main" id="{F3114548-F640-89F7-7FF5-FA0FEA1DFA10}"/>
              </a:ext>
            </a:extLst>
          </p:cNvPr>
          <p:cNvSpPr txBox="1"/>
          <p:nvPr/>
        </p:nvSpPr>
        <p:spPr>
          <a:xfrm>
            <a:off x="1154083" y="4006730"/>
            <a:ext cx="10058400" cy="954107"/>
          </a:xfrm>
          <a:prstGeom prst="rect">
            <a:avLst/>
          </a:prstGeom>
          <a:noFill/>
        </p:spPr>
        <p:txBody>
          <a:bodyPr wrap="square" rtlCol="0">
            <a:spAutoFit/>
          </a:bodyPr>
          <a:lstStyle/>
          <a:p>
            <a:pPr marL="514350" indent="-514350" algn="r" rtl="1">
              <a:buClr>
                <a:srgbClr val="92D050"/>
              </a:buClr>
              <a:buSzPct val="123000"/>
              <a:buFont typeface="Wingdings" panose="05000000000000000000" pitchFamily="2" charset="2"/>
              <a:buChar char="ü"/>
            </a:pPr>
            <a:r>
              <a:rPr lang="fa-IR" sz="2800" dirty="0">
                <a:cs typeface="B Nazanin" panose="00000400000000000000" pitchFamily="2" charset="-78"/>
              </a:rPr>
              <a:t>راه حل </a:t>
            </a:r>
          </a:p>
          <a:p>
            <a:pPr algn="r" rtl="1">
              <a:buClr>
                <a:srgbClr val="92D050"/>
              </a:buClr>
            </a:pPr>
            <a:r>
              <a:rPr lang="fa-IR" sz="2800" dirty="0">
                <a:cs typeface="B Nazanin" panose="00000400000000000000" pitchFamily="2" charset="-78"/>
              </a:rPr>
              <a:t>برای کنترل مخدوش کننده ها در این مطالعه: استفاده از یک متغیر ابزاری مثل </a:t>
            </a:r>
            <a:r>
              <a:rPr lang="fa-IR" sz="2800" u="sng" dirty="0">
                <a:cs typeface="B Nazanin" panose="00000400000000000000" pitchFamily="2" charset="-78"/>
              </a:rPr>
              <a:t>باد</a:t>
            </a:r>
          </a:p>
        </p:txBody>
      </p:sp>
    </p:spTree>
    <p:extLst>
      <p:ext uri="{BB962C8B-B14F-4D97-AF65-F5344CB8AC3E}">
        <p14:creationId xmlns:p14="http://schemas.microsoft.com/office/powerpoint/2010/main" val="1287142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A4741-11F1-0F93-2ACA-C3D5EC2BB77C}"/>
              </a:ext>
            </a:extLst>
          </p:cNvPr>
          <p:cNvSpPr>
            <a:spLocks noGrp="1"/>
          </p:cNvSpPr>
          <p:nvPr>
            <p:ph type="title"/>
          </p:nvPr>
        </p:nvSpPr>
        <p:spPr/>
        <p:txBody>
          <a:bodyPr/>
          <a:lstStyle/>
          <a:p>
            <a:pPr algn="ctr"/>
            <a:r>
              <a:rPr lang="fa-IR" dirty="0">
                <a:solidFill>
                  <a:schemeClr val="tx1"/>
                </a:solidFill>
              </a:rPr>
              <a:t>مقدمه</a:t>
            </a:r>
            <a:endParaRPr lang="en-US" dirty="0">
              <a:solidFill>
                <a:schemeClr val="tx1"/>
              </a:solidFill>
            </a:endParaRPr>
          </a:p>
        </p:txBody>
      </p:sp>
      <p:sp>
        <p:nvSpPr>
          <p:cNvPr id="3" name="Content Placeholder 2">
            <a:extLst>
              <a:ext uri="{FF2B5EF4-FFF2-40B4-BE49-F238E27FC236}">
                <a16:creationId xmlns:a16="http://schemas.microsoft.com/office/drawing/2014/main" id="{F6FC0583-6C29-5908-74CE-69CC1644C0CD}"/>
              </a:ext>
            </a:extLst>
          </p:cNvPr>
          <p:cNvSpPr>
            <a:spLocks noGrp="1"/>
          </p:cNvSpPr>
          <p:nvPr>
            <p:ph idx="1"/>
          </p:nvPr>
        </p:nvSpPr>
        <p:spPr/>
        <p:txBody>
          <a:bodyPr>
            <a:normAutofit/>
          </a:bodyPr>
          <a:lstStyle/>
          <a:p>
            <a:pPr algn="r" rtl="1">
              <a:lnSpc>
                <a:spcPct val="150000"/>
              </a:lnSpc>
            </a:pPr>
            <a:r>
              <a:rPr lang="fa-IR" sz="2800" dirty="0">
                <a:solidFill>
                  <a:schemeClr val="tx1"/>
                </a:solidFill>
                <a:cs typeface="B Nazanin" panose="00000400000000000000" pitchFamily="2" charset="-78"/>
              </a:rPr>
              <a:t>برای این کار همسایگان اطراف این جاده را تا فاصله </a:t>
            </a:r>
            <a:r>
              <a:rPr lang="fa-IR" sz="2800" u="sng" dirty="0">
                <a:solidFill>
                  <a:schemeClr val="tx1"/>
                </a:solidFill>
                <a:cs typeface="B Nazanin" panose="00000400000000000000" pitchFamily="2" charset="-78"/>
              </a:rPr>
              <a:t>500 متری  از جاده </a:t>
            </a:r>
            <a:r>
              <a:rPr lang="fa-IR" sz="2800" dirty="0">
                <a:solidFill>
                  <a:schemeClr val="tx1"/>
                </a:solidFill>
                <a:cs typeface="B Nazanin" panose="00000400000000000000" pitchFamily="2" charset="-78"/>
              </a:rPr>
              <a:t>محدود نمودند و به ازای هر فرد در بالای جاده (</a:t>
            </a:r>
            <a:r>
              <a:rPr lang="en-US" sz="2800" dirty="0">
                <a:solidFill>
                  <a:schemeClr val="tx1"/>
                </a:solidFill>
                <a:cs typeface="B Nazanin" panose="00000400000000000000" pitchFamily="2" charset="-78"/>
              </a:rPr>
              <a:t>Upwind</a:t>
            </a:r>
            <a:r>
              <a:rPr lang="fa-IR" sz="2800" dirty="0">
                <a:solidFill>
                  <a:schemeClr val="tx1"/>
                </a:solidFill>
                <a:cs typeface="B Nazanin" panose="00000400000000000000" pitchFamily="2" charset="-78"/>
              </a:rPr>
              <a:t>) یک فرد در قسمت پایین جاده (</a:t>
            </a:r>
            <a:r>
              <a:rPr lang="en-US" sz="2800" dirty="0">
                <a:solidFill>
                  <a:schemeClr val="tx1"/>
                </a:solidFill>
                <a:cs typeface="B Nazanin" panose="00000400000000000000" pitchFamily="2" charset="-78"/>
              </a:rPr>
              <a:t>Downwind</a:t>
            </a:r>
            <a:r>
              <a:rPr lang="fa-IR" sz="2800" dirty="0">
                <a:solidFill>
                  <a:schemeClr val="tx1"/>
                </a:solidFill>
                <a:cs typeface="B Nazanin" panose="00000400000000000000" pitchFamily="2" charset="-78"/>
              </a:rPr>
              <a:t>) انتخاب نمودند که مشابه یکدیگر نیز بودند.</a:t>
            </a:r>
            <a:endParaRPr lang="en-US" sz="2800" dirty="0">
              <a:solidFill>
                <a:schemeClr val="tx1"/>
              </a:solidFill>
              <a:cs typeface="B Nazanin" panose="00000400000000000000" pitchFamily="2" charset="-78"/>
            </a:endParaRPr>
          </a:p>
          <a:p>
            <a:pPr algn="r" rtl="1">
              <a:lnSpc>
                <a:spcPct val="150000"/>
              </a:lnSpc>
            </a:pPr>
            <a:r>
              <a:rPr lang="en-US" sz="2800" dirty="0">
                <a:solidFill>
                  <a:schemeClr val="tx1"/>
                </a:solidFill>
                <a:highlight>
                  <a:srgbClr val="FFFF00"/>
                </a:highlight>
                <a:cs typeface="B Nazanin" panose="00000400000000000000" pitchFamily="2" charset="-78"/>
              </a:rPr>
              <a:t>Upwind </a:t>
            </a:r>
            <a:r>
              <a:rPr lang="fa-IR" sz="2800" dirty="0">
                <a:solidFill>
                  <a:schemeClr val="tx1"/>
                </a:solidFill>
                <a:cs typeface="B Nazanin" panose="00000400000000000000" pitchFamily="2" charset="-78"/>
              </a:rPr>
              <a:t> قسمتی که باد </a:t>
            </a:r>
            <a:r>
              <a:rPr lang="fa-IR" sz="2800" u="sng" dirty="0">
                <a:solidFill>
                  <a:schemeClr val="tx1"/>
                </a:solidFill>
                <a:cs typeface="B Nazanin" panose="00000400000000000000" pitchFamily="2" charset="-78"/>
              </a:rPr>
              <a:t>از</a:t>
            </a:r>
            <a:r>
              <a:rPr lang="fa-IR" sz="2800" dirty="0">
                <a:solidFill>
                  <a:schemeClr val="tx1"/>
                </a:solidFill>
                <a:cs typeface="B Nazanin" panose="00000400000000000000" pitchFamily="2" charset="-78"/>
              </a:rPr>
              <a:t> آن سمت وزیده می شود.</a:t>
            </a:r>
          </a:p>
          <a:p>
            <a:pPr algn="r" rtl="1">
              <a:lnSpc>
                <a:spcPct val="150000"/>
              </a:lnSpc>
            </a:pPr>
            <a:r>
              <a:rPr lang="en-US" sz="2800" dirty="0">
                <a:solidFill>
                  <a:schemeClr val="tx1"/>
                </a:solidFill>
                <a:highlight>
                  <a:srgbClr val="FFFF00"/>
                </a:highlight>
                <a:cs typeface="B Nazanin" panose="00000400000000000000" pitchFamily="2" charset="-78"/>
              </a:rPr>
              <a:t>Downwind</a:t>
            </a:r>
            <a:r>
              <a:rPr lang="fa-IR" sz="2800" dirty="0">
                <a:solidFill>
                  <a:schemeClr val="tx1"/>
                </a:solidFill>
                <a:cs typeface="B Nazanin" panose="00000400000000000000" pitchFamily="2" charset="-78"/>
              </a:rPr>
              <a:t> قسمتی که باد </a:t>
            </a:r>
            <a:r>
              <a:rPr lang="fa-IR" sz="2800" u="sng" dirty="0">
                <a:solidFill>
                  <a:schemeClr val="tx1"/>
                </a:solidFill>
                <a:cs typeface="B Nazanin" panose="00000400000000000000" pitchFamily="2" charset="-78"/>
              </a:rPr>
              <a:t>به</a:t>
            </a:r>
            <a:r>
              <a:rPr lang="fa-IR" sz="2800" dirty="0">
                <a:solidFill>
                  <a:schemeClr val="tx1"/>
                </a:solidFill>
                <a:cs typeface="B Nazanin" panose="00000400000000000000" pitchFamily="2" charset="-78"/>
              </a:rPr>
              <a:t> آن سمت وزیده می شود.( در معرض بیشتر باد )</a:t>
            </a:r>
          </a:p>
          <a:p>
            <a:pPr marL="0" indent="0" algn="r" rtl="1">
              <a:lnSpc>
                <a:spcPct val="150000"/>
              </a:lnSpc>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459A28E2-2C35-469C-D24C-D481AEBEC2B3}"/>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25917C5D-EA17-2901-2BE3-65D0D76ECCFA}"/>
              </a:ext>
            </a:extLst>
          </p:cNvPr>
          <p:cNvSpPr>
            <a:spLocks noGrp="1"/>
          </p:cNvSpPr>
          <p:nvPr>
            <p:ph type="sldNum" sz="quarter" idx="12"/>
          </p:nvPr>
        </p:nvSpPr>
        <p:spPr/>
        <p:txBody>
          <a:bodyPr/>
          <a:lstStyle/>
          <a:p>
            <a:fld id="{1E05F112-190E-4225-89D9-1976201E1535}" type="slidenum">
              <a:rPr lang="en-US" smtClean="0"/>
              <a:t>6</a:t>
            </a:fld>
            <a:endParaRPr lang="en-US"/>
          </a:p>
        </p:txBody>
      </p:sp>
    </p:spTree>
    <p:extLst>
      <p:ext uri="{BB962C8B-B14F-4D97-AF65-F5344CB8AC3E}">
        <p14:creationId xmlns:p14="http://schemas.microsoft.com/office/powerpoint/2010/main" val="55236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40C1800-93EA-316D-77E2-7D2BE1D76E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0387" y="695059"/>
            <a:ext cx="10079201" cy="5136222"/>
          </a:xfrm>
        </p:spPr>
      </p:pic>
      <p:sp>
        <p:nvSpPr>
          <p:cNvPr id="4" name="Footer Placeholder 3">
            <a:extLst>
              <a:ext uri="{FF2B5EF4-FFF2-40B4-BE49-F238E27FC236}">
                <a16:creationId xmlns:a16="http://schemas.microsoft.com/office/drawing/2014/main" id="{31F8F523-422A-8F2B-B845-455E9BF69782}"/>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AD57ECC0-E5CD-0B45-6026-877E813FC97B}"/>
              </a:ext>
            </a:extLst>
          </p:cNvPr>
          <p:cNvSpPr>
            <a:spLocks noGrp="1"/>
          </p:cNvSpPr>
          <p:nvPr>
            <p:ph type="sldNum" sz="quarter" idx="12"/>
          </p:nvPr>
        </p:nvSpPr>
        <p:spPr/>
        <p:txBody>
          <a:bodyPr/>
          <a:lstStyle/>
          <a:p>
            <a:fld id="{1E05F112-190E-4225-89D9-1976201E1535}" type="slidenum">
              <a:rPr lang="en-US" smtClean="0"/>
              <a:t>7</a:t>
            </a:fld>
            <a:endParaRPr lang="en-US"/>
          </a:p>
        </p:txBody>
      </p:sp>
    </p:spTree>
    <p:extLst>
      <p:ext uri="{BB962C8B-B14F-4D97-AF65-F5344CB8AC3E}">
        <p14:creationId xmlns:p14="http://schemas.microsoft.com/office/powerpoint/2010/main" val="287260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4CB86-468A-DB4A-277D-020EC26802C4}"/>
              </a:ext>
            </a:extLst>
          </p:cNvPr>
          <p:cNvSpPr>
            <a:spLocks noGrp="1"/>
          </p:cNvSpPr>
          <p:nvPr>
            <p:ph type="title"/>
          </p:nvPr>
        </p:nvSpPr>
        <p:spPr/>
        <p:txBody>
          <a:bodyPr/>
          <a:lstStyle/>
          <a:p>
            <a:pPr algn="ctr"/>
            <a:r>
              <a:rPr kumimoji="0" lang="fa-IR" sz="48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مقدمه</a:t>
            </a:r>
            <a:endParaRPr lang="en-US" dirty="0">
              <a:solidFill>
                <a:schemeClr val="tx1"/>
              </a:solidFill>
            </a:endParaRPr>
          </a:p>
        </p:txBody>
      </p:sp>
      <p:sp>
        <p:nvSpPr>
          <p:cNvPr id="3" name="Content Placeholder 2">
            <a:extLst>
              <a:ext uri="{FF2B5EF4-FFF2-40B4-BE49-F238E27FC236}">
                <a16:creationId xmlns:a16="http://schemas.microsoft.com/office/drawing/2014/main" id="{73EC020E-6BD4-B0B0-C197-A89B344A43E5}"/>
              </a:ext>
            </a:extLst>
          </p:cNvPr>
          <p:cNvSpPr>
            <a:spLocks noGrp="1"/>
          </p:cNvSpPr>
          <p:nvPr>
            <p:ph idx="1"/>
          </p:nvPr>
        </p:nvSpPr>
        <p:spPr/>
        <p:txBody>
          <a:bodyPr>
            <a:normAutofit/>
          </a:bodyPr>
          <a:lstStyle/>
          <a:p>
            <a:pPr algn="r" rtl="1">
              <a:lnSpc>
                <a:spcPct val="150000"/>
              </a:lnSpc>
            </a:pPr>
            <a:r>
              <a:rPr lang="fa-IR" sz="3200" dirty="0">
                <a:solidFill>
                  <a:schemeClr val="tx1"/>
                </a:solidFill>
                <a:cs typeface="B Nazanin" panose="00000400000000000000" pitchFamily="2" charset="-78"/>
              </a:rPr>
              <a:t>چرا باد؟</a:t>
            </a:r>
          </a:p>
          <a:p>
            <a:pPr algn="r" rtl="1">
              <a:lnSpc>
                <a:spcPct val="150000"/>
              </a:lnSpc>
            </a:pPr>
            <a:r>
              <a:rPr lang="fa-IR" sz="2800" dirty="0">
                <a:solidFill>
                  <a:schemeClr val="tx1"/>
                </a:solidFill>
                <a:cs typeface="B Nazanin" panose="00000400000000000000" pitchFamily="2" charset="-78"/>
              </a:rPr>
              <a:t>با مواجهه مرتبط است -------کسانی که در جهت وزش باد زندگی میکنند در معرض آلودگی بیشتری هستند.</a:t>
            </a:r>
          </a:p>
          <a:p>
            <a:pPr algn="r" rtl="1">
              <a:lnSpc>
                <a:spcPct val="150000"/>
              </a:lnSpc>
            </a:pPr>
            <a:r>
              <a:rPr lang="fa-IR" sz="2800" dirty="0">
                <a:solidFill>
                  <a:schemeClr val="tx1"/>
                </a:solidFill>
                <a:cs typeface="B Nazanin" panose="00000400000000000000" pitchFamily="2" charset="-78"/>
              </a:rPr>
              <a:t>بر پیامد تاثیر مستقیم ندارد ------- باد،به خودی خود بر بارداری تاثیری ندارد.</a:t>
            </a:r>
          </a:p>
          <a:p>
            <a:pPr algn="r" rtl="1">
              <a:lnSpc>
                <a:spcPct val="150000"/>
              </a:lnSpc>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2B13F67F-D27E-1344-EF66-C357F84A7768}"/>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A85E6DED-E34D-0AE6-AE1F-6FD4DC50C95A}"/>
              </a:ext>
            </a:extLst>
          </p:cNvPr>
          <p:cNvSpPr>
            <a:spLocks noGrp="1"/>
          </p:cNvSpPr>
          <p:nvPr>
            <p:ph type="sldNum" sz="quarter" idx="12"/>
          </p:nvPr>
        </p:nvSpPr>
        <p:spPr/>
        <p:txBody>
          <a:bodyPr/>
          <a:lstStyle/>
          <a:p>
            <a:fld id="{1E05F112-190E-4225-89D9-1976201E1535}" type="slidenum">
              <a:rPr lang="en-US" smtClean="0"/>
              <a:t>8</a:t>
            </a:fld>
            <a:endParaRPr lang="en-US"/>
          </a:p>
        </p:txBody>
      </p:sp>
    </p:spTree>
    <p:extLst>
      <p:ext uri="{BB962C8B-B14F-4D97-AF65-F5344CB8AC3E}">
        <p14:creationId xmlns:p14="http://schemas.microsoft.com/office/powerpoint/2010/main" val="139437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598-49C4-C742-EAC8-763E3BCABEDB}"/>
              </a:ext>
            </a:extLst>
          </p:cNvPr>
          <p:cNvSpPr>
            <a:spLocks noGrp="1"/>
          </p:cNvSpPr>
          <p:nvPr>
            <p:ph type="title"/>
          </p:nvPr>
        </p:nvSpPr>
        <p:spPr>
          <a:xfrm>
            <a:off x="1154083" y="196195"/>
            <a:ext cx="10058400" cy="1450757"/>
          </a:xfrm>
        </p:spPr>
        <p:txBody>
          <a:bodyPr/>
          <a:lstStyle/>
          <a:p>
            <a:pPr algn="ctr"/>
            <a:r>
              <a:rPr kumimoji="0" lang="fa-IR" sz="4800" b="1" i="0" u="none" strike="noStrike" kern="1200" cap="none" spc="-50" normalizeH="0" baseline="0" noProof="0" dirty="0">
                <a:ln>
                  <a:noFill/>
                </a:ln>
                <a:solidFill>
                  <a:schemeClr val="tx1"/>
                </a:solidFill>
                <a:effectLst/>
                <a:uLnTx/>
                <a:uFillTx/>
                <a:latin typeface="Calibri Light" panose="020F0302020204030204"/>
                <a:ea typeface="+mj-ea"/>
                <a:cs typeface="B Nazanin" panose="00000400000000000000" pitchFamily="2" charset="-78"/>
              </a:rPr>
              <a:t>مقدمه</a:t>
            </a:r>
            <a:endParaRPr lang="en-US" dirty="0">
              <a:solidFill>
                <a:schemeClr val="tx1"/>
              </a:solidFill>
            </a:endParaRPr>
          </a:p>
        </p:txBody>
      </p:sp>
      <p:sp>
        <p:nvSpPr>
          <p:cNvPr id="3" name="Content Placeholder 2">
            <a:extLst>
              <a:ext uri="{FF2B5EF4-FFF2-40B4-BE49-F238E27FC236}">
                <a16:creationId xmlns:a16="http://schemas.microsoft.com/office/drawing/2014/main" id="{85CE7934-9B66-72DF-27FD-BC280C2616F4}"/>
              </a:ext>
            </a:extLst>
          </p:cNvPr>
          <p:cNvSpPr>
            <a:spLocks noGrp="1"/>
          </p:cNvSpPr>
          <p:nvPr>
            <p:ph idx="1"/>
          </p:nvPr>
        </p:nvSpPr>
        <p:spPr/>
        <p:txBody>
          <a:bodyPr>
            <a:normAutofit/>
          </a:bodyPr>
          <a:lstStyle/>
          <a:p>
            <a:pPr algn="r"/>
            <a:r>
              <a:rPr lang="fa-IR" sz="2800" dirty="0">
                <a:solidFill>
                  <a:schemeClr val="tx1"/>
                </a:solidFill>
                <a:cs typeface="B Nazanin" panose="00000400000000000000" pitchFamily="2" charset="-78"/>
              </a:rPr>
              <a:t>چطور این متغیر ابزاری به ما کمک میکند در کنترل عوامل مخدوش کننده؟</a:t>
            </a:r>
          </a:p>
          <a:p>
            <a:pPr marL="0" indent="0" algn="r">
              <a:buNone/>
            </a:pPr>
            <a:endParaRPr lang="fa-IR" sz="2800" dirty="0">
              <a:solidFill>
                <a:schemeClr val="tx1"/>
              </a:solidFill>
              <a:cs typeface="B Nazanin" panose="00000400000000000000" pitchFamily="2" charset="-78"/>
            </a:endParaRPr>
          </a:p>
          <a:p>
            <a:pPr algn="r"/>
            <a:endParaRPr lang="fa-IR" sz="2800" dirty="0">
              <a:solidFill>
                <a:schemeClr val="tx1"/>
              </a:solidFill>
              <a:cs typeface="B Nazanin" panose="00000400000000000000" pitchFamily="2" charset="-78"/>
            </a:endParaRPr>
          </a:p>
          <a:p>
            <a:pPr marL="0" indent="0" algn="r">
              <a:buNone/>
            </a:pPr>
            <a:endParaRPr lang="en-US" sz="2800" dirty="0">
              <a:solidFill>
                <a:schemeClr val="tx1"/>
              </a:solidFill>
              <a:cs typeface="B Nazanin" panose="00000400000000000000" pitchFamily="2" charset="-78"/>
            </a:endParaRPr>
          </a:p>
        </p:txBody>
      </p:sp>
      <p:sp>
        <p:nvSpPr>
          <p:cNvPr id="4" name="Footer Placeholder 3">
            <a:extLst>
              <a:ext uri="{FF2B5EF4-FFF2-40B4-BE49-F238E27FC236}">
                <a16:creationId xmlns:a16="http://schemas.microsoft.com/office/drawing/2014/main" id="{AF6F38F7-657C-0C49-CB70-8096BBEB2055}"/>
              </a:ext>
            </a:extLst>
          </p:cNvPr>
          <p:cNvSpPr>
            <a:spLocks noGrp="1"/>
          </p:cNvSpPr>
          <p:nvPr>
            <p:ph type="ftr" sz="quarter" idx="11"/>
          </p:nvPr>
        </p:nvSpPr>
        <p:spPr/>
        <p:txBody>
          <a:bodyPr/>
          <a:lstStyle/>
          <a:p>
            <a:r>
              <a:rPr lang="fa-IR"/>
              <a:t>ارائه دهنده : حوریه حیدری</a:t>
            </a:r>
            <a:endParaRPr lang="en-US"/>
          </a:p>
        </p:txBody>
      </p:sp>
      <p:sp>
        <p:nvSpPr>
          <p:cNvPr id="5" name="Slide Number Placeholder 4">
            <a:extLst>
              <a:ext uri="{FF2B5EF4-FFF2-40B4-BE49-F238E27FC236}">
                <a16:creationId xmlns:a16="http://schemas.microsoft.com/office/drawing/2014/main" id="{4C6FB905-C3F4-7C82-2F29-E9466E6D4411}"/>
              </a:ext>
            </a:extLst>
          </p:cNvPr>
          <p:cNvSpPr>
            <a:spLocks noGrp="1"/>
          </p:cNvSpPr>
          <p:nvPr>
            <p:ph type="sldNum" sz="quarter" idx="12"/>
          </p:nvPr>
        </p:nvSpPr>
        <p:spPr/>
        <p:txBody>
          <a:bodyPr/>
          <a:lstStyle/>
          <a:p>
            <a:fld id="{1E05F112-190E-4225-89D9-1976201E1535}" type="slidenum">
              <a:rPr lang="en-US" smtClean="0"/>
              <a:t>9</a:t>
            </a:fld>
            <a:endParaRPr lang="en-US"/>
          </a:p>
        </p:txBody>
      </p:sp>
      <p:sp>
        <p:nvSpPr>
          <p:cNvPr id="10" name="Flowchart: Process 9">
            <a:extLst>
              <a:ext uri="{FF2B5EF4-FFF2-40B4-BE49-F238E27FC236}">
                <a16:creationId xmlns:a16="http://schemas.microsoft.com/office/drawing/2014/main" id="{AF985B71-6587-9C6F-E169-ACD1AA7BF737}"/>
              </a:ext>
            </a:extLst>
          </p:cNvPr>
          <p:cNvSpPr/>
          <p:nvPr/>
        </p:nvSpPr>
        <p:spPr>
          <a:xfrm>
            <a:off x="4086225" y="2452934"/>
            <a:ext cx="4343400" cy="584899"/>
          </a:xfrm>
          <a:prstGeom prst="flowChart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وضعیت اقتصادی مشابه است</a:t>
            </a:r>
            <a:endParaRPr lang="en-US" sz="2400" dirty="0">
              <a:solidFill>
                <a:schemeClr val="tx1"/>
              </a:solidFill>
              <a:cs typeface="B Nazanin" panose="00000400000000000000" pitchFamily="2" charset="-78"/>
            </a:endParaRPr>
          </a:p>
        </p:txBody>
      </p:sp>
      <p:sp>
        <p:nvSpPr>
          <p:cNvPr id="16" name="Flowchart: Process 15">
            <a:extLst>
              <a:ext uri="{FF2B5EF4-FFF2-40B4-BE49-F238E27FC236}">
                <a16:creationId xmlns:a16="http://schemas.microsoft.com/office/drawing/2014/main" id="{C07B6AAF-52F5-A14E-0169-DF43A66527C7}"/>
              </a:ext>
            </a:extLst>
          </p:cNvPr>
          <p:cNvSpPr/>
          <p:nvPr/>
        </p:nvSpPr>
        <p:spPr>
          <a:xfrm>
            <a:off x="4086225" y="3204562"/>
            <a:ext cx="4343400" cy="584895"/>
          </a:xfrm>
          <a:prstGeom prst="flowChart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از نظر میزان سروصدا محیط مشابه است</a:t>
            </a:r>
            <a:endParaRPr lang="en-US" sz="2400" dirty="0">
              <a:solidFill>
                <a:schemeClr val="tx1"/>
              </a:solidFill>
              <a:cs typeface="B Nazanin" panose="00000400000000000000" pitchFamily="2" charset="-78"/>
            </a:endParaRPr>
          </a:p>
        </p:txBody>
      </p:sp>
      <p:sp>
        <p:nvSpPr>
          <p:cNvPr id="17" name="Flowchart: Process 16">
            <a:extLst>
              <a:ext uri="{FF2B5EF4-FFF2-40B4-BE49-F238E27FC236}">
                <a16:creationId xmlns:a16="http://schemas.microsoft.com/office/drawing/2014/main" id="{073D0BCE-A473-0352-0528-E3033160297F}"/>
              </a:ext>
            </a:extLst>
          </p:cNvPr>
          <p:cNvSpPr/>
          <p:nvPr/>
        </p:nvSpPr>
        <p:spPr>
          <a:xfrm>
            <a:off x="4040485" y="3950664"/>
            <a:ext cx="4355499" cy="576744"/>
          </a:xfrm>
          <a:prstGeom prst="flowChartProcess">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a-IR" sz="2400" dirty="0">
                <a:solidFill>
                  <a:schemeClr val="tx1"/>
                </a:solidFill>
                <a:cs typeface="B Nazanin" panose="00000400000000000000" pitchFamily="2" charset="-78"/>
              </a:rPr>
              <a:t>در یک خیابان زندگی میکنند</a:t>
            </a:r>
            <a:endParaRPr lang="en-US" sz="2400" dirty="0">
              <a:solidFill>
                <a:schemeClr val="tx1"/>
              </a:solidFill>
              <a:cs typeface="B Nazanin" panose="00000400000000000000" pitchFamily="2" charset="-78"/>
            </a:endParaRPr>
          </a:p>
        </p:txBody>
      </p:sp>
      <p:cxnSp>
        <p:nvCxnSpPr>
          <p:cNvPr id="21" name="Connector: Curved 20">
            <a:extLst>
              <a:ext uri="{FF2B5EF4-FFF2-40B4-BE49-F238E27FC236}">
                <a16:creationId xmlns:a16="http://schemas.microsoft.com/office/drawing/2014/main" id="{5ACE8D43-4E2F-F85F-BFFF-04D7866CD1CC}"/>
              </a:ext>
            </a:extLst>
          </p:cNvPr>
          <p:cNvCxnSpPr/>
          <p:nvPr/>
        </p:nvCxnSpPr>
        <p:spPr>
          <a:xfrm>
            <a:off x="3373972" y="3105736"/>
            <a:ext cx="5665509" cy="12700"/>
          </a:xfrm>
          <a:prstGeom prst="curved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C8EFA067-46B4-F4FB-766E-8A678CAE3351}"/>
              </a:ext>
            </a:extLst>
          </p:cNvPr>
          <p:cNvPicPr>
            <a:picLocks noChangeAspect="1"/>
          </p:cNvPicPr>
          <p:nvPr/>
        </p:nvPicPr>
        <p:blipFill>
          <a:blip r:embed="rId2"/>
          <a:stretch>
            <a:fillRect/>
          </a:stretch>
        </p:blipFill>
        <p:spPr>
          <a:xfrm>
            <a:off x="3307141" y="4552055"/>
            <a:ext cx="5822185" cy="170703"/>
          </a:xfrm>
          <a:prstGeom prst="rect">
            <a:avLst/>
          </a:prstGeom>
        </p:spPr>
      </p:pic>
      <p:sp>
        <p:nvSpPr>
          <p:cNvPr id="23" name="Flowchart: Process 22">
            <a:extLst>
              <a:ext uri="{FF2B5EF4-FFF2-40B4-BE49-F238E27FC236}">
                <a16:creationId xmlns:a16="http://schemas.microsoft.com/office/drawing/2014/main" id="{1ECAEA4C-A144-072C-1E2A-550203492234}"/>
              </a:ext>
            </a:extLst>
          </p:cNvPr>
          <p:cNvSpPr/>
          <p:nvPr/>
        </p:nvSpPr>
        <p:spPr>
          <a:xfrm>
            <a:off x="3534782" y="4807670"/>
            <a:ext cx="5307559" cy="1222631"/>
          </a:xfrm>
          <a:prstGeom prst="flowChartProcess">
            <a:avLst/>
          </a:prstGeom>
          <a:solidFill>
            <a:srgbClr val="FFC000"/>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a:cs typeface="B Nazanin" panose="00000400000000000000" pitchFamily="2" charset="-78"/>
              </a:rPr>
              <a:t> تفاوت اصلی بین این دو نفر، میزان آلودگی هوایی است که در معرض آن قرار می‌گیرند، و این تفاوت به خاطر جهت وزش </a:t>
            </a:r>
            <a:r>
              <a:rPr lang="fa-IR" sz="2400" u="sng" dirty="0">
                <a:cs typeface="B Nazanin" panose="00000400000000000000" pitchFamily="2" charset="-78"/>
              </a:rPr>
              <a:t>باد</a:t>
            </a:r>
            <a:r>
              <a:rPr lang="fa-IR" sz="2400" dirty="0">
                <a:cs typeface="B Nazanin" panose="00000400000000000000" pitchFamily="2" charset="-78"/>
              </a:rPr>
              <a:t> می باشد.</a:t>
            </a:r>
            <a:endParaRPr lang="en-US" sz="2400" dirty="0">
              <a:cs typeface="B Nazanin" panose="00000400000000000000" pitchFamily="2" charset="-78"/>
            </a:endParaRPr>
          </a:p>
        </p:txBody>
      </p:sp>
    </p:spTree>
    <p:extLst>
      <p:ext uri="{BB962C8B-B14F-4D97-AF65-F5344CB8AC3E}">
        <p14:creationId xmlns:p14="http://schemas.microsoft.com/office/powerpoint/2010/main" val="17430916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1101</TotalTime>
  <Words>1184</Words>
  <Application>Microsoft Office PowerPoint</Application>
  <PresentationFormat>Widescreen</PresentationFormat>
  <Paragraphs>158</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AzarMehr</vt:lpstr>
      <vt:lpstr>B Nazanin</vt:lpstr>
      <vt:lpstr>Calibri</vt:lpstr>
      <vt:lpstr>Calibri Light</vt:lpstr>
      <vt:lpstr>Courier New</vt:lpstr>
      <vt:lpstr>Wingdings</vt:lpstr>
      <vt:lpstr>Retrospect</vt:lpstr>
      <vt:lpstr>آلودگی هوای ناشی از ترافیک و تاثیر آن بر زایمان: مقایسه بر اساس جهت وزش باد در محل سکونت</vt:lpstr>
      <vt:lpstr>طرح کلی</vt:lpstr>
      <vt:lpstr>مقدمه</vt:lpstr>
      <vt:lpstr>مقدمه</vt:lpstr>
      <vt:lpstr>مقدمه</vt:lpstr>
      <vt:lpstr>مقدمه</vt:lpstr>
      <vt:lpstr>PowerPoint Presentation</vt:lpstr>
      <vt:lpstr>مقدمه</vt:lpstr>
      <vt:lpstr>مقدمه</vt:lpstr>
      <vt:lpstr>روش ها  (جمعیت مورد مطالعه) </vt:lpstr>
      <vt:lpstr>روش ها  (تجزیه و تحلیل آلودگی هوای ناشی از ترافیک و باد)</vt:lpstr>
      <vt:lpstr>روش ها  (تجزیه و تحلیل آلودگی هوای ناشی از ترافیک و باد)</vt:lpstr>
      <vt:lpstr>PowerPoint Presentation</vt:lpstr>
      <vt:lpstr>روش ها  (همسان سازی)</vt:lpstr>
      <vt:lpstr>روش ها  (همسان سازی)*</vt:lpstr>
      <vt:lpstr>تحلیل اپیدمیولوژیک</vt:lpstr>
      <vt:lpstr>تحلیل اپیدمیولوژیک</vt:lpstr>
      <vt:lpstr>تحلیل اپیدمیولوژیک*</vt:lpstr>
      <vt:lpstr>تحلیل حساسیت (بررسی قابلیت اعتماد نتایج)</vt:lpstr>
      <vt:lpstr>PowerPoint Presentation</vt:lpstr>
      <vt:lpstr>نتایج (کنترل مخدوش کننده ها و پیامدها)</vt:lpstr>
      <vt:lpstr>فاصله از جاده و پیامدها</vt:lpstr>
      <vt:lpstr>بحث</vt:lpstr>
      <vt:lpstr>بحث (محدودیت ها)</vt:lpstr>
      <vt:lpstr>کلام آخر...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MY ASUS</dc:creator>
  <cp:lastModifiedBy>MY ASUS</cp:lastModifiedBy>
  <cp:revision>12</cp:revision>
  <dcterms:created xsi:type="dcterms:W3CDTF">2025-04-25T18:01:31Z</dcterms:created>
  <dcterms:modified xsi:type="dcterms:W3CDTF">2025-05-03T03:48:47Z</dcterms:modified>
</cp:coreProperties>
</file>