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80" r:id="rId5"/>
    <p:sldId id="259" r:id="rId6"/>
    <p:sldId id="281" r:id="rId7"/>
    <p:sldId id="260" r:id="rId8"/>
    <p:sldId id="283" r:id="rId9"/>
    <p:sldId id="262" r:id="rId10"/>
    <p:sldId id="289" r:id="rId11"/>
    <p:sldId id="271" r:id="rId12"/>
    <p:sldId id="273" r:id="rId13"/>
    <p:sldId id="292" r:id="rId14"/>
    <p:sldId id="290" r:id="rId15"/>
    <p:sldId id="275" r:id="rId16"/>
    <p:sldId id="276" r:id="rId17"/>
    <p:sldId id="293" r:id="rId18"/>
    <p:sldId id="294" r:id="rId19"/>
    <p:sldId id="278" r:id="rId20"/>
    <p:sldId id="279" r:id="rId21"/>
    <p:sldId id="29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3C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AF4AF5-BD2C-1507-9EF9-76A484F7A6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48121-039D-B1D0-D9D0-3EF161763D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66CBE-DB8B-40BB-A9F2-FBF5A14E9CDA}" type="datetimeFigureOut">
              <a:rPr lang="en-US" smtClean="0"/>
              <a:t>2024-06-13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587D1-1189-A02F-A70E-CC2AA32241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5A354-85EC-D409-EDF1-776A1E8B07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E86E-BBC3-4390-A1DF-CB4993905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17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A47A8-3B99-4D77-85DC-A33A8A060ED7}" type="datetimeFigureOut">
              <a:rPr lang="en-US" smtClean="0"/>
              <a:t>2024-06-13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DEA6A-88BD-4B79-9FC7-915276A3A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0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9670-33B7-4CB6-8AF8-E07291746F27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FE0C-8B28-44E4-B16B-407D25F11DBB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FB7E-1DDE-405F-834E-B567C1E753FF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43FD-4CBA-432D-B972-3E1F06BE44E1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0B56-6B30-4284-AA49-969AA0A2F116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CFA6-BFE6-4FC9-987F-C02358AC2B03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E9FA-082A-482B-A03D-74DEE4A39543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BC8A-DCAC-40B9-B138-E663FB92D07C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C10F-B204-4384-A667-60547679B697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7B0D-EEF3-48C6-BAF6-9BB9C8896BC3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DB3F-C82C-429F-B532-A4DF606BE4A9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C260-DB20-4240-9161-74E3FC007AB7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B0F2-A2E0-4B1C-B4E0-20811A7F22B3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F599-845C-44C7-B6D7-089D3F9E2A96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D883-B488-49AC-B365-D288EF4AFE44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713C-C215-4B53-9582-89550F8C8331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FF18-5318-4453-8A10-5BC356359CD8}" type="datetime1">
              <a:rPr lang="en-US" smtClean="0"/>
              <a:t>2024-06-13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10783" y="6041361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8D2512-2753-D704-5047-BE5B93445E0A}"/>
              </a:ext>
            </a:extLst>
          </p:cNvPr>
          <p:cNvSpPr txBox="1"/>
          <p:nvPr userDrawn="1"/>
        </p:nvSpPr>
        <p:spPr>
          <a:xfrm>
            <a:off x="11106711" y="604136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/20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C19BFA3B-4594-CD86-84CB-29C248D58140}"/>
              </a:ext>
            </a:extLst>
          </p:cNvPr>
          <p:cNvSpPr/>
          <p:nvPr/>
        </p:nvSpPr>
        <p:spPr>
          <a:xfrm>
            <a:off x="1392702" y="3896751"/>
            <a:ext cx="7160455" cy="1392701"/>
          </a:xfrm>
          <a:prstGeom prst="round1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26EE879B-DEFA-5C04-85C7-A15FA8216A93}"/>
              </a:ext>
            </a:extLst>
          </p:cNvPr>
          <p:cNvSpPr/>
          <p:nvPr/>
        </p:nvSpPr>
        <p:spPr>
          <a:xfrm>
            <a:off x="1232452" y="537450"/>
            <a:ext cx="8041549" cy="2891550"/>
          </a:xfrm>
          <a:prstGeom prst="round2DiagRect">
            <a:avLst>
              <a:gd name="adj1" fmla="val 15631"/>
              <a:gd name="adj2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37450"/>
            <a:ext cx="7537968" cy="2790378"/>
          </a:xfrm>
        </p:spPr>
        <p:txBody>
          <a:bodyPr/>
          <a:lstStyle/>
          <a:p>
            <a:pPr algn="l"/>
            <a:r>
              <a:rPr lang="fa-IR" sz="3600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Rheumatoid arthritis and cancer risk in the </a:t>
            </a:r>
            <a:r>
              <a:rPr lang="en-US" sz="3600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Million</a:t>
            </a:r>
            <a:r>
              <a:rPr lang="en-US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Women Study</a:t>
            </a:r>
            <a:r>
              <a:rPr lang="fa-IR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Britannia</a:t>
            </a:r>
            <a:endParaRPr lang="fa-IR" sz="3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en-US" sz="3800" b="1" dirty="0">
                <a:solidFill>
                  <a:schemeClr val="tx1"/>
                </a:solidFill>
                <a:cs typeface="B Nazanin" panose="00000400000000000000" pitchFamily="2" charset="-78"/>
              </a:rPr>
              <a:t>International </a:t>
            </a:r>
            <a:r>
              <a:rPr lang="en-US" sz="3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Journal </a:t>
            </a:r>
            <a:r>
              <a:rPr lang="en-US" sz="3800" b="1" dirty="0">
                <a:solidFill>
                  <a:schemeClr val="tx1"/>
                </a:solidFill>
                <a:cs typeface="B Nazanin" panose="00000400000000000000" pitchFamily="2" charset="-78"/>
              </a:rPr>
              <a:t>of Epidemiology-volume 53-Issue </a:t>
            </a:r>
            <a:r>
              <a:rPr lang="en-US" sz="3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31-Jun2024-dyae031</a:t>
            </a:r>
            <a:endParaRPr lang="en-US" sz="38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l"/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l"/>
            <a:endParaRPr lang="en-US" sz="1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l"/>
            <a:r>
              <a:rPr lang="en-US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Presenter : Yaser Mohammadnia</a:t>
            </a:r>
            <a:endParaRPr lang="fa-IR" sz="4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A370A-918D-1AFB-D327-387A7823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0783" y="6041361"/>
            <a:ext cx="96692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r>
              <a:rPr lang="en-US" dirty="0" smtClean="0"/>
              <a:t>/</a:t>
            </a:r>
            <a:r>
              <a:rPr lang="en-US" sz="2000" dirty="0" smtClean="0"/>
              <a:t>21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87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تجزیه و تحلیل آماری ...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190" y="2160589"/>
            <a:ext cx="8596668" cy="4048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برای ارزیابی تاثیر طبقه بندی اشتباه احتمالی انواع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خودگزارش شده، زنانی که در همان بخش از پرسشنامه که در ابتدای مطالعه گزارش کرده اند که به استئوآرتریت نیز مبتلا هستند از مطالعه حذف شدند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زنان تنها در صورتی به عنوان مبتلا به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طبقه بندی می شوند که خودشان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را گزارش داده باشند و حداقل در یک بستری در بیمارستان ثبت شده باشند .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0E6F4-9A75-932F-05AF-E52F18CFF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نتایج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 آنالیزهای انجام شده با حداقل تعدیل عوامل مخدوش کننده،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13 نوع سرطان از 20 نوع سرطان مرتبط بود که پس از تعدیل بیشتر عوامل مخدوش کننده برای عوامل سبک زندگی بسیاری از این ارتباط ها کاهش یافت 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زنانی که در ابتد برای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تحت درمان قرار گرفتند به احتمال زیاد سیگاری،چاق،کمتر درگیر ورزش شدید و مصرف کمتر الکل بودند .</a:t>
            </a:r>
          </a:p>
          <a:p>
            <a:pPr marL="0" indent="0">
              <a:buNone/>
            </a:pP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fa-I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EC95A-7B4D-1FCF-0E36-4CF177C6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نتایج ...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افزایش خطر مرتبط با </a:t>
            </a:r>
            <a:r>
              <a:rPr lang="en-US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 برای برخی سرطان ها بر اساس نسبت های خطر کاملا تنظیم شده(</a:t>
            </a:r>
            <a:r>
              <a:rPr lang="en-US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HRs</a:t>
            </a: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 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ریه با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1/21 با فاصله اطمینان95% (1/26-1/15)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بدخیمی های لنفاوی با</a:t>
            </a:r>
            <a:r>
              <a:rPr lang="en-US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1/25 با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فاصله اطمینان95%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(1/33-1/18)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بدخیمی های میلوئیدی با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1/12 با فاصله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اطمینان 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(1/25-1/01)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دهانه رحم با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1/39 با فاصله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اطمینان 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(1/75-1/11 )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دهان و حلق با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1/4 با فاصله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اطمینان 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(1/61-1/21 )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اوروفارنکس با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1/4 با فاصله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اطمینان 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(1/61-1/21)</a:t>
            </a:r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8B42F-31A2-8C41-789C-10123B55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نتایج ...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کاهش خطر مرتبط با </a:t>
            </a:r>
            <a:r>
              <a:rPr lang="en-US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 برای برخی سرطان ها بر اساس نسبت های خطر کاملا تنظیم شده(</a:t>
            </a:r>
            <a:r>
              <a:rPr lang="en-US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HRs</a:t>
            </a:r>
            <a:r>
              <a:rPr lang="fa-IR" sz="2400" b="1" dirty="0" smtClean="0">
                <a:solidFill>
                  <a:schemeClr val="tx1"/>
                </a:solidFill>
                <a:cs typeface="2  Titr" panose="00000700000000000000" pitchFamily="2" charset="-78"/>
              </a:rPr>
              <a:t> 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آندومتر (0/84 با فاصله اطمینان95% (0/91-0/77)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روده بزرگ (0/82 با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فاصله اطمینان95%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(0/87-0/77)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سرطان پستان (0/96 با فاصله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اطمینان 95%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(0/93-0/99)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8B42F-31A2-8C41-789C-10123B55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4" y="577840"/>
            <a:ext cx="8394193" cy="5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بحث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094" y="1547941"/>
            <a:ext cx="8596668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این مطالعه شامل حدود 62000 زن مبتلا به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بود که بیش از 12000 نفر از آنها سرطان داشتند.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این مطالعه بزرگترین تحقیق در مورد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 سرطان با در نظر گرفتن عوامل مخدوش کننده بالقوه توسط عوامل سبک زندگی بود.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حتی پس از در نظر گرفتن سیگار کشیدن،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BMI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 سایر عوامل، زنان مبتلا به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در معرض خطر بیشتری برای ابتلا به سرطان ریه،لنفوم هوچکین،لنفوم منتشر سلول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B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، بدخیمی های میلوئیدی،سرطان دهانه رحم و سرطان اوروفارنکس هستند.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19CE8-8B6B-6BC2-ABE5-4D34309D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7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بحث...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زنان مبتلا به </a:t>
            </a:r>
            <a:r>
              <a:rPr lang="en-US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 در معرض خطر کمتر سرطان آندومتر و کولورکتال هستند.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بیشترین ارتباط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خطر سرطان هوچکین و لنفوم سلول های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B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منتشر بزرگ بود که با افزایش خطر 60 درصدی همراه است.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52441-AC71-09EE-5E6F-0D6489D4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32" y="402336"/>
            <a:ext cx="7479792" cy="572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016" y="822960"/>
            <a:ext cx="7918704" cy="468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نقاط قوت و محدودیت ها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حجم نمونه بسیار بزرگ،پیگیری طولانی و اطلاعات جمع آوری شده در مورد عوامل رایج سبک زندگی(قوت)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توانایی کنترل ارتباط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عوامل خطر اصلی سرطان به ویژه سیگار کشیدن و چاقی(قوت)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استفاده از معیارهای مختلف برای ارزیابی میزان احتمال تاثیرپذیری مخدوش کننده ها که تنها آنهایی که برای تعدیل نسبتا قوی به نظر می رسند برجسته شده اند.(قوت)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عدم بررسی ارتباط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سرطان در مردان(محدودیت)</a:t>
            </a:r>
          </a:p>
          <a:p>
            <a:pPr>
              <a:buFont typeface="Wingdings" panose="05000000000000000000" pitchFamily="2" charset="2"/>
              <a:buChar char="§"/>
            </a:pP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4164E-0C12-0FBF-FDA1-D7DB0EF2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فهرست مطالب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روش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تجزیه و تحلیل آماری</a:t>
            </a:r>
            <a:endParaRPr lang="fa-IR"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نتیجه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بحث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نقاط قوت و محدودیت ها</a:t>
            </a:r>
            <a:endParaRPr lang="fa-IR"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جمع بندی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25CBC-8E13-445A-204D-A5E6821E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9071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جمع بندی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پس از در نظر گرفتن عوامل خطر مشترک،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خطر بالاتر سرطان ریه،برخی سرطان های خون،سرطان دهانه رحم و سرطان اوروفارنکس مرتبط است.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خطر کمتر سرطان آندومتر و کولورکتال مرتبط است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ارتباط بین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سرطان خون و کولورکتال قبلا گزارش شده است و با فرضیه های موجود در مورد اختلالات ایمنی و التهاب مزمن مطابقت دارد.</a:t>
            </a:r>
            <a:endParaRPr lang="fa-I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6A33-D7B4-3D4E-4ABE-20A2ECC1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16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جمع </a:t>
            </a:r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بندی...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ارتباط بین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 سرطان دهانه رحم،اوروفارنکس و آندومتر جدید است و نیاز به بررسی بیشتر دارد .</a:t>
            </a:r>
            <a:endParaRPr lang="fa-I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6A33-D7B4-3D4E-4ABE-20A2ECC1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مقدمه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شواهدی وجود دارد که افراد مبتلا به آرتریت روماتوئید(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 در مقایسه با جمعیت عمومی در معرض خطر کمتر یا بیشتر ابتلا به سرطان های خاص هستند .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بیشترین ارتباط گزارش شده با افزایش خطر ابتلا به سرطان ریه و خون بوده است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برخی از عوامل خطر اصلی سرطان از جمله سیگار کشیدن و چاقی مرتبط است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5970A-05A0-BC31-0876-EAEECC44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مقدمه...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برخی از ارتباط های مشاهده شده بین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و سرطان های خاص می تواند به دلیل مخدوش کننده ها باشد .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 این مطالعه ارتباط </a:t>
            </a:r>
            <a:r>
              <a:rPr lang="en-US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با خطر 20 نوع سرطان خاص در گروهی متشکل از 1.3 میلیون زن میانسال در بریتانیا با در نظر گرفتن عوامل خطر مشترک بررسی شده است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بیشتر مطالعات قبلی در مورد عوامل مخدوش کننده اطلاعاتی نداشتند .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132AD-BC62-D206-8C3C-8EB6CBCC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2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4302" y="895906"/>
            <a:ext cx="7766936" cy="612986"/>
          </a:xfrm>
        </p:spPr>
        <p:txBody>
          <a:bodyPr/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روش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2167" y="2544326"/>
            <a:ext cx="7766936" cy="1096899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زنان 50 تا 64 ساله ای که در سالهای 1996 تا 2001 جهت غربالگری معمول پستان به 66 مرکز غربالگری بهداشت ملی انگلستان و اسکاتلند دعوت شده بودند.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شرکت کنندگان اطلاعاتی در مورد عوامل اجتماعی،دموگرافیک،سبک زندگی و عوامل مرتبط با سلامتی از جمله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ارائه کردند و از نظر سرطان و مرگ پیگیری شدند 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این مطالعه شامل حدود یک چهارم زنان بریتانیایی در محدوده سنی 50 تا 64 سال می باشد 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a-IR" sz="24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8B3A1-B826-4F32-89AF-409DBB6C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0783" y="6041361"/>
            <a:ext cx="95286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r>
              <a:rPr lang="en-US" dirty="0"/>
              <a:t>/</a:t>
            </a:r>
            <a:r>
              <a:rPr lang="en-US" sz="2000" dirty="0"/>
              <a:t>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5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روش ... 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احتمال اینکه شرکت کنندگان در محروم ترین پنجک ملی نسبت به زنان همسن خود باشند وجود دارد ولی از بسیاری جهات مشابه بودند .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طبقه بندی شرکت کنندگان بر اساس وضعیت آنها با توجه به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در سال 1998 (محدوده 1996-2000) بر اساس پاسخ به این سوال بود: آیا اکنون برای 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RA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تحت درمان هستید. بلی/خیر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طبقه بندی سرطان ها بر اساس طبقه بندی بین المللی بیماریها ویرایش دهم (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ICD-10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11050-0591-0C14-A117-9695B351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032" y="798106"/>
            <a:ext cx="7766936" cy="786722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تجزیه و تحلیل آماری</a:t>
            </a:r>
            <a:endParaRPr lang="fa-IR" sz="40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032" y="2386452"/>
            <a:ext cx="7766936" cy="48463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زنان در صورت داشتن هر نوع سرطان قبل از مطالعه به غیر از سرطان پوست غیر ملانوم از مطالعه حذف شدند.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نسبت خطر(</a:t>
            </a:r>
            <a:r>
              <a:rPr lang="en-US" sz="2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Hazard Ratio</a:t>
            </a:r>
            <a:r>
              <a:rPr lang="fa-IR" sz="2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) برای20 نوع سرطان بر اساس محل های خاص در این مطالعه بررسی شد .</a:t>
            </a:r>
          </a:p>
          <a:p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C8979-9C99-513F-394D-69D6D053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1122" y="6125767"/>
            <a:ext cx="9247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r>
              <a:rPr lang="en-US" dirty="0"/>
              <a:t>/</a:t>
            </a:r>
            <a:r>
              <a:rPr lang="en-US" sz="2000" dirty="0"/>
              <a:t>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2060"/>
                </a:solidFill>
                <a:cs typeface="B Titr" panose="00000700000000000000" pitchFamily="2" charset="-78"/>
              </a:rPr>
              <a:t>تجزیه و تحلیل آماری </a:t>
            </a:r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... 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" y="2160589"/>
            <a:ext cx="9162288" cy="388077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استفاده از مدل رگرسیون کاکس برای تخمین نسبت خطر(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HR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 برای هر سرطان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تجزیه و تحلیل ها بر اساس سال ورود به مطالعه،سال تولد در 10 منطقه سکونت با تعدیل برای 10 ویژگی پایه بود 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برای سرطان آندومتر و تخمدان،زنانی که هیسترکتومی(برداشتن رحم) و یا اوفورکتومی(برداشتن تخمدان) دو طرفه داشتند از مطالعه حذف شدند.</a:t>
            </a:r>
          </a:p>
          <a:p>
            <a:pPr marL="0" indent="0">
              <a:buNone/>
            </a:pPr>
            <a:endParaRPr lang="fa-IR" sz="24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D2C7F-48B9-4170-D3B4-47F2E368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>
                <a:solidFill>
                  <a:srgbClr val="002060"/>
                </a:solidFill>
                <a:cs typeface="B Titr" panose="00000700000000000000" pitchFamily="2" charset="-78"/>
              </a:rPr>
              <a:t>تجزیه و تحلیل آماری ... </a:t>
            </a:r>
            <a:endParaRPr lang="fa-IR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00213"/>
            <a:ext cx="8596668" cy="4048187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tx1"/>
                </a:solidFill>
                <a:cs typeface="2  Titr" panose="00000700000000000000" pitchFamily="2" charset="-78"/>
              </a:rPr>
              <a:t>ویژگیهای پایه شامل: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محرومیت اجتماعی ناشی از منطقه مسکونی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تحصیلات(مدرک فنی،متوسطه یا عالی)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وضعیت سیگار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کشیدن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شاخص توده بدنی(</a:t>
            </a:r>
            <a:r>
              <a:rPr lang="en-US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BMI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ورزش شدید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سن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یائسگی و استفاده </a:t>
            </a:r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از هورمون درمانی در </a:t>
            </a: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یائسگی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مدت استفاده از داروهای پیشگیری از بارداری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سن در اولین تولد فرزند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سن قائدگی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        </a:t>
            </a:r>
            <a:endParaRPr lang="fa-IR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DC5D6-EA22-6F11-EC8E-F0E195DB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1081</TotalTime>
  <Words>1088</Words>
  <Application>Microsoft Office PowerPoint</Application>
  <PresentationFormat>Widescreen</PresentationFormat>
  <Paragraphs>107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2  Titr</vt:lpstr>
      <vt:lpstr>Arial</vt:lpstr>
      <vt:lpstr>B Nazanin</vt:lpstr>
      <vt:lpstr>B Titr</vt:lpstr>
      <vt:lpstr>Calibri</vt:lpstr>
      <vt:lpstr>Segoe UI</vt:lpstr>
      <vt:lpstr>Tahoma</vt:lpstr>
      <vt:lpstr>Trebuchet MS</vt:lpstr>
      <vt:lpstr>Wingdings</vt:lpstr>
      <vt:lpstr>Wingdings 3</vt:lpstr>
      <vt:lpstr>Facet</vt:lpstr>
      <vt:lpstr> Rheumatoid arthritis and cancer risk in the Million Women Study  in Britannia</vt:lpstr>
      <vt:lpstr>فهرست مطالب</vt:lpstr>
      <vt:lpstr>مقدمه</vt:lpstr>
      <vt:lpstr>مقدمه...</vt:lpstr>
      <vt:lpstr>روش</vt:lpstr>
      <vt:lpstr>روش ... </vt:lpstr>
      <vt:lpstr>تجزیه و تحلیل آماری</vt:lpstr>
      <vt:lpstr>تجزیه و تحلیل آماری ... </vt:lpstr>
      <vt:lpstr>تجزیه و تحلیل آماری ... </vt:lpstr>
      <vt:lpstr>تجزیه و تحلیل آماری ... </vt:lpstr>
      <vt:lpstr>نتایج</vt:lpstr>
      <vt:lpstr>نتایج ...</vt:lpstr>
      <vt:lpstr>نتایج ...</vt:lpstr>
      <vt:lpstr>PowerPoint Presentation</vt:lpstr>
      <vt:lpstr>بحث</vt:lpstr>
      <vt:lpstr>بحث...</vt:lpstr>
      <vt:lpstr>PowerPoint Presentation</vt:lpstr>
      <vt:lpstr>PowerPoint Presentation</vt:lpstr>
      <vt:lpstr>نقاط قوت و محدودیت ها</vt:lpstr>
      <vt:lpstr>جمع بندی</vt:lpstr>
      <vt:lpstr>جمع بندی...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ine</dc:title>
  <dc:creator>IT_SHBB-PC033</dc:creator>
  <cp:lastModifiedBy>IT_SHBB-PC033</cp:lastModifiedBy>
  <cp:revision>123</cp:revision>
  <dcterms:created xsi:type="dcterms:W3CDTF">2024-05-07T08:18:02Z</dcterms:created>
  <dcterms:modified xsi:type="dcterms:W3CDTF">2024-06-13T06:29:52Z</dcterms:modified>
</cp:coreProperties>
</file>