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80" r:id="rId5"/>
    <p:sldId id="259" r:id="rId6"/>
    <p:sldId id="281" r:id="rId7"/>
    <p:sldId id="260" r:id="rId8"/>
    <p:sldId id="283" r:id="rId9"/>
    <p:sldId id="262" r:id="rId10"/>
    <p:sldId id="265" r:id="rId11"/>
    <p:sldId id="284" r:id="rId12"/>
    <p:sldId id="271" r:id="rId13"/>
    <p:sldId id="286" r:id="rId14"/>
    <p:sldId id="273" r:id="rId15"/>
    <p:sldId id="287" r:id="rId16"/>
    <p:sldId id="275" r:id="rId17"/>
    <p:sldId id="276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3C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AF4AF5-BD2C-1507-9EF9-76A484F7A6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C48121-039D-B1D0-D9D0-3EF161763D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66CBE-DB8B-40BB-A9F2-FBF5A14E9CDA}" type="datetimeFigureOut">
              <a:rPr lang="en-US" smtClean="0"/>
              <a:t>2024-05-09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6587D1-1189-A02F-A70E-CC2AA32241D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5A354-85EC-D409-EDF1-776A1E8B07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EE86E-BBC3-4390-A1DF-CB4993905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176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A47A8-3B99-4D77-85DC-A33A8A060ED7}" type="datetimeFigureOut">
              <a:rPr lang="en-US" smtClean="0"/>
              <a:t>2024-05-09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DEA6A-88BD-4B79-9FC7-915276A3A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90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9670-33B7-4CB6-8AF8-E07291746F27}" type="datetime1">
              <a:rPr lang="en-US" smtClean="0"/>
              <a:t>2024-05-09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FE0C-8B28-44E4-B16B-407D25F11DBB}" type="datetime1">
              <a:rPr lang="en-US" smtClean="0"/>
              <a:t>2024-05-09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FB7E-1DDE-405F-834E-B567C1E753FF}" type="datetime1">
              <a:rPr lang="en-US" smtClean="0"/>
              <a:t>2024-05-09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43FD-4CBA-432D-B972-3E1F06BE44E1}" type="datetime1">
              <a:rPr lang="en-US" smtClean="0"/>
              <a:t>2024-05-09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0B56-6B30-4284-AA49-969AA0A2F116}" type="datetime1">
              <a:rPr lang="en-US" smtClean="0"/>
              <a:t>2024-05-09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CFA6-BFE6-4FC9-987F-C02358AC2B03}" type="datetime1">
              <a:rPr lang="en-US" smtClean="0"/>
              <a:t>2024-05-09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E9FA-082A-482B-A03D-74DEE4A39543}" type="datetime1">
              <a:rPr lang="en-US" smtClean="0"/>
              <a:t>2024-05-09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BC8A-DCAC-40B9-B138-E663FB92D07C}" type="datetime1">
              <a:rPr lang="en-US" smtClean="0"/>
              <a:t>2024-05-09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C10F-B204-4384-A667-60547679B697}" type="datetime1">
              <a:rPr lang="en-US" smtClean="0"/>
              <a:t>2024-05-09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7B0D-EEF3-48C6-BAF6-9BB9C8896BC3}" type="datetime1">
              <a:rPr lang="en-US" smtClean="0"/>
              <a:t>2024-05-09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DB3F-C82C-429F-B532-A4DF606BE4A9}" type="datetime1">
              <a:rPr lang="en-US" smtClean="0"/>
              <a:t>2024-05-09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C260-DB20-4240-9161-74E3FC007AB7}" type="datetime1">
              <a:rPr lang="en-US" smtClean="0"/>
              <a:t>2024-05-09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B0F2-A2E0-4B1C-B4E0-20811A7F22B3}" type="datetime1">
              <a:rPr lang="en-US" smtClean="0"/>
              <a:t>2024-05-09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F599-845C-44C7-B6D7-089D3F9E2A96}" type="datetime1">
              <a:rPr lang="en-US" smtClean="0"/>
              <a:t>2024-05-09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D883-B488-49AC-B365-D288EF4AFE44}" type="datetime1">
              <a:rPr lang="en-US" smtClean="0"/>
              <a:t>2024-05-09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713C-C215-4B53-9582-89550F8C8331}" type="datetime1">
              <a:rPr lang="en-US" smtClean="0"/>
              <a:t>2024-05-09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F18-5318-4453-8A10-5BC356359CD8}" type="datetime1">
              <a:rPr lang="en-US" smtClean="0"/>
              <a:t>2024-05-09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10783" y="6041361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8D2512-2753-D704-5047-BE5B93445E0A}"/>
              </a:ext>
            </a:extLst>
          </p:cNvPr>
          <p:cNvSpPr txBox="1"/>
          <p:nvPr userDrawn="1"/>
        </p:nvSpPr>
        <p:spPr>
          <a:xfrm>
            <a:off x="11106711" y="604136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/20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 ft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C19BFA3B-4594-CD86-84CB-29C248D58140}"/>
              </a:ext>
            </a:extLst>
          </p:cNvPr>
          <p:cNvSpPr/>
          <p:nvPr/>
        </p:nvSpPr>
        <p:spPr>
          <a:xfrm>
            <a:off x="1392702" y="3896751"/>
            <a:ext cx="7160455" cy="1392701"/>
          </a:xfrm>
          <a:prstGeom prst="round1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6EE879B-DEFA-5C04-85C7-A15FA8216A93}"/>
              </a:ext>
            </a:extLst>
          </p:cNvPr>
          <p:cNvSpPr/>
          <p:nvPr/>
        </p:nvSpPr>
        <p:spPr>
          <a:xfrm>
            <a:off x="1232452" y="537450"/>
            <a:ext cx="8041549" cy="2891550"/>
          </a:xfrm>
          <a:prstGeom prst="round2DiagRect">
            <a:avLst>
              <a:gd name="adj1" fmla="val 15631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537450"/>
            <a:ext cx="7537968" cy="2790378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Educational inequalities in </a:t>
            </a:r>
            <a:br>
              <a:rPr lang="en-US" sz="3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all-cause and cause-specific mortality in Japan : national census-linked mortality data for 2010-15 </a:t>
            </a:r>
            <a:r>
              <a:rPr lang="fa-IR" sz="3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pPr algn="l"/>
            <a:r>
              <a:rPr lang="en-US" sz="3800" b="1" dirty="0">
                <a:solidFill>
                  <a:schemeClr val="tx1"/>
                </a:solidFill>
                <a:cs typeface="B Nazanin" panose="00000400000000000000" pitchFamily="2" charset="-78"/>
              </a:rPr>
              <a:t>International </a:t>
            </a:r>
            <a:r>
              <a:rPr lang="en-US" sz="3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Journal </a:t>
            </a:r>
            <a:r>
              <a:rPr lang="en-US" sz="3800" b="1" dirty="0">
                <a:solidFill>
                  <a:schemeClr val="tx1"/>
                </a:solidFill>
                <a:cs typeface="B Nazanin" panose="00000400000000000000" pitchFamily="2" charset="-78"/>
              </a:rPr>
              <a:t>of Epidemiology-volume 53-Issue 2-Aprill2024-dyae031</a:t>
            </a:r>
          </a:p>
          <a:p>
            <a:pPr algn="l"/>
            <a:endParaRPr lang="en-US" sz="16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l"/>
            <a:endParaRPr lang="en-US" sz="16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l"/>
            <a:r>
              <a:rPr lang="en-US" sz="4000" b="1" dirty="0">
                <a:solidFill>
                  <a:schemeClr val="tx1"/>
                </a:solidFill>
                <a:cs typeface="B Nazanin" panose="00000400000000000000" pitchFamily="2" charset="-78"/>
              </a:rPr>
              <a:t>Presenter : Yaser Mohammadnia</a:t>
            </a:r>
            <a:endParaRPr lang="fa-IR" sz="40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4A370A-918D-1AFB-D327-387A7823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0783" y="6041361"/>
            <a:ext cx="96692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r>
              <a:rPr lang="en-US" dirty="0"/>
              <a:t>/</a:t>
            </a:r>
            <a:r>
              <a:rPr lang="en-US" sz="2000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63873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>
                <a:solidFill>
                  <a:srgbClr val="002060"/>
                </a:solidFill>
                <a:cs typeface="B Titr" panose="00000700000000000000" pitchFamily="2" charset="-78"/>
              </a:rPr>
              <a:t>نتایج 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190" y="2160589"/>
            <a:ext cx="8596668" cy="40481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میزان نابرابری نسبی (</a:t>
            </a:r>
            <a:r>
              <a:rPr lang="en-US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RII</a:t>
            </a: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) بر اساس سطح تحصیلات برای هر دو جنس در ژاپن مشابه است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مقادیر </a:t>
            </a:r>
            <a:r>
              <a:rPr lang="en-US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RII</a:t>
            </a: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 همه علتی در هر 100/000 نفر در سال :</a:t>
            </a:r>
          </a:p>
          <a:p>
            <a:pPr marL="0" indent="0">
              <a:buNone/>
            </a:pP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       مردان : 1/48 ( با فاصله اطمینان </a:t>
            </a: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%95 ( </a:t>
            </a: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1/15- 1/45 )</a:t>
            </a:r>
          </a:p>
          <a:p>
            <a:pPr marL="0" indent="0">
              <a:buNone/>
            </a:pP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       زنان :    </a:t>
            </a: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1/47 ( </a:t>
            </a: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با فاصله </a:t>
            </a: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اطمینان %95 ( </a:t>
            </a: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1/15- 1/43 )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0E6F4-9A75-932F-05AF-E52F18CF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60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6A2044-240B-3EB9-00FB-F64F755F7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14BBB9-5E2E-6295-98C1-105150F52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78" y="652075"/>
            <a:ext cx="8040222" cy="555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5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>
                <a:solidFill>
                  <a:srgbClr val="002060"/>
                </a:solidFill>
                <a:cs typeface="B Titr" panose="00000700000000000000" pitchFamily="2" charset="-78"/>
              </a:rPr>
              <a:t>نتایج ...</a:t>
            </a:r>
            <a:endParaRPr lang="fa-I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تجزیه و تحلیل </a:t>
            </a:r>
            <a:r>
              <a:rPr lang="en-US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PAF</a:t>
            </a: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 نشان داد که بیماریهای سیستم گردش خون </a:t>
            </a: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(%26/4 برای </a:t>
            </a: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مردان </a:t>
            </a: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و 38/9درصد </a:t>
            </a: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برای زنان) عامل اصلی نابرابری آموزشی در همه موارد مرگ و میر بودند 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PAF</a:t>
            </a: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 تخمینی همه علل بر اساس سطح تحصیلات به ترتیب </a:t>
            </a: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%11/6 </a:t>
            </a: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درصد برای مردان و </a:t>
            </a: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%16/3 </a:t>
            </a: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درصد برای زنان بود 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a-IR" sz="20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a-IR" sz="20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a-IR" sz="20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endParaRPr lang="fa-IR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8EC95A-7B4D-1FCF-0E36-4CF177C64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70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08AA06-7271-6415-F809-A2A8C2D8B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9BD12A-0A4D-4E3C-8059-0E5E01D64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91" y="984442"/>
            <a:ext cx="8164064" cy="523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9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>
                <a:solidFill>
                  <a:srgbClr val="002060"/>
                </a:solidFill>
                <a:cs typeface="B Titr" panose="00000700000000000000" pitchFamily="2" charset="-78"/>
              </a:rPr>
              <a:t>نتایج ...</a:t>
            </a:r>
            <a:endParaRPr lang="fa-I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میزان </a:t>
            </a:r>
            <a:r>
              <a:rPr lang="en-US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ASMR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گروه سنی 79-30 سال تفاوت قابل توجه خطر کمتر مرگ و میر در میان سطوح تحصیلات بالاتر را در همه انواع مرگ و میرهای علت خاص به جز سرطان مری ، سرطان پانکراس ، لوسمی و سرطان پستان را نشان می دهد.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ASMR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و </a:t>
            </a:r>
            <a:r>
              <a:rPr lang="en-US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SII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ناشی از سرطان ریه ، بیماریهای عروق مغزی و بیماریهای ایسکمیک قلبی نسبتا بالاتر از سایر علل بود 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برعکس، </a:t>
            </a:r>
            <a:r>
              <a:rPr lang="en-US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ASMR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سرطان پستان برای زنان با سطوح تحصیلات بالا ، 31 و برای تحصیلات متوسط ، 30/5 و برای تحصیلات پایین 25/8 بود 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a-I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8B42F-31A2-8C41-789C-10123B552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9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7F97BC-DDB4-E4C0-A683-70DF4F1BF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01671D-77B0-ED13-348E-CFBDC6DD0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78" y="256732"/>
            <a:ext cx="8145012" cy="634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2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>
                <a:solidFill>
                  <a:srgbClr val="002060"/>
                </a:solidFill>
                <a:cs typeface="B Titr" panose="00000700000000000000" pitchFamily="2" charset="-78"/>
              </a:rPr>
              <a:t>بحث</a:t>
            </a:r>
            <a:endParaRPr lang="fa-I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094" y="1547941"/>
            <a:ext cx="8596668" cy="388077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اولین مطالعه ای است که به طور جامع نابرابری های آموزشی همه علت و علت خاص مرگ و میر در ژاپن را با استفاده از سرشماری و داده های مرگ و میر نشان می دهد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افرادی که کمترین تحصیلات را داشتند حدود 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%40 بیشتر 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از افرادی که تحصیلات بالاتری داشتند خطر مرگ و میر زودرس ناشی از همه علل را تجربه کردند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در ژاپن بیماریهای 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عروق 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مغزی ، بیماریهای ایسکیمیک قلبی و سرطان ریه از عوامل مهم نابرابری مرگ و میر برای هر دو جنس بودند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عوامل خطر نامطلوب سلامت در میان افرادی که سطح تحصیلات پایینی دارند در ژاپن برجسته تر است .</a:t>
            </a:r>
          </a:p>
          <a:p>
            <a:endParaRPr lang="fa-IR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19CE8-8B6B-6BC2-ABE5-4D34309D1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47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solidFill>
                  <a:srgbClr val="002060"/>
                </a:solidFill>
                <a:cs typeface="B Titr" panose="00000700000000000000" pitchFamily="2" charset="-78"/>
              </a:rPr>
              <a:t>بحث...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مرگ و میر ناشی از بیماریهای 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سیستم 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گردش خون بیشترین نابرابری را در ژاپن نشان می دهد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همانند کشورهای اروپایی توزیع نامطلوب عوامل خطر رفتاری (سیگار کشیدن) در میان مردان و زنان کمتر تحصیل کرده احتمالا در افزایش مرگ و میر در ژاپن نقش داشته است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همانند کشورهای اروپایی روند 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سرطان 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پستان با مرگ و میر بالاتر در افراد با تحصیلات بالاتر همراه است .</a:t>
            </a:r>
          </a:p>
          <a:p>
            <a:pPr marL="0" indent="0">
              <a:buNone/>
            </a:pPr>
            <a:r>
              <a:rPr lang="fa-IR" sz="2400" dirty="0"/>
              <a:t>     </a:t>
            </a:r>
            <a:r>
              <a:rPr lang="fa-IR" sz="2400" dirty="0">
                <a:solidFill>
                  <a:schemeClr val="tx1"/>
                </a:solidFill>
              </a:rPr>
              <a:t>(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تاخیر در سن باروری و شیردهی کمتر در زنان با تحصیلات بالاتر 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تفاوت مرگ و میر برای نوع سرطان ( محل سرطان ) برای زنان کمتر از مردان است .</a:t>
            </a:r>
            <a:endParaRPr lang="fa-IR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152441-AC71-09EE-5E6F-0D6489D4D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07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solidFill>
                  <a:srgbClr val="002060"/>
                </a:solidFill>
                <a:cs typeface="B Titr" panose="00000700000000000000" pitchFamily="2" charset="-78"/>
              </a:rPr>
              <a:t>بحث...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رابطه بین سطح تحصیلات و مرگ و میرناشی از سرطان برای زنان ژاپنی ضعیف تر است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برای درک بهتر نابرابری سلامت مستلزم آن است که نابرابری های مرگ و میر در سرطان برای هر محل سرطان به صورت جداگانه ارزیابی شود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بررسی نابرابری های اجتماعی اقتصادی در بروز سرطان و میزان بقا برای روشن شدن تصویر کلی بار سرطان مورد نیاز است .</a:t>
            </a:r>
            <a:endParaRPr lang="fa-IR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82384D-7030-4C59-ADA8-D961BFC24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88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>
                <a:solidFill>
                  <a:srgbClr val="002060"/>
                </a:solidFill>
                <a:cs typeface="B Titr" panose="00000700000000000000" pitchFamily="2" charset="-78"/>
              </a:rPr>
              <a:t>محدودیت ها</a:t>
            </a:r>
            <a:endParaRPr lang="fa-I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سوگیری نمونه گیری منطقه ای برای افرادی که در شهرهای پرجمعیت زندگی می کنند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محدودیت نمونه های مرگ و میر در افراد با تحصیلات عالی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نابرابری در شرایط مطلق ، به ویژه برای زنان ، بنابراین </a:t>
            </a:r>
            <a:r>
              <a:rPr lang="en-US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RII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باید به عنوان یک شاخص نابرابری برای مقایسه های 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بین المللی استفاده 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شود.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وجود تحصیلات ناشناخته در داده های سرشماری ، 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%13 برای 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مردان و 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%11/8 برای 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زنان</a:t>
            </a:r>
            <a:endParaRPr lang="fa-IR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74164E-0C12-0FBF-FDA1-D7DB0EF28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55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>
                <a:solidFill>
                  <a:srgbClr val="002060"/>
                </a:solidFill>
                <a:cs typeface="B Titr" panose="00000700000000000000" pitchFamily="2" charset="-78"/>
              </a:rPr>
              <a:t>فهرست مطالب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a-IR" sz="3200" b="1" dirty="0">
                <a:solidFill>
                  <a:schemeClr val="tx1"/>
                </a:solidFill>
                <a:cs typeface="B Nazanin" panose="00000400000000000000" pitchFamily="2" charset="-78"/>
              </a:rPr>
              <a:t>مقدمه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a-IR" sz="3200" b="1" dirty="0">
                <a:solidFill>
                  <a:schemeClr val="tx1"/>
                </a:solidFill>
                <a:cs typeface="B Nazanin" panose="00000400000000000000" pitchFamily="2" charset="-78"/>
              </a:rPr>
              <a:t>روش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a-IR" sz="3200" b="1" dirty="0">
                <a:solidFill>
                  <a:schemeClr val="tx1"/>
                </a:solidFill>
                <a:cs typeface="B Nazanin" panose="00000400000000000000" pitchFamily="2" charset="-78"/>
              </a:rPr>
              <a:t>نتیجه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a-IR" sz="3200" b="1" dirty="0">
                <a:solidFill>
                  <a:schemeClr val="tx1"/>
                </a:solidFill>
                <a:cs typeface="B Nazanin" panose="00000400000000000000" pitchFamily="2" charset="-78"/>
              </a:rPr>
              <a:t>بحث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a-IR" sz="3200" b="1" dirty="0">
                <a:solidFill>
                  <a:schemeClr val="tx1"/>
                </a:solidFill>
                <a:cs typeface="B Nazanin" panose="00000400000000000000" pitchFamily="2" charset="-78"/>
              </a:rPr>
              <a:t>جمع بندی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25CBC-8E13-445A-204D-A5E6821E9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93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>
                <a:solidFill>
                  <a:srgbClr val="002060"/>
                </a:solidFill>
                <a:cs typeface="B Titr" panose="00000700000000000000" pitchFamily="2" charset="-78"/>
              </a:rPr>
              <a:t>جمع بندی</a:t>
            </a:r>
            <a:endParaRPr lang="fa-I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در ژاپن نابرابری های آموزشی واضح و خطر مرگ و میر بالاتر در میان سطوح تحصیلات پایین تر برای بیشتر انواع مرگ و میرهای خاص به ویژه بیماریهای عروق مغزی ، بیماریهای ایسکمیک قلبی و سرطان ریه مشهود است.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مسیرهای علت و معلولی مختلف نابرابری سلامت هنوز نیاز به توجه دارند.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به طور خاص ، کاهش بیماریهای سیستم گردش خون و بیماریهای مرتبط با سیگار یک هدف کلیدی برای کاهش نابرابری مرگ و میر است .</a:t>
            </a:r>
            <a:endParaRPr lang="fa-IR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06A33-D7B4-3D4E-4ABE-20A2ECC1C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6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>
                <a:solidFill>
                  <a:srgbClr val="002060"/>
                </a:solidFill>
                <a:cs typeface="B Titr" panose="00000700000000000000" pitchFamily="2" charset="-78"/>
              </a:rPr>
              <a:t>مقدمه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وضعیت اقتصادی-اجتماعی (سطح تحصیلات-طبقه شغلی-سطح درآمد) یک عامل اجتماعی تعیین کننده اصلی بیماری و مرگ و میر در سراسر جهان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کاهش نابراری های بهداشتی یک موضوع مهم جهانی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در بیشتر کشورهای با درآمد بالا تجزیه و تحلیل نابرابری های بهداشتی با استفاده از داده های مرگ و میر مرتبط با سرشماری ملی انجام می شود 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5970A-05A0-BC31-0876-EAEECC444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65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>
                <a:solidFill>
                  <a:srgbClr val="002060"/>
                </a:solidFill>
                <a:cs typeface="B Titr" panose="00000700000000000000" pitchFamily="2" charset="-78"/>
              </a:rPr>
              <a:t>مقدمه...</a:t>
            </a:r>
            <a:endParaRPr lang="fa-I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مطالعه نابرابری های بهداشتی با استفاده از داده های مرگ و میر در ژاپن محدود بوده است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ژاپن کشوری با سطح سلامت نسبتا بالا- امید به زندگی طولانی- فرهنگ خاص تغذیه- نرخ چاقی پایین و نگرش مثبت به رفتارهای بهداشتی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این مطالعه تفاوت های مرگ و میر همه علل و علت خاص بر اساس سطوح تحصیلات و نابرابری های آموزشی در ژاپن مورد بررسی قرار می دهد .</a:t>
            </a:r>
          </a:p>
          <a:p>
            <a:endParaRPr lang="fa-I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132AD-BC62-D206-8C3C-8EB6CBCCB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2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4302" y="895906"/>
            <a:ext cx="7766936" cy="612986"/>
          </a:xfrm>
        </p:spPr>
        <p:txBody>
          <a:bodyPr/>
          <a:lstStyle/>
          <a:p>
            <a:pPr algn="ctr"/>
            <a:r>
              <a:rPr lang="fa-IR" sz="4000" dirty="0">
                <a:solidFill>
                  <a:srgbClr val="002060"/>
                </a:solidFill>
                <a:cs typeface="B Titr" panose="00000700000000000000" pitchFamily="2" charset="-78"/>
              </a:rPr>
              <a:t>روش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2167" y="2544326"/>
            <a:ext cx="7766936" cy="1096899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استفاده از داده های سرشماری در سال 2010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استفاده از سوابق مرگ و میر بین 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1 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اکتبر 2010 تا 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30سپتامبر 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2015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تعداد کل نمونه ها : 7984451 نفر ( 3992202 مرد – 3992249 زن 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گروه سنی :  79-30 ساله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جمعیت نمونه دارای یک کلید تطبیق منحصر به فرد بودند ( جنسیت – سال تولد – ماه تولد – آدرس – وضعیت تاهل 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8B3A1-B826-4F32-89AF-409DBB6CA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0783" y="6041361"/>
            <a:ext cx="95286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r>
              <a:rPr lang="en-US" dirty="0"/>
              <a:t>/</a:t>
            </a:r>
            <a:r>
              <a:rPr lang="en-US" sz="2000" dirty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45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>
                <a:solidFill>
                  <a:srgbClr val="002060"/>
                </a:solidFill>
                <a:cs typeface="B Titr" panose="00000700000000000000" pitchFamily="2" charset="-78"/>
              </a:rPr>
              <a:t>روش ... </a:t>
            </a:r>
            <a:endParaRPr lang="fa-I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نمونه ها 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شامل% 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9/9 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از 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کل جمعیت سرشماری شده می باشند 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محاسبه 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میزان 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مرگ و میر استاندارد شده بر اساس سن (</a:t>
            </a:r>
            <a:r>
              <a:rPr lang="en-US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ASMR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) بر اساس سطح تحصیلات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محاسبه </a:t>
            </a:r>
            <a:r>
              <a:rPr lang="en-US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SII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(شاخص شیب نابرابری) و </a:t>
            </a:r>
            <a:r>
              <a:rPr lang="en-US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RII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(شاخص نسبی نابرابری) به عنوان شاخص های نابرابری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محاسبه </a:t>
            </a:r>
            <a:r>
              <a:rPr lang="en-US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PAF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(کسر قابل انتساب) </a:t>
            </a:r>
          </a:p>
          <a:p>
            <a:endParaRPr lang="fa-I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11050-0591-0C14-A117-9695B351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39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032" y="798106"/>
            <a:ext cx="7766936" cy="786722"/>
          </a:xfrm>
        </p:spPr>
        <p:txBody>
          <a:bodyPr/>
          <a:lstStyle/>
          <a:p>
            <a:pPr algn="ctr"/>
            <a:r>
              <a:rPr lang="fa-IR" sz="4000" dirty="0">
                <a:solidFill>
                  <a:srgbClr val="002060"/>
                </a:solidFill>
                <a:cs typeface="B Titr" panose="00000700000000000000" pitchFamily="2" charset="-78"/>
              </a:rPr>
              <a:t>روش ... </a:t>
            </a:r>
            <a:endParaRPr lang="fa-IR" sz="40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032" y="2386452"/>
            <a:ext cx="7766936" cy="484632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a-IR" sz="2600" b="1" dirty="0">
                <a:solidFill>
                  <a:schemeClr val="tx1"/>
                </a:solidFill>
                <a:cs typeface="B Titr" panose="00000700000000000000" pitchFamily="2" charset="-78"/>
              </a:rPr>
              <a:t>طبقه بندی سطوح تحصیلات 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a-IR" sz="26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تحصیلات </a:t>
            </a:r>
            <a:r>
              <a:rPr lang="fa-IR" sz="2600" b="1" dirty="0">
                <a:solidFill>
                  <a:schemeClr val="tx1"/>
                </a:solidFill>
                <a:cs typeface="B Nazanin" panose="00000400000000000000" pitchFamily="2" charset="-78"/>
              </a:rPr>
              <a:t>پایین (فارغ التحصیلان مقطع ابتدایی و قبل از دبیرستان</a:t>
            </a:r>
            <a:r>
              <a:rPr lang="fa-IR" sz="26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a-IR" sz="26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تحصیلات متوسط (فارغ التحصیلان دبیرستان)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a-IR" sz="26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تحصیلات بالا (فارغ التحصیلان دانشگاهی)</a:t>
            </a:r>
            <a:endParaRPr lang="fa-IR" sz="26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endParaRPr lang="fa-IR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endParaRPr lang="fa-I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C8979-9C99-513F-394D-69D6D0531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1122" y="6125767"/>
            <a:ext cx="924725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r>
              <a:rPr lang="en-US" dirty="0"/>
              <a:t>/</a:t>
            </a:r>
            <a:r>
              <a:rPr lang="en-US" sz="2000" dirty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7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>
                <a:solidFill>
                  <a:srgbClr val="002060"/>
                </a:solidFill>
                <a:cs typeface="B Titr" panose="00000700000000000000" pitchFamily="2" charset="-78"/>
              </a:rPr>
              <a:t>روش ... </a:t>
            </a:r>
            <a:endParaRPr lang="fa-I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a-IR" sz="2400" b="1" dirty="0">
                <a:solidFill>
                  <a:schemeClr val="tx1"/>
                </a:solidFill>
                <a:cs typeface="B Titr" panose="00000700000000000000" pitchFamily="2" charset="-78"/>
              </a:rPr>
              <a:t>طبقه بندی علل زمینه ای مرگ و میر به 4 گروه بزرگ : </a:t>
            </a:r>
          </a:p>
          <a:p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انواع </a:t>
            </a: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سرطان ها</a:t>
            </a:r>
          </a:p>
          <a:p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بیماریهای </a:t>
            </a: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سیستم گردش خون</a:t>
            </a:r>
          </a:p>
          <a:p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علل </a:t>
            </a: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خارجی ( جراحات – خودکشی )</a:t>
            </a:r>
          </a:p>
          <a:p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سایر </a:t>
            </a: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بیماریها</a:t>
            </a:r>
          </a:p>
          <a:p>
            <a:endParaRPr lang="fa-I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D2C7F-48B9-4170-D3B4-47F2E368D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0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000" dirty="0">
                <a:solidFill>
                  <a:srgbClr val="002060"/>
                </a:solidFill>
                <a:cs typeface="B Titr" panose="00000700000000000000" pitchFamily="2" charset="-78"/>
              </a:rPr>
              <a:t>نتایج</a:t>
            </a:r>
            <a:endParaRPr lang="fa-IR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200213"/>
            <a:ext cx="8596668" cy="40481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میزان 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مرگ و میر ناشی از همه علل برای گروههای با تحصیلات بالا ، متوسط و پایین به موازات افزایش سن برای هر دو جنس افزایش یافت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افراد با تحصیلات کمتر ، </a:t>
            </a:r>
            <a:r>
              <a:rPr lang="en-US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ASMR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های همه علت و علت خاص بالاتری نسبت به افراد با تحصیلات عالی داشتند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میزان شیب نابرابری 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مطلق(</a:t>
            </a:r>
            <a:r>
              <a:rPr lang="en-US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(SII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بر اساس سطح تحصیلات در ژاپن در مردان بیشتر از زنان بود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مقادیر </a:t>
            </a:r>
            <a:r>
              <a:rPr lang="en-US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SII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همه علتی در هر 100/000 نفر در سال :</a:t>
            </a:r>
          </a:p>
          <a:p>
            <a:pPr marL="0" indent="0">
              <a:buNone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      مردان : 433</a:t>
            </a:r>
          </a:p>
          <a:p>
            <a:pPr marL="0" indent="0">
              <a:buNone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      زنان :   235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DC5D6-EA22-6F11-EC8E-F0E195DB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6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396</TotalTime>
  <Words>1095</Words>
  <Application>Microsoft Office PowerPoint</Application>
  <PresentationFormat>Widescreen</PresentationFormat>
  <Paragraphs>106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B Nazanin</vt:lpstr>
      <vt:lpstr>B Titr</vt:lpstr>
      <vt:lpstr>Calibri</vt:lpstr>
      <vt:lpstr>Segoe UI</vt:lpstr>
      <vt:lpstr>Tahoma</vt:lpstr>
      <vt:lpstr>Trebuchet MS</vt:lpstr>
      <vt:lpstr>Wingdings</vt:lpstr>
      <vt:lpstr>Wingdings 3</vt:lpstr>
      <vt:lpstr>Facet</vt:lpstr>
      <vt:lpstr>Educational inequalities in  all-cause and cause-specific mortality in Japan : national census-linked mortality data for 2010-15  </vt:lpstr>
      <vt:lpstr>فهرست مطالب</vt:lpstr>
      <vt:lpstr>مقدمه</vt:lpstr>
      <vt:lpstr>مقدمه...</vt:lpstr>
      <vt:lpstr>روش</vt:lpstr>
      <vt:lpstr>روش ... </vt:lpstr>
      <vt:lpstr>روش ... </vt:lpstr>
      <vt:lpstr>روش ... </vt:lpstr>
      <vt:lpstr>نتایج</vt:lpstr>
      <vt:lpstr>نتایج ...</vt:lpstr>
      <vt:lpstr>PowerPoint Presentation</vt:lpstr>
      <vt:lpstr>نتایج ...</vt:lpstr>
      <vt:lpstr>PowerPoint Presentation</vt:lpstr>
      <vt:lpstr>نتایج ...</vt:lpstr>
      <vt:lpstr>PowerPoint Presentation</vt:lpstr>
      <vt:lpstr>بحث</vt:lpstr>
      <vt:lpstr>بحث...</vt:lpstr>
      <vt:lpstr>بحث...</vt:lpstr>
      <vt:lpstr>محدودیت ها</vt:lpstr>
      <vt:lpstr>جمع بندی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Educational ine</dc:title>
  <dc:creator>IT_SHBB-PC033</dc:creator>
  <cp:lastModifiedBy>IT_SHBB-PC033</cp:lastModifiedBy>
  <cp:revision>70</cp:revision>
  <dcterms:created xsi:type="dcterms:W3CDTF">2024-05-07T08:18:02Z</dcterms:created>
  <dcterms:modified xsi:type="dcterms:W3CDTF">2024-05-09T02:40:21Z</dcterms:modified>
</cp:coreProperties>
</file>