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98" r:id="rId4"/>
    <p:sldId id="286" r:id="rId5"/>
    <p:sldId id="273" r:id="rId6"/>
    <p:sldId id="275" r:id="rId7"/>
    <p:sldId id="287" r:id="rId8"/>
    <p:sldId id="283" r:id="rId9"/>
    <p:sldId id="326" r:id="rId10"/>
    <p:sldId id="327" r:id="rId11"/>
    <p:sldId id="290" r:id="rId12"/>
    <p:sldId id="291" r:id="rId13"/>
    <p:sldId id="292" r:id="rId14"/>
    <p:sldId id="294" r:id="rId15"/>
    <p:sldId id="293" r:id="rId16"/>
    <p:sldId id="300" r:id="rId17"/>
    <p:sldId id="301" r:id="rId18"/>
    <p:sldId id="302" r:id="rId19"/>
    <p:sldId id="304" r:id="rId20"/>
    <p:sldId id="305" r:id="rId21"/>
    <p:sldId id="334" r:id="rId22"/>
    <p:sldId id="308" r:id="rId23"/>
    <p:sldId id="307" r:id="rId24"/>
    <p:sldId id="321" r:id="rId25"/>
    <p:sldId id="322" r:id="rId26"/>
    <p:sldId id="309" r:id="rId27"/>
    <p:sldId id="328" r:id="rId28"/>
    <p:sldId id="323" r:id="rId29"/>
    <p:sldId id="324" r:id="rId30"/>
    <p:sldId id="329" r:id="rId31"/>
    <p:sldId id="333" r:id="rId32"/>
    <p:sldId id="311" r:id="rId33"/>
    <p:sldId id="312" r:id="rId34"/>
    <p:sldId id="320" r:id="rId35"/>
    <p:sldId id="317" r:id="rId36"/>
    <p:sldId id="330" r:id="rId37"/>
    <p:sldId id="268" r:id="rId38"/>
  </p:sldIdLst>
  <p:sldSz cx="18288000" cy="10287000"/>
  <p:notesSz cx="6858000" cy="9144000"/>
  <p:embeddedFontLst>
    <p:embeddedFont>
      <p:font typeface="B Nazanin" panose="00000400000000000000" charset="-78"/>
      <p:regular r:id="rId41"/>
      <p:bold r:id="rId42"/>
    </p:embeddedFont>
    <p:embeddedFont>
      <p:font typeface="Calibri" panose="020F0502020204030204" pitchFamily="34" charset="0"/>
      <p:regular r:id="rId43"/>
      <p:bold r:id="rId44"/>
      <p:italic r:id="rId45"/>
      <p:boldItalic r:id="rId46"/>
    </p:embeddedFont>
    <p:embeddedFont>
      <p:font typeface="Codec Pro ExtraBold" panose="020B0604020202020204" charset="0"/>
      <p:regular r:id="rId47"/>
    </p:embeddedFont>
    <p:embeddedFont>
      <p:font typeface="Montserrat Light" panose="00000400000000000000" pitchFamily="2" charset="0"/>
      <p:regular r:id="rId48"/>
      <p:italic r:id="rId49"/>
    </p:embeddedFont>
    <p:embeddedFont>
      <p:font typeface="Montserrat Light Bold" panose="020B0604020202020204" charset="0"/>
      <p:regular r:id="rId50"/>
    </p:embeddedFont>
    <p:embeddedFont>
      <p:font typeface="Open Sauce" panose="020B0604020202020204"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616161"/>
    <a:srgbClr val="3E4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73890" autoAdjust="0"/>
  </p:normalViewPr>
  <p:slideViewPr>
    <p:cSldViewPr>
      <p:cViewPr varScale="1">
        <p:scale>
          <a:sx n="54" d="100"/>
          <a:sy n="54" d="100"/>
        </p:scale>
        <p:origin x="29"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22"/>
    </p:cViewPr>
  </p:sorterViewPr>
  <p:notesViewPr>
    <p:cSldViewPr>
      <p:cViewPr>
        <p:scale>
          <a:sx n="100" d="100"/>
          <a:sy n="100" d="100"/>
        </p:scale>
        <p:origin x="2400" y="-2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B07A45-D8BA-AA97-F6EE-5DDF147036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77588B-B2EB-538C-483C-9DD2793ABD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4E44AD-8D96-4971-A41A-BCD1DD6DE74C}" type="datetimeFigureOut">
              <a:rPr lang="en-US" smtClean="0"/>
              <a:t>4/13/2024</a:t>
            </a:fld>
            <a:endParaRPr lang="en-US"/>
          </a:p>
        </p:txBody>
      </p:sp>
      <p:sp>
        <p:nvSpPr>
          <p:cNvPr id="4" name="Footer Placeholder 3">
            <a:extLst>
              <a:ext uri="{FF2B5EF4-FFF2-40B4-BE49-F238E27FC236}">
                <a16:creationId xmlns:a16="http://schemas.microsoft.com/office/drawing/2014/main" id="{F73AEF2C-4DBA-7BF0-5914-F19E20A61A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BC1438-83B9-A237-FCBA-AB6FF4EBCF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309476-58E6-47AE-A8E3-320870B508EC}" type="slidenum">
              <a:rPr lang="en-US" smtClean="0"/>
              <a:t>‹#›</a:t>
            </a:fld>
            <a:endParaRPr lang="en-US"/>
          </a:p>
        </p:txBody>
      </p:sp>
    </p:spTree>
    <p:extLst>
      <p:ext uri="{BB962C8B-B14F-4D97-AF65-F5344CB8AC3E}">
        <p14:creationId xmlns:p14="http://schemas.microsoft.com/office/powerpoint/2010/main" val="417714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3781A-7681-4EDA-9602-E6038E4BA7A1}" type="datetimeFigureOut">
              <a:rPr lang="en-US" smtClean="0"/>
              <a:t>4/13/2024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CA2A7-0B0E-464C-BDC8-53DB5F82B604}" type="slidenum">
              <a:rPr lang="en-US" smtClean="0"/>
              <a:t>‹#›</a:t>
            </a:fld>
            <a:endParaRPr lang="en-US"/>
          </a:p>
        </p:txBody>
      </p:sp>
    </p:spTree>
    <p:extLst>
      <p:ext uri="{BB962C8B-B14F-4D97-AF65-F5344CB8AC3E}">
        <p14:creationId xmlns:p14="http://schemas.microsoft.com/office/powerpoint/2010/main" val="3733542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1</a:t>
            </a:fld>
            <a:endParaRPr lang="en-US"/>
          </a:p>
        </p:txBody>
      </p:sp>
    </p:spTree>
    <p:extLst>
      <p:ext uri="{BB962C8B-B14F-4D97-AF65-F5344CB8AC3E}">
        <p14:creationId xmlns:p14="http://schemas.microsoft.com/office/powerpoint/2010/main" val="291512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حتی اگر مواجهه محیطی بر وضعیت سلامتی اولیه اثری نداشته باشد، مشارکت می‌تواند از طریق عوامل جغرافیایی با ‌مواجهه مرتبط باشد.</a:t>
            </a:r>
          </a:p>
          <a:p>
            <a:pPr marL="171450" indent="-171450" algn="r" rtl="1">
              <a:buFont typeface="Arial" panose="020B0604020202020204" pitchFamily="34" charset="0"/>
              <a:buChar char="•"/>
            </a:pPr>
            <a:r>
              <a:rPr lang="fa-IR" dirty="0"/>
              <a:t>عوامل جغرافیایی ذاتاً بر طرح نمونه گیری اثر می گذارد.</a:t>
            </a:r>
          </a:p>
          <a:p>
            <a:pPr marL="171450" indent="-171450" algn="r" rtl="1">
              <a:buFont typeface="Arial" panose="020B0604020202020204" pitchFamily="34" charset="0"/>
              <a:buChar char="•"/>
            </a:pPr>
            <a:r>
              <a:rPr lang="fa-IR" dirty="0"/>
              <a:t>مثلا در یک پیمایش باهدف مطالعه جمعیت عمومی ممکن است به دلایلی از شرکت‌کنندگان بیشتری از منطقه شهری نمونه‌برداری شود، درحالی‌که شهرنشینی با مواجهه بیشتر محیطی مانند آلودگی هوا همراه است.</a:t>
            </a:r>
          </a:p>
          <a:p>
            <a:pPr marL="171450" indent="-171450" algn="r" rtl="1">
              <a:buFont typeface="Arial" panose="020B0604020202020204" pitchFamily="34" charset="0"/>
              <a:buChar char="•"/>
            </a:pPr>
            <a:r>
              <a:rPr lang="fa-IR" dirty="0"/>
              <a:t>این مکانیسم حتی زمانی که مواجهه محیطی موردنظر به‌جای شایع بودن، جدید باشد وجود خواهد داشت.</a:t>
            </a:r>
            <a:endParaRPr lang="fa-IR" sz="1200" dirty="0">
              <a:cs typeface="B Nazanin" panose="00000400000000000000" pitchFamily="2" charset="-78"/>
            </a:endParaRPr>
          </a:p>
          <a:p>
            <a:pPr marL="171450" indent="-171450" algn="just" rtl="1">
              <a:lnSpc>
                <a:spcPct val="150000"/>
              </a:lnSpc>
              <a:buFont typeface="Arial" panose="020B0604020202020204" pitchFamily="34" charset="0"/>
              <a:buChar char="•"/>
            </a:pPr>
            <a:r>
              <a:rPr lang="fa-IR" sz="1200" dirty="0">
                <a:cs typeface="B Nazanin" panose="00000400000000000000" pitchFamily="2" charset="-78"/>
              </a:rPr>
              <a:t>هر دو مکانیسم می‌توانند با هم در یک کوهورت وجود داشته باشند. </a:t>
            </a:r>
          </a:p>
          <a:p>
            <a:pPr marL="171450" indent="-171450" algn="just" rtl="1">
              <a:lnSpc>
                <a:spcPct val="150000"/>
              </a:lnSpc>
              <a:buFont typeface="Arial" panose="020B0604020202020204" pitchFamily="34" charset="0"/>
              <a:buChar char="•"/>
            </a:pPr>
            <a:r>
              <a:rPr lang="fa-IR" sz="1200" dirty="0">
                <a:cs typeface="B Nazanin" panose="00000400000000000000" pitchFamily="2" charset="-78"/>
              </a:rPr>
              <a:t>رابطه بین مواجهه و پیامد مشاهده شده در کوهورت هایی که تحت‌اثر یکی یا هر دو مکانیسم قرار گرفته‌اند، می‌تواند اثر واقعی در جمعیت هدف را کاهش یا حتی معکوس کند. </a:t>
            </a:r>
          </a:p>
        </p:txBody>
      </p:sp>
      <p:sp>
        <p:nvSpPr>
          <p:cNvPr id="4" name="Slide Number Placeholder 3"/>
          <p:cNvSpPr>
            <a:spLocks noGrp="1"/>
          </p:cNvSpPr>
          <p:nvPr>
            <p:ph type="sldNum" sz="quarter" idx="5"/>
          </p:nvPr>
        </p:nvSpPr>
        <p:spPr/>
        <p:txBody>
          <a:bodyPr/>
          <a:lstStyle/>
          <a:p>
            <a:fld id="{E6ACA2A7-0B0E-464C-BDC8-53DB5F82B604}" type="slidenum">
              <a:rPr lang="en-US" smtClean="0"/>
              <a:t>12</a:t>
            </a:fld>
            <a:endParaRPr lang="en-US"/>
          </a:p>
        </p:txBody>
      </p:sp>
    </p:spTree>
    <p:extLst>
      <p:ext uri="{BB962C8B-B14F-4D97-AF65-F5344CB8AC3E}">
        <p14:creationId xmlns:p14="http://schemas.microsoft.com/office/powerpoint/2010/main" val="402309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عدم برابری در توزیع مواجهه و پیامد بین شرکت‌کنندگان و غیر شرکت‌کنندگان یا بین جمعیت مطالعه و جمعیت هدف ممکن است اشاره به مشارکت ناهمگون داشته باشد (ارزیابی 2.2)</a:t>
            </a:r>
          </a:p>
          <a:p>
            <a:pPr marL="171450" indent="-171450" algn="r" rtl="1">
              <a:buFont typeface="Arial" panose="020B0604020202020204" pitchFamily="34" charset="0"/>
              <a:buChar char="•"/>
            </a:pPr>
            <a:r>
              <a:rPr lang="fa-IR" dirty="0"/>
              <a:t>بااین‌حال، عدم وجود نابرابری امکان مشارکت ناهمگون و رابطه کاذب مواجهه - پیامد را رد نمی‌کند.</a:t>
            </a:r>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13</a:t>
            </a:fld>
            <a:endParaRPr lang="en-US"/>
          </a:p>
        </p:txBody>
      </p:sp>
    </p:spTree>
    <p:extLst>
      <p:ext uri="{BB962C8B-B14F-4D97-AF65-F5344CB8AC3E}">
        <p14:creationId xmlns:p14="http://schemas.microsoft.com/office/powerpoint/2010/main" val="312124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به عنوان یک مرحله تکمیلی</a:t>
            </a:r>
          </a:p>
          <a:p>
            <a:pPr marL="171450" indent="-171450" algn="r" rtl="1">
              <a:buFont typeface="Arial" panose="020B0604020202020204" pitchFamily="34" charset="0"/>
              <a:buChar char="•"/>
            </a:pPr>
            <a:r>
              <a:rPr lang="fa-IR" dirty="0"/>
              <a:t>برآورد‌های اثر متغیر زمانی مثلا با منحنی‌های بقای تعدیل‌شده می‌تواند به شناسایی مشارکت ناهمگون کمک کند، به گونه ای که اجازه می‌دهد اثر در طول زمان تغییر کند، و اثرات متناقض در ابتدای پیگیری ممکن است مشارکت ناهمگون را نشان دهد.</a:t>
            </a:r>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14</a:t>
            </a:fld>
            <a:endParaRPr lang="en-US"/>
          </a:p>
        </p:txBody>
      </p:sp>
    </p:spTree>
    <p:extLst>
      <p:ext uri="{BB962C8B-B14F-4D97-AF65-F5344CB8AC3E}">
        <p14:creationId xmlns:p14="http://schemas.microsoft.com/office/powerpoint/2010/main" val="3804234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سعی بر این است از مشارکت ناهمگون به طور ایده آل در مرحله طراحی مطالعه جلوگیری ‌شود، اما می‌توان آن را از طریق روش‌های آماری در مرحله تحلیلی نیز کنترل کرد. </a:t>
            </a:r>
          </a:p>
          <a:p>
            <a:pPr marL="171450" indent="-171450" algn="r" rtl="1">
              <a:buFont typeface="Arial" panose="020B0604020202020204" pitchFamily="34" charset="0"/>
              <a:buChar char="•"/>
            </a:pPr>
            <a:r>
              <a:rPr lang="fa-IR" dirty="0"/>
              <a:t>مثلا اگر اطلاعات اضافی در مورد افرادی که شرکت نمی‌کنند داشته باشیم، می‌توانیم از وزن‌دهی احتمال معکوس برای ایجاد یک جامعه کاذب که تحت مشارکت ناهمگون قرار نگرفته است استفاده کنیم. </a:t>
            </a:r>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15</a:t>
            </a:fld>
            <a:endParaRPr lang="en-US"/>
          </a:p>
        </p:txBody>
      </p:sp>
    </p:spTree>
    <p:extLst>
      <p:ext uri="{BB962C8B-B14F-4D97-AF65-F5344CB8AC3E}">
        <p14:creationId xmlns:p14="http://schemas.microsoft.com/office/powerpoint/2010/main" val="1883396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اگر اطلاعاتی در مورد همه عوامل خطر مشترک با وضعیت سلامتی اولیه و پیامد داشتیم، می‌توانیم آنها را در مدل‌های اپیدمیولوژیک برای حذف یا کاهش سوگیری کنترل کنیم.</a:t>
            </a:r>
          </a:p>
          <a:p>
            <a:pPr algn="l"/>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16</a:t>
            </a:fld>
            <a:endParaRPr lang="en-US"/>
          </a:p>
        </p:txBody>
      </p:sp>
    </p:spTree>
    <p:extLst>
      <p:ext uri="{BB962C8B-B14F-4D97-AF65-F5344CB8AC3E}">
        <p14:creationId xmlns:p14="http://schemas.microsoft.com/office/powerpoint/2010/main" val="97589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اگر داده‌های اضافی مورد نیاز قبل از فاز تحلیل جمع آوری نشده باشد، سوگیری را نمی توان برطرف کرد.</a:t>
            </a:r>
          </a:p>
          <a:p>
            <a:pPr marL="171450" indent="-171450" algn="r" rtl="1">
              <a:buFont typeface="Arial" panose="020B0604020202020204" pitchFamily="34" charset="0"/>
              <a:buChar char="•"/>
            </a:pPr>
            <a:r>
              <a:rPr lang="fa-IR" dirty="0"/>
              <a:t>روش</a:t>
            </a:r>
            <a:r>
              <a:rPr lang="en-US" dirty="0"/>
              <a:t>Washout </a:t>
            </a:r>
            <a:r>
              <a:rPr lang="fa-IR" dirty="0"/>
              <a:t>(با حذف داده ها از چند سال اول پیگیری) به‌عنوان راه‌حل ممکن پیشنهاد می شود.</a:t>
            </a:r>
          </a:p>
          <a:p>
            <a:pPr marL="171450" indent="-171450" algn="r" rtl="1">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B Nazanin" panose="00000400000000000000" pitchFamily="2" charset="-78"/>
              </a:rPr>
              <a:t>زیرا افراد با ضعف </a:t>
            </a:r>
            <a:r>
              <a:rPr lang="fa-IR" sz="1800" dirty="0">
                <a:effectLst/>
                <a:latin typeface="Calibri" panose="020F0502020204030204" pitchFamily="34" charset="0"/>
                <a:ea typeface="Calibri" panose="020F0502020204030204" pitchFamily="34" charset="0"/>
                <a:cs typeface="B Nazanin" panose="00000400000000000000" pitchFamily="2" charset="-78"/>
              </a:rPr>
              <a:t>اولیه </a:t>
            </a:r>
            <a:r>
              <a:rPr lang="ar-SA" sz="1800" dirty="0">
                <a:effectLst/>
                <a:latin typeface="Calibri" panose="020F0502020204030204" pitchFamily="34" charset="0"/>
                <a:ea typeface="Calibri" panose="020F0502020204030204" pitchFamily="34" charset="0"/>
                <a:cs typeface="B Nazanin" panose="00000400000000000000" pitchFamily="2" charset="-78"/>
              </a:rPr>
              <a:t>بالا یا در طول دوره </a:t>
            </a:r>
            <a:r>
              <a:rPr lang="en-US" sz="1800" dirty="0">
                <a:effectLst/>
                <a:latin typeface="Calibri" panose="020F0502020204030204" pitchFamily="34" charset="0"/>
                <a:ea typeface="Calibri" panose="020F0502020204030204" pitchFamily="34" charset="0"/>
                <a:cs typeface="B Nazanin" panose="00000400000000000000" pitchFamily="2" charset="-78"/>
              </a:rPr>
              <a:t>Washout</a:t>
            </a:r>
            <a:r>
              <a:rPr lang="ar-SA" sz="1800" dirty="0">
                <a:effectLst/>
                <a:latin typeface="Calibri" panose="020F0502020204030204" pitchFamily="34" charset="0"/>
                <a:ea typeface="Calibri" panose="020F0502020204030204" pitchFamily="34" charset="0"/>
                <a:cs typeface="B Nazanin" panose="00000400000000000000" pitchFamily="2" charset="-78"/>
              </a:rPr>
              <a:t> جان خود را از دست می‌دهند یا بهبود می‌یابند و جمعیت موردمطالعه باقی‌مانده بهتر می‌توانند جمعیت هدف را تقریب </a:t>
            </a:r>
            <a:r>
              <a:rPr lang="fa-IR" sz="1800" dirty="0">
                <a:effectLst/>
                <a:latin typeface="Calibri" panose="020F0502020204030204" pitchFamily="34" charset="0"/>
                <a:ea typeface="Calibri" panose="020F0502020204030204" pitchFamily="34" charset="0"/>
                <a:cs typeface="B Nazanin" panose="00000400000000000000" pitchFamily="2" charset="-78"/>
              </a:rPr>
              <a:t>بزند</a:t>
            </a:r>
            <a:r>
              <a:rPr lang="ar-SA" sz="1800" dirty="0">
                <a:effectLst/>
                <a:latin typeface="Calibri" panose="020F0502020204030204" pitchFamily="34" charset="0"/>
                <a:ea typeface="Calibri" panose="020F0502020204030204" pitchFamily="34" charset="0"/>
                <a:cs typeface="B Nazanin" panose="00000400000000000000" pitchFamily="2" charset="-78"/>
              </a:rPr>
              <a:t>.</a:t>
            </a:r>
            <a:endParaRPr lang="fa-IR" sz="1800" dirty="0">
              <a:effectLst/>
              <a:latin typeface="Calibri" panose="020F0502020204030204" pitchFamily="34" charset="0"/>
              <a:ea typeface="Calibri" panose="020F0502020204030204" pitchFamily="34" charset="0"/>
              <a:cs typeface="B Nazanin" panose="00000400000000000000" pitchFamily="2" charset="-78"/>
            </a:endParaRPr>
          </a:p>
          <a:p>
            <a:pPr marL="171450" indent="-171450" algn="r" rtl="1">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B Nazanin" panose="00000400000000000000" pitchFamily="2" charset="-78"/>
              </a:rPr>
              <a:t>دوره‌ای که باید حذف شود را می‌توان با شناسایی نقطه عطف در منحنی‌های بقای تعدیل‌شده تحلیل خام (شامل همه سال‌های پیگیری) تعیین کرد</a:t>
            </a:r>
            <a:r>
              <a:rPr lang="fa-IR" sz="1800" dirty="0">
                <a:effectLst/>
                <a:latin typeface="Calibri" panose="020F0502020204030204" pitchFamily="34" charset="0"/>
                <a:ea typeface="Calibri" panose="020F0502020204030204" pitchFamily="34" charset="0"/>
                <a:cs typeface="B Nazanin" panose="00000400000000000000" pitchFamily="2" charset="-78"/>
              </a:rPr>
              <a:t>.</a:t>
            </a:r>
            <a:r>
              <a:rPr lang="ar-SA" sz="1800" dirty="0">
                <a:effectLst/>
                <a:latin typeface="Calibri" panose="020F0502020204030204" pitchFamily="34" charset="0"/>
                <a:ea typeface="Calibri" panose="020F0502020204030204" pitchFamily="34" charset="0"/>
                <a:cs typeface="B Nazanin" panose="00000400000000000000" pitchFamily="2" charset="-78"/>
              </a:rPr>
              <a:t> </a:t>
            </a:r>
            <a:endParaRPr lang="fa-IR" dirty="0"/>
          </a:p>
          <a:p>
            <a:pPr algn="l"/>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17</a:t>
            </a:fld>
            <a:endParaRPr lang="en-US"/>
          </a:p>
        </p:txBody>
      </p:sp>
    </p:spTree>
    <p:extLst>
      <p:ext uri="{BB962C8B-B14F-4D97-AF65-F5344CB8AC3E}">
        <p14:creationId xmlns:p14="http://schemas.microsoft.com/office/powerpoint/2010/main" val="2085560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یک کوهورت گذشته نگر با استفاده از داده های</a:t>
            </a:r>
            <a:r>
              <a:rPr lang="en-US" dirty="0"/>
              <a:t>CCHS</a:t>
            </a:r>
            <a:r>
              <a:rPr lang="fa-IR" dirty="0"/>
              <a:t> برای نشان دادن رابطه‌های متناقض و اثر روش</a:t>
            </a:r>
            <a:r>
              <a:rPr lang="en-US" dirty="0"/>
              <a:t>Washout </a:t>
            </a:r>
            <a:r>
              <a:rPr lang="fa-IR" dirty="0"/>
              <a:t> در محاسبه سوگیری</a:t>
            </a:r>
          </a:p>
          <a:p>
            <a:pPr marL="171450" indent="-171450" algn="r" rtl="1">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B Nazanin" panose="00000400000000000000" pitchFamily="2" charset="-78"/>
              </a:rPr>
              <a:t>CCHS</a:t>
            </a:r>
            <a:r>
              <a:rPr lang="en-US" sz="1800" dirty="0">
                <a:effectLst/>
                <a:latin typeface="B Nazanin" panose="00000400000000000000" pitchFamily="2" charset="-78"/>
                <a:ea typeface="Calibri" panose="020F0502020204030204" pitchFamily="34" charset="0"/>
              </a:rPr>
              <a:t> </a:t>
            </a:r>
            <a:r>
              <a:rPr lang="fa-IR" sz="1800" dirty="0">
                <a:effectLst/>
                <a:latin typeface="B Nazanin" panose="00000400000000000000" pitchFamily="2" charset="-78"/>
                <a:ea typeface="Calibri" panose="020F0502020204030204" pitchFamily="34" charset="0"/>
              </a:rPr>
              <a:t> </a:t>
            </a:r>
            <a:r>
              <a:rPr lang="ar-SA" sz="1800" dirty="0">
                <a:effectLst/>
                <a:latin typeface="B Nazanin" panose="00000400000000000000" pitchFamily="2" charset="-78"/>
                <a:ea typeface="Calibri" panose="020F0502020204030204" pitchFamily="34" charset="0"/>
              </a:rPr>
              <a:t>یک </a:t>
            </a:r>
            <a:r>
              <a:rPr lang="fa-IR" sz="1800" dirty="0">
                <a:effectLst/>
                <a:latin typeface="B Nazanin" panose="00000400000000000000" pitchFamily="2" charset="-78"/>
                <a:ea typeface="Calibri" panose="020F0502020204030204" pitchFamily="34" charset="0"/>
              </a:rPr>
              <a:t>بررسی</a:t>
            </a:r>
            <a:r>
              <a:rPr lang="ar-SA" sz="1800" dirty="0">
                <a:effectLst/>
                <a:latin typeface="B Nazanin" panose="00000400000000000000" pitchFamily="2" charset="-78"/>
                <a:ea typeface="Calibri" panose="020F0502020204030204" pitchFamily="34" charset="0"/>
              </a:rPr>
              <a:t> مقطعی از جمعیت عمومی کانادا ب</a:t>
            </a:r>
            <a:r>
              <a:rPr lang="fa-IR" sz="1800" dirty="0">
                <a:effectLst/>
                <a:latin typeface="B Nazanin" panose="00000400000000000000" pitchFamily="2" charset="-78"/>
                <a:ea typeface="Calibri" panose="020F0502020204030204" pitchFamily="34" charset="0"/>
              </a:rPr>
              <a:t>ا</a:t>
            </a:r>
            <a:r>
              <a:rPr lang="ar-SA" sz="1800" dirty="0">
                <a:effectLst/>
                <a:latin typeface="B Nazanin" panose="00000400000000000000" pitchFamily="2" charset="-78"/>
                <a:ea typeface="Calibri" panose="020F0502020204030204" pitchFamily="34" charset="0"/>
              </a:rPr>
              <a:t> چرخه‌های ثبت‌نام متعدد </a:t>
            </a:r>
            <a:r>
              <a:rPr lang="fa-IR" sz="1800" dirty="0">
                <a:effectLst/>
                <a:latin typeface="B Nazanin" panose="00000400000000000000" pitchFamily="2" charset="-78"/>
                <a:ea typeface="Calibri" panose="020F0502020204030204" pitchFamily="34" charset="0"/>
              </a:rPr>
              <a:t>که در اینجا</a:t>
            </a:r>
            <a:r>
              <a:rPr lang="ar-SA" sz="1800" dirty="0">
                <a:effectLst/>
                <a:latin typeface="B Nazanin" panose="00000400000000000000" pitchFamily="2" charset="-78"/>
                <a:ea typeface="Calibri" panose="020F0502020204030204" pitchFamily="34" charset="0"/>
              </a:rPr>
              <a:t>، از داده‌های چرخه ثبت‌نام 2000/2001 استفاده </a:t>
            </a:r>
            <a:r>
              <a:rPr lang="fa-IR" sz="1800" dirty="0">
                <a:effectLst/>
                <a:latin typeface="B Nazanin" panose="00000400000000000000" pitchFamily="2" charset="-78"/>
                <a:ea typeface="Calibri" panose="020F0502020204030204" pitchFamily="34" charset="0"/>
              </a:rPr>
              <a:t>شد.</a:t>
            </a:r>
          </a:p>
          <a:p>
            <a:pPr marL="171450" indent="-171450" algn="r" rtl="1">
              <a:buFont typeface="Arial" panose="020B0604020202020204" pitchFamily="34" charset="0"/>
              <a:buChar char="•"/>
            </a:pPr>
            <a:r>
              <a:rPr lang="fa-IR" dirty="0"/>
              <a:t>داده‌های مربوط به آمار حیاتی شرکت‌کنندگان، مواجهه سالانه با </a:t>
            </a:r>
            <a:r>
              <a:rPr lang="en-US" dirty="0"/>
              <a:t>PM</a:t>
            </a:r>
            <a:r>
              <a:rPr lang="en-US" baseline="-25000" dirty="0"/>
              <a:t>2.5</a:t>
            </a:r>
            <a:r>
              <a:rPr lang="en-US" dirty="0"/>
              <a:t>، </a:t>
            </a:r>
            <a:r>
              <a:rPr lang="fa-IR" dirty="0"/>
              <a:t>و سایر</a:t>
            </a:r>
            <a:r>
              <a:rPr lang="en-US" dirty="0"/>
              <a:t>covariate </a:t>
            </a:r>
            <a:r>
              <a:rPr lang="fa-IR" dirty="0"/>
              <a:t>ها از تاریخ آغاز کوهورت تا 31 دسامبر 2014 (پایان پیگیری) جمع آوری شد.</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dirty="0">
                <a:effectLst/>
                <a:latin typeface="Calibri" panose="020F0502020204030204" pitchFamily="34" charset="0"/>
                <a:ea typeface="Calibri" panose="020F0502020204030204" pitchFamily="34" charset="0"/>
                <a:cs typeface="B Nazanin" panose="00000400000000000000" pitchFamily="2" charset="-78"/>
              </a:rPr>
              <a:t>در سال 2023، هدف ارزیابی اثربخشی مداخله فرضی </a:t>
            </a:r>
            <a:r>
              <a:rPr lang="fa-IR" sz="1200" dirty="0">
                <a:effectLst/>
                <a:latin typeface="Calibri" panose="020F0502020204030204" pitchFamily="34" charset="0"/>
                <a:ea typeface="Calibri" panose="020F0502020204030204" pitchFamily="34" charset="0"/>
                <a:cs typeface="B Nazanin" panose="00000400000000000000" pitchFamily="2" charset="-78"/>
              </a:rPr>
              <a:t>بر</a:t>
            </a:r>
            <a:r>
              <a:rPr lang="ar-SA" sz="1200" dirty="0">
                <a:effectLst/>
                <a:latin typeface="Calibri" panose="020F0502020204030204" pitchFamily="34" charset="0"/>
                <a:ea typeface="Calibri" panose="020F0502020204030204" pitchFamily="34" charset="0"/>
                <a:cs typeface="B Nazanin" panose="00000400000000000000" pitchFamily="2" charset="-78"/>
              </a:rPr>
              <a:t> مواجهه طولانی‌مدت با </a:t>
            </a:r>
            <a:r>
              <a:rPr lang="en-US" sz="1200" dirty="0">
                <a:effectLst/>
                <a:latin typeface="Calibri" panose="020F0502020204030204" pitchFamily="34" charset="0"/>
                <a:ea typeface="Calibri" panose="020F0502020204030204" pitchFamily="34" charset="0"/>
                <a:cs typeface="B Nazanin" panose="00000400000000000000" pitchFamily="2" charset="-78"/>
              </a:rPr>
              <a:t>PM</a:t>
            </a:r>
            <a:r>
              <a:rPr lang="en-US" sz="1200" baseline="-25000" dirty="0">
                <a:effectLst/>
                <a:latin typeface="Calibri" panose="020F0502020204030204" pitchFamily="34" charset="0"/>
                <a:ea typeface="Calibri" panose="020F0502020204030204" pitchFamily="34" charset="0"/>
                <a:cs typeface="B Nazanin" panose="00000400000000000000" pitchFamily="2" charset="-78"/>
              </a:rPr>
              <a:t>2.5</a:t>
            </a:r>
            <a:r>
              <a:rPr lang="ar-SA" sz="1200" dirty="0">
                <a:effectLst/>
                <a:latin typeface="Calibri" panose="020F0502020204030204" pitchFamily="34" charset="0"/>
                <a:ea typeface="Calibri" panose="020F0502020204030204" pitchFamily="34" charset="0"/>
                <a:cs typeface="B Nazanin" panose="00000400000000000000" pitchFamily="2" charset="-78"/>
              </a:rPr>
              <a:t> در این مثال واقعی از طریق مقایسه منحنی‌های بقای </a:t>
            </a:r>
            <a:r>
              <a:rPr lang="fa-IR" sz="1200" dirty="0">
                <a:effectLst/>
                <a:latin typeface="Calibri" panose="020F0502020204030204" pitchFamily="34" charset="0"/>
                <a:ea typeface="Calibri" panose="020F0502020204030204" pitchFamily="34" charset="0"/>
                <a:cs typeface="B Nazanin" panose="00000400000000000000" pitchFamily="2" charset="-78"/>
              </a:rPr>
              <a:t>تعدیل</a:t>
            </a:r>
            <a:r>
              <a:rPr lang="ar-SA" sz="1200" dirty="0">
                <a:effectLst/>
                <a:latin typeface="Calibri" panose="020F0502020204030204" pitchFamily="34" charset="0"/>
                <a:ea typeface="Calibri" panose="020F0502020204030204" pitchFamily="34" charset="0"/>
                <a:cs typeface="B Nazanin" panose="00000400000000000000" pitchFamily="2" charset="-78"/>
              </a:rPr>
              <a:t>‌شده است. </a:t>
            </a:r>
            <a:endParaRPr lang="fa-IR" sz="1200" dirty="0">
              <a:effectLst/>
              <a:latin typeface="Calibri" panose="020F0502020204030204" pitchFamily="34" charset="0"/>
              <a:ea typeface="Calibri" panose="020F0502020204030204" pitchFamily="34" charset="0"/>
              <a:cs typeface="B Nazanin" panose="00000400000000000000"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dirty="0"/>
              <a:t>با هدف مطالعه جمعیت عمومی، شرکت در</a:t>
            </a:r>
            <a:r>
              <a:rPr lang="en-US" dirty="0"/>
              <a:t>CCHS </a:t>
            </a:r>
            <a:r>
              <a:rPr lang="fa-IR" dirty="0"/>
              <a:t> داوطلبانه و پاسخ کامل مستلزم شرکت در یک مصاحبه حضوری یا تلفنی بود که ذاتاً شرکت‌کنندگان را به افراد سالم‌تر از جمعیت عمومی محدود می‌کرد و ممکن است باعث مشارکت ناهمگون مبتنی بر ضعف شده باشد.</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dirty="0"/>
              <a:t>این کوهورت از مناطق سالم برای نمونه‌گیری (نمونه‌گیری بیش از حد از جوامع روستایی) استفاده کرد که ممکن است باعث مشارکت ناهمگون مبتنی برعامل جغرافیایی شود.</a:t>
            </a:r>
          </a:p>
          <a:p>
            <a:pPr marL="171450" indent="-171450" algn="r" rtl="1">
              <a:buFont typeface="Arial" panose="020B0604020202020204" pitchFamily="34" charset="0"/>
              <a:buChar char="•"/>
            </a:pPr>
            <a:r>
              <a:rPr lang="fa-IR" dirty="0"/>
              <a:t>برای برآورد منحنی بقای تعدیل شده یک تحلیل خام بدون در نظر گرفتن پتناسیل مشارکت ناهمگون با استفاده از 10 سال داده‌های پیگیری از 2000/2001 تا 2010 انجام شد. برای صرفه جویی در زمان محاسبات، از تمام 14 سال پیگیری در تحلیل خام استفاده نشد.</a:t>
            </a:r>
          </a:p>
          <a:p>
            <a:pPr marL="171450" indent="-171450" algn="r" rtl="1">
              <a:buFont typeface="Arial" panose="020B0604020202020204" pitchFamily="34" charset="0"/>
              <a:buChar char="•"/>
            </a:pPr>
            <a:r>
              <a:rPr lang="fa-IR" dirty="0"/>
              <a:t>در مرحله بعد، به‌عنوان رویکردی برای محاسبه مشارکت ناهمگون، روش </a:t>
            </a:r>
            <a:r>
              <a:rPr lang="en-US" dirty="0"/>
              <a:t>Washout </a:t>
            </a:r>
            <a:r>
              <a:rPr lang="fa-IR" dirty="0"/>
              <a:t>را با حذف مشاهدات در 4 سال اول پیگیری با به تأخیرانداختن ورود به کوهورت تا سال 2005، به دنبال تکرار تحلیل خام اعمال کردیم.</a:t>
            </a:r>
          </a:p>
        </p:txBody>
      </p:sp>
      <p:sp>
        <p:nvSpPr>
          <p:cNvPr id="4" name="Slide Number Placeholder 3"/>
          <p:cNvSpPr>
            <a:spLocks noGrp="1"/>
          </p:cNvSpPr>
          <p:nvPr>
            <p:ph type="sldNum" sz="quarter" idx="5"/>
          </p:nvPr>
        </p:nvSpPr>
        <p:spPr/>
        <p:txBody>
          <a:bodyPr/>
          <a:lstStyle/>
          <a:p>
            <a:fld id="{E6ACA2A7-0B0E-464C-BDC8-53DB5F82B604}" type="slidenum">
              <a:rPr lang="en-US" smtClean="0"/>
              <a:t>18</a:t>
            </a:fld>
            <a:endParaRPr lang="en-US"/>
          </a:p>
        </p:txBody>
      </p:sp>
    </p:spTree>
    <p:extLst>
      <p:ext uri="{BB962C8B-B14F-4D97-AF65-F5344CB8AC3E}">
        <p14:creationId xmlns:p14="http://schemas.microsoft.com/office/powerpoint/2010/main" val="420160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r>
              <a:rPr lang="fa-IR" dirty="0"/>
              <a:t>به تعویق انداختن ورود کوهورتی تا سال 2005؛ زیرا اختلاف احتمال بقا در سال پنجم در تحلیل خام به نقطه عطف رسید که نشان می‌دهد سوگیری ناشی از انتخاب ناهمگون از آن نقطه زمانی به بعد ضعیف شده است.</a:t>
            </a:r>
          </a:p>
          <a:p>
            <a:pPr marL="0" indent="0" algn="r" rtl="1">
              <a:buFont typeface="Arial" panose="020B0604020202020204" pitchFamily="34" charset="0"/>
              <a:buNone/>
            </a:pPr>
            <a:r>
              <a:rPr lang="fa-IR" dirty="0"/>
              <a:t>حذف افراد بالای 79 سال در سال 2005 در آنالیز</a:t>
            </a:r>
            <a:r>
              <a:rPr lang="en-US" dirty="0"/>
              <a:t>Washout </a:t>
            </a:r>
            <a:r>
              <a:rPr lang="fa-IR" dirty="0"/>
              <a:t> برای اطمینان از اینکه همه شرکت‌کنندگان تا 10 سال یا تا زمان مرگ تحت پیگیری قرار می‌گیرند(سانسور افراد بالای 89 سال در داده ها پیمایش اصلی)</a:t>
            </a:r>
          </a:p>
          <a:p>
            <a:pPr marL="0" indent="0" algn="r" rtl="1">
              <a:buFont typeface="Arial" panose="020B0604020202020204" pitchFamily="34" charset="0"/>
              <a:buNone/>
            </a:pPr>
            <a:r>
              <a:rPr lang="fa-IR" sz="1800" dirty="0">
                <a:effectLst/>
                <a:latin typeface="Calibri" panose="020F0502020204030204" pitchFamily="34" charset="0"/>
                <a:ea typeface="Calibri" panose="020F0502020204030204" pitchFamily="34" charset="0"/>
                <a:cs typeface="B Nazanin" panose="00000400000000000000" pitchFamily="2" charset="-78"/>
              </a:rPr>
              <a:t>برای تسهیل مقایسه با روش‌های سنتی تحلیل بقا،</a:t>
            </a:r>
            <a:r>
              <a:rPr lang="ar-SA" sz="1800" dirty="0">
                <a:effectLst/>
                <a:latin typeface="Calibri" panose="020F0502020204030204" pitchFamily="34" charset="0"/>
                <a:ea typeface="Calibri" panose="020F0502020204030204" pitchFamily="34" charset="0"/>
                <a:cs typeface="B Nazanin" panose="00000400000000000000" pitchFamily="2" charset="-78"/>
              </a:rPr>
              <a:t> تحلیل‌های خام و </a:t>
            </a:r>
            <a:r>
              <a:rPr lang="en-US" sz="1800" dirty="0">
                <a:effectLst/>
                <a:latin typeface="Calibri" panose="020F0502020204030204" pitchFamily="34" charset="0"/>
                <a:ea typeface="Calibri" panose="020F0502020204030204" pitchFamily="34" charset="0"/>
                <a:cs typeface="B Nazanin" panose="00000400000000000000" pitchFamily="2" charset="-78"/>
              </a:rPr>
              <a:t>Washout</a:t>
            </a:r>
            <a:r>
              <a:rPr lang="ar-SA" sz="1800" dirty="0">
                <a:effectLst/>
                <a:latin typeface="Calibri" panose="020F0502020204030204" pitchFamily="34" charset="0"/>
                <a:ea typeface="Calibri" panose="020F0502020204030204" pitchFamily="34" charset="0"/>
                <a:cs typeface="B Nazanin" panose="00000400000000000000" pitchFamily="2" charset="-78"/>
              </a:rPr>
              <a:t> با استفاده از مدل مخاطرات متناسب کاکس و مدل مخاطره افزایشی آلن با 3، 5 و 10 سال پیگیری</a:t>
            </a:r>
            <a:r>
              <a:rPr lang="fa-IR" sz="1800" dirty="0">
                <a:effectLst/>
                <a:latin typeface="Calibri" panose="020F0502020204030204" pitchFamily="34" charset="0"/>
                <a:ea typeface="Calibri" panose="020F0502020204030204" pitchFamily="34" charset="0"/>
                <a:cs typeface="B Nazanin" panose="00000400000000000000" pitchFamily="2" charset="-78"/>
              </a:rPr>
              <a:t> تکرار شد.</a:t>
            </a:r>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19</a:t>
            </a:fld>
            <a:endParaRPr lang="en-US"/>
          </a:p>
        </p:txBody>
      </p:sp>
    </p:spTree>
    <p:extLst>
      <p:ext uri="{BB962C8B-B14F-4D97-AF65-F5344CB8AC3E}">
        <p14:creationId xmlns:p14="http://schemas.microsoft.com/office/powerpoint/2010/main" val="661577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r>
              <a:rPr lang="fa-IR" dirty="0"/>
              <a:t>(قبل از آغاز اسلاید)</a:t>
            </a:r>
          </a:p>
          <a:p>
            <a:pPr marL="171450" indent="-171450" algn="r" rtl="1">
              <a:buFont typeface="Arial" panose="020B0604020202020204" pitchFamily="34" charset="0"/>
              <a:buChar char="•"/>
            </a:pPr>
            <a:r>
              <a:rPr lang="fa-IR" dirty="0"/>
              <a:t>برای نشان‌دادن تأثیر مکانیسم های سوگیری، شبیه سازی هایی را بر اساس نمودارهای علی انجام داده تا بررسی کنیم که چگونه این مکانیسم ها می توانند اثرات واقعی را کاهش داده یا معکوس کنند.</a:t>
            </a:r>
          </a:p>
          <a:p>
            <a:pPr marL="171450" indent="-171450" algn="r" rtl="1">
              <a:buFont typeface="Arial" panose="020B0604020202020204" pitchFamily="34" charset="0"/>
              <a:buChar char="•"/>
            </a:pPr>
            <a:r>
              <a:rPr lang="fa-IR" dirty="0"/>
              <a:t>شبیه سازی ها برای انعکاس سناریوهای دنیای واقعی،با داده  های بدست آمده از کوهورت </a:t>
            </a:r>
            <a:r>
              <a:rPr lang="en-US" dirty="0"/>
              <a:t>CCHS</a:t>
            </a:r>
            <a:r>
              <a:rPr lang="fa-IR" dirty="0"/>
              <a:t> طراحی شده اند.</a:t>
            </a:r>
          </a:p>
          <a:p>
            <a:pPr marL="171450" indent="-171450" algn="r" rtl="1">
              <a:buFont typeface="Arial" panose="020B0604020202020204" pitchFamily="34" charset="0"/>
              <a:buChar char="•"/>
            </a:pPr>
            <a:r>
              <a:rPr lang="fa-IR" dirty="0"/>
              <a:t>فرض های اولیه: 1- اثر مستقیم هر دو مکانیسم سوگیری بر مرگ پس از 3 سال پیگیری صفر فرض شد.2- هیچ مخدوش گر اندازه‌گیری نشده ای بین</a:t>
            </a:r>
            <a:r>
              <a:rPr lang="en-US" dirty="0"/>
              <a:t>PM2.5 </a:t>
            </a:r>
            <a:r>
              <a:rPr lang="fa-IR" dirty="0"/>
              <a:t> و میرایی وجود ندارد.</a:t>
            </a:r>
          </a:p>
        </p:txBody>
      </p:sp>
      <p:sp>
        <p:nvSpPr>
          <p:cNvPr id="4" name="Slide Number Placeholder 3"/>
          <p:cNvSpPr>
            <a:spLocks noGrp="1"/>
          </p:cNvSpPr>
          <p:nvPr>
            <p:ph type="sldNum" sz="quarter" idx="5"/>
          </p:nvPr>
        </p:nvSpPr>
        <p:spPr/>
        <p:txBody>
          <a:bodyPr/>
          <a:lstStyle/>
          <a:p>
            <a:fld id="{E6ACA2A7-0B0E-464C-BDC8-53DB5F82B604}" type="slidenum">
              <a:rPr lang="en-US" smtClean="0"/>
              <a:t>20</a:t>
            </a:fld>
            <a:endParaRPr lang="en-US"/>
          </a:p>
        </p:txBody>
      </p:sp>
    </p:spTree>
    <p:extLst>
      <p:ext uri="{BB962C8B-B14F-4D97-AF65-F5344CB8AC3E}">
        <p14:creationId xmlns:p14="http://schemas.microsoft.com/office/powerpoint/2010/main" val="228648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r>
              <a:rPr lang="fa-IR" dirty="0"/>
              <a:t>تحلیل خام</a:t>
            </a:r>
            <a:r>
              <a:rPr lang="en-US" dirty="0"/>
              <a:t>، </a:t>
            </a:r>
            <a:r>
              <a:rPr lang="fa-IR" dirty="0"/>
              <a:t>مدل آلن و مدل کاکس با و بدون اعمال روش </a:t>
            </a:r>
            <a:r>
              <a:rPr lang="en-US" dirty="0"/>
              <a:t>Washout.</a:t>
            </a:r>
          </a:p>
          <a:p>
            <a:pPr marL="0" indent="0" algn="r" rtl="1">
              <a:buFont typeface="Arial" panose="020B0604020202020204" pitchFamily="34" charset="0"/>
              <a:buNone/>
            </a:pPr>
            <a:endParaRPr lang="fa-IR" dirty="0"/>
          </a:p>
        </p:txBody>
      </p:sp>
      <p:sp>
        <p:nvSpPr>
          <p:cNvPr id="4" name="Slide Number Placeholder 3"/>
          <p:cNvSpPr>
            <a:spLocks noGrp="1"/>
          </p:cNvSpPr>
          <p:nvPr>
            <p:ph type="sldNum" sz="quarter" idx="5"/>
          </p:nvPr>
        </p:nvSpPr>
        <p:spPr/>
        <p:txBody>
          <a:bodyPr/>
          <a:lstStyle/>
          <a:p>
            <a:fld id="{E6ACA2A7-0B0E-464C-BDC8-53DB5F82B604}" type="slidenum">
              <a:rPr lang="en-US" smtClean="0"/>
              <a:t>21</a:t>
            </a:fld>
            <a:endParaRPr lang="en-US"/>
          </a:p>
        </p:txBody>
      </p:sp>
    </p:spTree>
    <p:extLst>
      <p:ext uri="{BB962C8B-B14F-4D97-AF65-F5344CB8AC3E}">
        <p14:creationId xmlns:p14="http://schemas.microsoft.com/office/powerpoint/2010/main" val="205144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ACA2A7-0B0E-464C-BDC8-53DB5F82B604}" type="slidenum">
              <a:rPr lang="en-US" smtClean="0"/>
              <a:t>2</a:t>
            </a:fld>
            <a:endParaRPr lang="en-US"/>
          </a:p>
        </p:txBody>
      </p:sp>
    </p:spTree>
    <p:extLst>
      <p:ext uri="{BB962C8B-B14F-4D97-AF65-F5344CB8AC3E}">
        <p14:creationId xmlns:p14="http://schemas.microsoft.com/office/powerpoint/2010/main" val="1643454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cs typeface="B Nazanin" panose="00000400000000000000" pitchFamily="2" charset="-78"/>
              </a:rPr>
              <a:t>تحلیل خام کوهورت</a:t>
            </a:r>
            <a:r>
              <a:rPr lang="en-US" dirty="0">
                <a:cs typeface="B Nazanin" panose="00000400000000000000" pitchFamily="2" charset="-78"/>
              </a:rPr>
              <a:t>CCHS </a:t>
            </a:r>
            <a:r>
              <a:rPr lang="fa-IR" dirty="0">
                <a:cs typeface="B Nazanin" panose="00000400000000000000" pitchFamily="2" charset="-78"/>
              </a:rPr>
              <a:t> شامل یک کوهورت نهایی از 65470 نفر بود. که با استفاده از آن، مقادیر منفی را برای اختلاف در احتمال بقای سالانه در طول بیشتر سال‌های پیگیری پیدا کردیم که احتمال بقای بدتری را در جمعیت موردمطالعه پس از کاهش سطح </a:t>
            </a:r>
            <a:r>
              <a:rPr lang="en-US" dirty="0">
                <a:cs typeface="B Nazanin" panose="00000400000000000000" pitchFamily="2" charset="-78"/>
              </a:rPr>
              <a:t>PM2.5 </a:t>
            </a:r>
            <a:r>
              <a:rPr lang="fa-IR" dirty="0">
                <a:cs typeface="B Nazanin" panose="00000400000000000000" pitchFamily="2" charset="-78"/>
              </a:rPr>
              <a:t>نشان می‌دهد. این یافته در تضاد با اثر مضر مواجهه مزمن با</a:t>
            </a:r>
            <a:r>
              <a:rPr lang="en-US" dirty="0">
                <a:cs typeface="B Nazanin" panose="00000400000000000000" pitchFamily="2" charset="-78"/>
              </a:rPr>
              <a:t>PM2.5 </a:t>
            </a:r>
            <a:r>
              <a:rPr lang="fa-IR" dirty="0">
                <a:cs typeface="B Nazanin" panose="00000400000000000000" pitchFamily="2" charset="-78"/>
              </a:rPr>
              <a:t>بر میرایی است. علاوه بر این، ما میزان میرایی تجمعی پایینی را در چند سال اول پیگیری در تمام گروه‌های سنی مشاهده کردیم.</a:t>
            </a:r>
            <a:endParaRPr lang="en-US" dirty="0">
              <a:cs typeface="B Nazanin" panose="00000400000000000000" pitchFamily="2" charset="-78"/>
            </a:endParaRPr>
          </a:p>
        </p:txBody>
      </p:sp>
      <p:sp>
        <p:nvSpPr>
          <p:cNvPr id="4" name="Slide Number Placeholder 3"/>
          <p:cNvSpPr>
            <a:spLocks noGrp="1"/>
          </p:cNvSpPr>
          <p:nvPr>
            <p:ph type="sldNum" sz="quarter" idx="5"/>
          </p:nvPr>
        </p:nvSpPr>
        <p:spPr/>
        <p:txBody>
          <a:bodyPr/>
          <a:lstStyle/>
          <a:p>
            <a:fld id="{E6ACA2A7-0B0E-464C-BDC8-53DB5F82B604}" type="slidenum">
              <a:rPr lang="en-US" smtClean="0"/>
              <a:t>23</a:t>
            </a:fld>
            <a:endParaRPr lang="en-US"/>
          </a:p>
        </p:txBody>
      </p:sp>
    </p:spTree>
    <p:extLst>
      <p:ext uri="{BB962C8B-B14F-4D97-AF65-F5344CB8AC3E}">
        <p14:creationId xmlns:p14="http://schemas.microsoft.com/office/powerpoint/2010/main" val="1312219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cs typeface="B Nazanin" panose="00000400000000000000" pitchFamily="2" charset="-78"/>
              </a:rPr>
              <a:t>در مدل آلن و مدل کاکس هم رابطه منفی یا صفر بین </a:t>
            </a:r>
            <a:r>
              <a:rPr lang="en-US" dirty="0">
                <a:cs typeface="B Nazanin" panose="00000400000000000000" pitchFamily="2" charset="-78"/>
              </a:rPr>
              <a:t>PM2.5 </a:t>
            </a:r>
            <a:r>
              <a:rPr lang="fa-IR" dirty="0">
                <a:cs typeface="B Nazanin" panose="00000400000000000000" pitchFamily="2" charset="-78"/>
              </a:rPr>
              <a:t>و میرایی در تمام دوره‌های پیگیری وجود داشت.</a:t>
            </a:r>
          </a:p>
        </p:txBody>
      </p:sp>
      <p:sp>
        <p:nvSpPr>
          <p:cNvPr id="4" name="Slide Number Placeholder 3"/>
          <p:cNvSpPr>
            <a:spLocks noGrp="1"/>
          </p:cNvSpPr>
          <p:nvPr>
            <p:ph type="sldNum" sz="quarter" idx="5"/>
          </p:nvPr>
        </p:nvSpPr>
        <p:spPr/>
        <p:txBody>
          <a:bodyPr/>
          <a:lstStyle/>
          <a:p>
            <a:fld id="{E6ACA2A7-0B0E-464C-BDC8-53DB5F82B604}" type="slidenum">
              <a:rPr lang="en-US" smtClean="0"/>
              <a:t>24</a:t>
            </a:fld>
            <a:endParaRPr lang="en-US"/>
          </a:p>
        </p:txBody>
      </p:sp>
    </p:spTree>
    <p:extLst>
      <p:ext uri="{BB962C8B-B14F-4D97-AF65-F5344CB8AC3E}">
        <p14:creationId xmlns:p14="http://schemas.microsoft.com/office/powerpoint/2010/main" val="2537970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B Nazanin" panose="00000400000000000000" pitchFamily="2" charset="-78"/>
              </a:rPr>
              <a:t>پس از اعمال روش </a:t>
            </a:r>
            <a:r>
              <a:rPr lang="en-US" sz="1800" dirty="0">
                <a:effectLst/>
                <a:latin typeface="Calibri" panose="020F0502020204030204" pitchFamily="34" charset="0"/>
                <a:ea typeface="Calibri" panose="020F0502020204030204" pitchFamily="34" charset="0"/>
                <a:cs typeface="B Nazanin" panose="00000400000000000000" pitchFamily="2" charset="-78"/>
              </a:rPr>
              <a:t>Washout</a:t>
            </a:r>
            <a:r>
              <a:rPr lang="ar-SA" sz="1800" dirty="0">
                <a:effectLst/>
                <a:latin typeface="Calibri" panose="020F0502020204030204" pitchFamily="34" charset="0"/>
                <a:ea typeface="Calibri" panose="020F0502020204030204" pitchFamily="34" charset="0"/>
                <a:cs typeface="B Nazanin" panose="00000400000000000000" pitchFamily="2" charset="-78"/>
              </a:rPr>
              <a:t> در کوهورت </a:t>
            </a:r>
            <a:r>
              <a:rPr lang="en-US" sz="1800" dirty="0">
                <a:effectLst/>
                <a:latin typeface="Calibri" panose="020F0502020204030204" pitchFamily="34" charset="0"/>
                <a:ea typeface="Calibri" panose="020F0502020204030204" pitchFamily="34" charset="0"/>
                <a:cs typeface="B Nazanin" panose="00000400000000000000" pitchFamily="2" charset="-78"/>
              </a:rPr>
              <a:t> CCHS</a:t>
            </a:r>
            <a:r>
              <a:rPr lang="ar-SA" sz="1800" dirty="0">
                <a:effectLst/>
                <a:latin typeface="Calibri" panose="020F0502020204030204" pitchFamily="34" charset="0"/>
                <a:ea typeface="Calibri" panose="020F0502020204030204" pitchFamily="34" charset="0"/>
                <a:cs typeface="B Nazanin" panose="00000400000000000000" pitchFamily="2" charset="-78"/>
              </a:rPr>
              <a:t>، اندازه کوهورت به 62365 کاهش یافت.</a:t>
            </a:r>
            <a:endParaRPr lang="fa-IR" sz="1800" dirty="0">
              <a:effectLst/>
              <a:latin typeface="Calibri" panose="020F0502020204030204" pitchFamily="34" charset="0"/>
              <a:ea typeface="Calibri" panose="020F0502020204030204" pitchFamily="34" charset="0"/>
              <a:cs typeface="B Nazanin" panose="00000400000000000000" pitchFamily="2" charset="-78"/>
            </a:endParaRPr>
          </a:p>
          <a:p>
            <a:pPr marL="171450" indent="-171450" algn="r" rtl="1">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B Nazanin" panose="00000400000000000000" pitchFamily="2" charset="-78"/>
              </a:rPr>
              <a:t>تفاوت های تخمین زده شده در احتمال بقای سالانه در طول 10 سال پیگیری پس از اعمال تحلیل</a:t>
            </a:r>
            <a:r>
              <a:rPr lang="en-US" sz="1800" dirty="0">
                <a:effectLst/>
                <a:latin typeface="Calibri" panose="020F0502020204030204" pitchFamily="34" charset="0"/>
                <a:ea typeface="Calibri" panose="020F0502020204030204" pitchFamily="34" charset="0"/>
                <a:cs typeface="B Nazanin" panose="00000400000000000000" pitchFamily="2" charset="-78"/>
              </a:rPr>
              <a:t>Washout</a:t>
            </a:r>
            <a:r>
              <a:rPr lang="en-US" sz="1800" dirty="0">
                <a:effectLst/>
                <a:latin typeface="B Nazanin" panose="00000400000000000000" pitchFamily="2" charset="-78"/>
                <a:ea typeface="Calibri" panose="020F0502020204030204" pitchFamily="34" charset="0"/>
              </a:rPr>
              <a:t> </a:t>
            </a:r>
            <a:r>
              <a:rPr lang="fa-IR" sz="1800" dirty="0">
                <a:effectLst/>
                <a:latin typeface="B Nazanin" panose="00000400000000000000" pitchFamily="2" charset="-78"/>
                <a:ea typeface="Calibri" panose="020F0502020204030204" pitchFamily="34" charset="0"/>
              </a:rPr>
              <a:t> </a:t>
            </a:r>
            <a:r>
              <a:rPr lang="ar-SA" sz="1800" dirty="0">
                <a:effectLst/>
                <a:latin typeface="B Nazanin" panose="00000400000000000000" pitchFamily="2" charset="-78"/>
                <a:ea typeface="Calibri" panose="020F0502020204030204" pitchFamily="34" charset="0"/>
              </a:rPr>
              <a:t>مثبت بود که نشان دهنده اثر مفید کاهش</a:t>
            </a:r>
            <a:r>
              <a:rPr lang="en-US" sz="1800" dirty="0">
                <a:effectLst/>
                <a:latin typeface="Calibri" panose="020F0502020204030204" pitchFamily="34" charset="0"/>
                <a:ea typeface="Calibri" panose="020F0502020204030204" pitchFamily="34" charset="0"/>
                <a:cs typeface="B Nazanin" panose="00000400000000000000" pitchFamily="2" charset="-78"/>
              </a:rPr>
              <a:t> PM </a:t>
            </a:r>
            <a:r>
              <a:rPr lang="en-US" sz="1800" baseline="-25000" dirty="0">
                <a:effectLst/>
                <a:latin typeface="Calibri" panose="020F0502020204030204" pitchFamily="34" charset="0"/>
                <a:ea typeface="Calibri" panose="020F0502020204030204" pitchFamily="34" charset="0"/>
                <a:cs typeface="B Nazanin" panose="00000400000000000000" pitchFamily="2" charset="-78"/>
              </a:rPr>
              <a:t>2.5</a:t>
            </a:r>
            <a:r>
              <a:rPr lang="en-US" sz="1800" dirty="0">
                <a:effectLst/>
                <a:latin typeface="Calibri" panose="020F0502020204030204" pitchFamily="34" charset="0"/>
                <a:ea typeface="Calibri" panose="020F0502020204030204" pitchFamily="34" charset="0"/>
                <a:cs typeface="B Nazanin" panose="00000400000000000000" pitchFamily="2" charset="-78"/>
              </a:rPr>
              <a:t> </a:t>
            </a:r>
            <a:r>
              <a:rPr lang="ar-SA" sz="1800" dirty="0">
                <a:effectLst/>
                <a:latin typeface="Calibri" panose="020F0502020204030204" pitchFamily="34" charset="0"/>
                <a:ea typeface="Calibri" panose="020F0502020204030204" pitchFamily="34" charset="0"/>
                <a:cs typeface="B Nazanin" panose="00000400000000000000" pitchFamily="2" charset="-78"/>
              </a:rPr>
              <a:t>بر میرایی بود</a:t>
            </a:r>
            <a:r>
              <a:rPr lang="fa-IR" sz="1800" dirty="0">
                <a:effectLst/>
                <a:latin typeface="Calibri" panose="020F0502020204030204" pitchFamily="34" charset="0"/>
                <a:ea typeface="Calibri" panose="020F0502020204030204" pitchFamily="34" charset="0"/>
                <a:cs typeface="B Nazanin" panose="00000400000000000000" pitchFamily="2" charset="-78"/>
              </a:rPr>
              <a:t>.</a:t>
            </a:r>
            <a:endParaRPr lang="fa-IR" sz="18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lgn="r" rtl="1">
              <a:buFont typeface="Arial" panose="020B0604020202020204" pitchFamily="34" charset="0"/>
              <a:buChar char="•"/>
            </a:pPr>
            <a:r>
              <a:rPr lang="fa-IR" dirty="0">
                <a:cs typeface="B Nazanin" panose="00000400000000000000" pitchFamily="2" charset="-78"/>
              </a:rPr>
              <a:t>این رابطه مثبت برای تمام دوره‌های پیگیری در مدل آلن هم مشاهده شد.</a:t>
            </a:r>
          </a:p>
          <a:p>
            <a:pPr marL="171450" indent="-171450" algn="r" rtl="1">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B Nazanin" panose="00000400000000000000" pitchFamily="2" charset="-78"/>
              </a:rPr>
              <a:t>درحالی‌که این رابطه در مدل کاکس صفر بود</a:t>
            </a:r>
            <a:r>
              <a:rPr lang="fa-IR" sz="1800" dirty="0">
                <a:effectLst/>
                <a:latin typeface="Calibri" panose="020F0502020204030204" pitchFamily="34" charset="0"/>
                <a:ea typeface="Calibri" panose="020F0502020204030204" pitchFamily="34" charset="0"/>
                <a:cs typeface="B Nazanin" panose="00000400000000000000" pitchFamily="2" charset="-78"/>
              </a:rPr>
              <a:t>.</a:t>
            </a:r>
            <a:endParaRPr lang="fa-IR" dirty="0">
              <a:cs typeface="B Nazanin" panose="00000400000000000000" pitchFamily="2" charset="-78"/>
            </a:endParaRPr>
          </a:p>
        </p:txBody>
      </p:sp>
      <p:sp>
        <p:nvSpPr>
          <p:cNvPr id="4" name="Slide Number Placeholder 3"/>
          <p:cNvSpPr>
            <a:spLocks noGrp="1"/>
          </p:cNvSpPr>
          <p:nvPr>
            <p:ph type="sldNum" sz="quarter" idx="5"/>
          </p:nvPr>
        </p:nvSpPr>
        <p:spPr/>
        <p:txBody>
          <a:bodyPr/>
          <a:lstStyle/>
          <a:p>
            <a:fld id="{E6ACA2A7-0B0E-464C-BDC8-53DB5F82B604}" type="slidenum">
              <a:rPr lang="en-US" smtClean="0"/>
              <a:t>25</a:t>
            </a:fld>
            <a:endParaRPr lang="en-US"/>
          </a:p>
        </p:txBody>
      </p:sp>
    </p:spTree>
    <p:extLst>
      <p:ext uri="{BB962C8B-B14F-4D97-AF65-F5344CB8AC3E}">
        <p14:creationId xmlns:p14="http://schemas.microsoft.com/office/powerpoint/2010/main" val="3604070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cs typeface="B Nazanin" panose="00000400000000000000" pitchFamily="2" charset="-78"/>
              </a:rPr>
              <a:t>مانند نتایج کوهورت </a:t>
            </a:r>
            <a:r>
              <a:rPr lang="en-US" dirty="0">
                <a:cs typeface="B Nazanin" panose="00000400000000000000" pitchFamily="2" charset="-78"/>
              </a:rPr>
              <a:t>CCHS، </a:t>
            </a:r>
            <a:r>
              <a:rPr lang="fa-IR" dirty="0">
                <a:cs typeface="B Nazanin" panose="00000400000000000000" pitchFamily="2" charset="-78"/>
              </a:rPr>
              <a:t>اختلاف‌های منفی در احتمال بقا تحت تأثیر هر دو مکانیسم سوگیری در </a:t>
            </a:r>
            <a:r>
              <a:rPr lang="en-US" dirty="0">
                <a:cs typeface="B Nazanin" panose="00000400000000000000" pitchFamily="2" charset="-78"/>
              </a:rPr>
              <a:t>observed cohort</a:t>
            </a:r>
            <a:r>
              <a:rPr lang="fa-IR" dirty="0">
                <a:cs typeface="B Nazanin" panose="00000400000000000000" pitchFamily="2" charset="-78"/>
              </a:rPr>
              <a:t> شبیه‌سازی بدون استفاده از روش</a:t>
            </a:r>
            <a:r>
              <a:rPr lang="en-US" dirty="0">
                <a:cs typeface="B Nazanin" panose="00000400000000000000" pitchFamily="2" charset="-78"/>
              </a:rPr>
              <a:t>Washout </a:t>
            </a:r>
            <a:r>
              <a:rPr lang="fa-IR" dirty="0">
                <a:cs typeface="B Nazanin" panose="00000400000000000000" pitchFamily="2" charset="-78"/>
              </a:rPr>
              <a:t> مشاهده شد، و اختلاف‌ها در سالهای بعدی پیگیری مثبت شد.</a:t>
            </a:r>
          </a:p>
          <a:p>
            <a:pPr marL="171450" indent="-171450" algn="r" rtl="1">
              <a:buFont typeface="Arial" panose="020B0604020202020204" pitchFamily="34" charset="0"/>
              <a:buChar char="•"/>
            </a:pPr>
            <a:r>
              <a:rPr lang="fa-IR" dirty="0">
                <a:cs typeface="B Nazanin" panose="00000400000000000000" pitchFamily="2" charset="-78"/>
              </a:rPr>
              <a:t>اختلاف در احتمال بقا در </a:t>
            </a:r>
            <a:r>
              <a:rPr lang="en-US" dirty="0">
                <a:cs typeface="B Nazanin" panose="00000400000000000000" pitchFamily="2" charset="-78"/>
              </a:rPr>
              <a:t>full cohort</a:t>
            </a:r>
            <a:r>
              <a:rPr lang="fa-IR" dirty="0">
                <a:cs typeface="B Nazanin" panose="00000400000000000000" pitchFamily="2" charset="-78"/>
              </a:rPr>
              <a:t> مثبت بود.</a:t>
            </a:r>
            <a:endParaRPr lang="en-US" dirty="0">
              <a:cs typeface="B Nazanin" panose="00000400000000000000" pitchFamily="2" charset="-78"/>
            </a:endParaRPr>
          </a:p>
        </p:txBody>
      </p:sp>
      <p:sp>
        <p:nvSpPr>
          <p:cNvPr id="4" name="Slide Number Placeholder 3"/>
          <p:cNvSpPr>
            <a:spLocks noGrp="1"/>
          </p:cNvSpPr>
          <p:nvPr>
            <p:ph type="sldNum" sz="quarter" idx="5"/>
          </p:nvPr>
        </p:nvSpPr>
        <p:spPr/>
        <p:txBody>
          <a:bodyPr/>
          <a:lstStyle/>
          <a:p>
            <a:fld id="{E6ACA2A7-0B0E-464C-BDC8-53DB5F82B604}" type="slidenum">
              <a:rPr lang="en-US" smtClean="0"/>
              <a:t>26</a:t>
            </a:fld>
            <a:endParaRPr lang="en-US"/>
          </a:p>
        </p:txBody>
      </p:sp>
    </p:spTree>
    <p:extLst>
      <p:ext uri="{BB962C8B-B14F-4D97-AF65-F5344CB8AC3E}">
        <p14:creationId xmlns:p14="http://schemas.microsoft.com/office/powerpoint/2010/main" val="1499715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cs typeface="B Nazanin" panose="00000400000000000000" pitchFamily="2" charset="-78"/>
              </a:rPr>
              <a:t>تحلیل</a:t>
            </a:r>
            <a:r>
              <a:rPr lang="en-US" sz="1800" b="0" i="0" dirty="0">
                <a:solidFill>
                  <a:srgbClr val="242021"/>
                </a:solidFill>
                <a:effectLst/>
                <a:latin typeface="StoneSansStd-Medium"/>
              </a:rPr>
              <a:t>washout</a:t>
            </a:r>
            <a:r>
              <a:rPr lang="en-US" dirty="0"/>
              <a:t> </a:t>
            </a:r>
            <a:r>
              <a:rPr lang="fa-IR" dirty="0"/>
              <a:t> در دو مکانیسم سوگیری پس از حذف 3 سال اول پیگیری</a:t>
            </a:r>
            <a:br>
              <a:rPr lang="en-US" dirty="0"/>
            </a:br>
            <a:endParaRPr lang="en-US" dirty="0">
              <a:cs typeface="B Nazanin" panose="00000400000000000000" pitchFamily="2" charset="-78"/>
            </a:endParaRPr>
          </a:p>
        </p:txBody>
      </p:sp>
      <p:sp>
        <p:nvSpPr>
          <p:cNvPr id="4" name="Slide Number Placeholder 3"/>
          <p:cNvSpPr>
            <a:spLocks noGrp="1"/>
          </p:cNvSpPr>
          <p:nvPr>
            <p:ph type="sldNum" sz="quarter" idx="5"/>
          </p:nvPr>
        </p:nvSpPr>
        <p:spPr/>
        <p:txBody>
          <a:bodyPr/>
          <a:lstStyle/>
          <a:p>
            <a:fld id="{E6ACA2A7-0B0E-464C-BDC8-53DB5F82B604}" type="slidenum">
              <a:rPr lang="en-US" smtClean="0"/>
              <a:t>27</a:t>
            </a:fld>
            <a:endParaRPr lang="en-US"/>
          </a:p>
        </p:txBody>
      </p:sp>
    </p:spTree>
    <p:extLst>
      <p:ext uri="{BB962C8B-B14F-4D97-AF65-F5344CB8AC3E}">
        <p14:creationId xmlns:p14="http://schemas.microsoft.com/office/powerpoint/2010/main" val="3023382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cs typeface="B Nazanin" panose="00000400000000000000" pitchFamily="2" charset="-78"/>
              </a:rPr>
              <a:t>در تحلیل شبیه‌سازی‌ها با استفاده از مدل‌های آلن و کاکس، در اکثر شبیه‌سازی‌های </a:t>
            </a:r>
            <a:r>
              <a:rPr lang="en-US" dirty="0">
                <a:cs typeface="B Nazanin" panose="00000400000000000000" pitchFamily="2" charset="-78"/>
              </a:rPr>
              <a:t>observed cohort</a:t>
            </a:r>
            <a:r>
              <a:rPr lang="fa-IR" dirty="0">
                <a:cs typeface="B Nazanin" panose="00000400000000000000" pitchFamily="2" charset="-78"/>
              </a:rPr>
              <a:t> با دوره‌های پیگیری کوتاه‌تر در تحلیل، رابطه صفر یا منفی بین</a:t>
            </a:r>
            <a:r>
              <a:rPr lang="en-US" dirty="0">
                <a:cs typeface="B Nazanin" panose="00000400000000000000" pitchFamily="2" charset="-78"/>
              </a:rPr>
              <a:t>PM</a:t>
            </a:r>
            <a:r>
              <a:rPr lang="en-US" baseline="-25000" dirty="0">
                <a:cs typeface="B Nazanin" panose="00000400000000000000" pitchFamily="2" charset="-78"/>
              </a:rPr>
              <a:t>2.5</a:t>
            </a:r>
            <a:r>
              <a:rPr lang="en-US" dirty="0">
                <a:cs typeface="B Nazanin" panose="00000400000000000000" pitchFamily="2" charset="-78"/>
              </a:rPr>
              <a:t> </a:t>
            </a:r>
            <a:r>
              <a:rPr lang="fa-IR" dirty="0">
                <a:cs typeface="B Nazanin" panose="00000400000000000000" pitchFamily="2" charset="-78"/>
              </a:rPr>
              <a:t>و میرایی پیدا کردیم، درحالی‌که این رابطه در اکثر شبیه‌سازی‌های </a:t>
            </a:r>
            <a:r>
              <a:rPr lang="en-US" dirty="0">
                <a:cs typeface="B Nazanin" panose="00000400000000000000" pitchFamily="2" charset="-78"/>
              </a:rPr>
              <a:t>full cohort</a:t>
            </a:r>
            <a:r>
              <a:rPr lang="fa-IR" dirty="0">
                <a:cs typeface="B Nazanin" panose="00000400000000000000" pitchFamily="2" charset="-78"/>
              </a:rPr>
              <a:t>مثبت بود.</a:t>
            </a:r>
            <a:endParaRPr lang="en-US" dirty="0">
              <a:cs typeface="B Nazanin" panose="00000400000000000000" pitchFamily="2" charset="-78"/>
            </a:endParaRPr>
          </a:p>
        </p:txBody>
      </p:sp>
      <p:sp>
        <p:nvSpPr>
          <p:cNvPr id="4" name="Slide Number Placeholder 3"/>
          <p:cNvSpPr>
            <a:spLocks noGrp="1"/>
          </p:cNvSpPr>
          <p:nvPr>
            <p:ph type="sldNum" sz="quarter" idx="5"/>
          </p:nvPr>
        </p:nvSpPr>
        <p:spPr/>
        <p:txBody>
          <a:bodyPr/>
          <a:lstStyle/>
          <a:p>
            <a:fld id="{E6ACA2A7-0B0E-464C-BDC8-53DB5F82B604}" type="slidenum">
              <a:rPr lang="en-US" smtClean="0"/>
              <a:t>28</a:t>
            </a:fld>
            <a:endParaRPr lang="en-US"/>
          </a:p>
        </p:txBody>
      </p:sp>
    </p:spTree>
    <p:extLst>
      <p:ext uri="{BB962C8B-B14F-4D97-AF65-F5344CB8AC3E}">
        <p14:creationId xmlns:p14="http://schemas.microsoft.com/office/powerpoint/2010/main" val="3459879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endParaRPr lang="en-US" dirty="0">
              <a:cs typeface="B Nazanin" panose="00000400000000000000" pitchFamily="2" charset="-78"/>
            </a:endParaRPr>
          </a:p>
        </p:txBody>
      </p:sp>
      <p:sp>
        <p:nvSpPr>
          <p:cNvPr id="4" name="Slide Number Placeholder 3"/>
          <p:cNvSpPr>
            <a:spLocks noGrp="1"/>
          </p:cNvSpPr>
          <p:nvPr>
            <p:ph type="sldNum" sz="quarter" idx="5"/>
          </p:nvPr>
        </p:nvSpPr>
        <p:spPr/>
        <p:txBody>
          <a:bodyPr/>
          <a:lstStyle/>
          <a:p>
            <a:fld id="{E6ACA2A7-0B0E-464C-BDC8-53DB5F82B604}" type="slidenum">
              <a:rPr lang="en-US" smtClean="0"/>
              <a:t>29</a:t>
            </a:fld>
            <a:endParaRPr lang="en-US"/>
          </a:p>
        </p:txBody>
      </p:sp>
    </p:spTree>
    <p:extLst>
      <p:ext uri="{BB962C8B-B14F-4D97-AF65-F5344CB8AC3E}">
        <p14:creationId xmlns:p14="http://schemas.microsoft.com/office/powerpoint/2010/main" val="3248038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cs typeface="B Nazanin" panose="00000400000000000000" pitchFamily="2" charset="-78"/>
              </a:rPr>
              <a:t>سوگیری مطلق از مدل آلن و سوگیری نسبی از مدل کاکس زمانی که مشارکت ناهمگون وجود دارد، با و بدون اعمال</a:t>
            </a:r>
            <a:r>
              <a:rPr lang="en-US" dirty="0">
                <a:cs typeface="B Nazanin" panose="00000400000000000000" pitchFamily="2" charset="-78"/>
              </a:rPr>
              <a:t>Washout </a:t>
            </a:r>
            <a:r>
              <a:rPr lang="fa-IR" dirty="0">
                <a:cs typeface="B Nazanin" panose="00000400000000000000" pitchFamily="2" charset="-78"/>
              </a:rPr>
              <a:t> در تحلیل توسط مکانیسم سوگیری و زمان پیگیری</a:t>
            </a:r>
            <a:endParaRPr lang="en-US" dirty="0">
              <a:cs typeface="B Nazanin" panose="00000400000000000000" pitchFamily="2" charset="-78"/>
            </a:endParaRPr>
          </a:p>
        </p:txBody>
      </p:sp>
      <p:sp>
        <p:nvSpPr>
          <p:cNvPr id="4" name="Slide Number Placeholder 3"/>
          <p:cNvSpPr>
            <a:spLocks noGrp="1"/>
          </p:cNvSpPr>
          <p:nvPr>
            <p:ph type="sldNum" sz="quarter" idx="5"/>
          </p:nvPr>
        </p:nvSpPr>
        <p:spPr/>
        <p:txBody>
          <a:bodyPr/>
          <a:lstStyle/>
          <a:p>
            <a:fld id="{E6ACA2A7-0B0E-464C-BDC8-53DB5F82B604}" type="slidenum">
              <a:rPr lang="en-US" smtClean="0"/>
              <a:t>30</a:t>
            </a:fld>
            <a:endParaRPr lang="en-US"/>
          </a:p>
        </p:txBody>
      </p:sp>
    </p:spTree>
    <p:extLst>
      <p:ext uri="{BB962C8B-B14F-4D97-AF65-F5344CB8AC3E}">
        <p14:creationId xmlns:p14="http://schemas.microsoft.com/office/powerpoint/2010/main" val="2202634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cs typeface="B Nazanin" panose="00000400000000000000" pitchFamily="2" charset="-78"/>
              </a:rPr>
              <a:t>سوگیری مطلق (تخمین اثر در</a:t>
            </a:r>
            <a:r>
              <a:rPr lang="en-US" dirty="0">
                <a:cs typeface="B Nazanin" panose="00000400000000000000" pitchFamily="2" charset="-78"/>
              </a:rPr>
              <a:t>observed cohort </a:t>
            </a:r>
            <a:r>
              <a:rPr lang="fa-IR" dirty="0">
                <a:cs typeface="B Nazanin" panose="00000400000000000000" pitchFamily="2" charset="-78"/>
              </a:rPr>
              <a:t> شبیه‌سازی‌شده منهای تخمین اثر در</a:t>
            </a:r>
            <a:r>
              <a:rPr lang="en-US" dirty="0">
                <a:cs typeface="B Nazanin" panose="00000400000000000000" pitchFamily="2" charset="-78"/>
              </a:rPr>
              <a:t>full cohort </a:t>
            </a:r>
            <a:r>
              <a:rPr lang="fa-IR" dirty="0">
                <a:cs typeface="B Nazanin" panose="00000400000000000000" pitchFamily="2" charset="-78"/>
              </a:rPr>
              <a:t> شبیه‌سازی‌شده) و سوگیری نسبی (سوگیری مطلق تقسیم بر تخمین اثر در </a:t>
            </a:r>
            <a:r>
              <a:rPr lang="en-US" dirty="0">
                <a:cs typeface="B Nazanin" panose="00000400000000000000" pitchFamily="2" charset="-78"/>
              </a:rPr>
              <a:t>full cohort </a:t>
            </a:r>
            <a:r>
              <a:rPr lang="fa-IR" dirty="0">
                <a:cs typeface="B Nazanin" panose="00000400000000000000" pitchFamily="2" charset="-78"/>
              </a:rPr>
              <a:t> شبیه‌سازی‌شده) زمانی که مشارکت ناهمگون با و بدون اعمال</a:t>
            </a:r>
            <a:r>
              <a:rPr lang="en-US" dirty="0">
                <a:cs typeface="B Nazanin" panose="00000400000000000000" pitchFamily="2" charset="-78"/>
              </a:rPr>
              <a:t>washout </a:t>
            </a:r>
            <a:r>
              <a:rPr lang="fa-IR" dirty="0">
                <a:cs typeface="B Nazanin" panose="00000400000000000000" pitchFamily="2" charset="-78"/>
              </a:rPr>
              <a:t> در تحلیل توسط زمان پیگیری و مکانیسم‌های سوگیری وجود دارد. (نتایج عددی شکل 4).</a:t>
            </a:r>
            <a:endParaRPr lang="en-US" dirty="0">
              <a:cs typeface="B Nazanin" panose="00000400000000000000" pitchFamily="2" charset="-78"/>
            </a:endParaRPr>
          </a:p>
        </p:txBody>
      </p:sp>
      <p:sp>
        <p:nvSpPr>
          <p:cNvPr id="4" name="Slide Number Placeholder 3"/>
          <p:cNvSpPr>
            <a:spLocks noGrp="1"/>
          </p:cNvSpPr>
          <p:nvPr>
            <p:ph type="sldNum" sz="quarter" idx="5"/>
          </p:nvPr>
        </p:nvSpPr>
        <p:spPr/>
        <p:txBody>
          <a:bodyPr/>
          <a:lstStyle/>
          <a:p>
            <a:fld id="{E6ACA2A7-0B0E-464C-BDC8-53DB5F82B604}" type="slidenum">
              <a:rPr lang="en-US" smtClean="0"/>
              <a:t>31</a:t>
            </a:fld>
            <a:endParaRPr lang="en-US"/>
          </a:p>
        </p:txBody>
      </p:sp>
    </p:spTree>
    <p:extLst>
      <p:ext uri="{BB962C8B-B14F-4D97-AF65-F5344CB8AC3E}">
        <p14:creationId xmlns:p14="http://schemas.microsoft.com/office/powerpoint/2010/main" val="4254707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چون کوهورت‌های بزرگی که در اصل برای مطالعه مواجهه‌های محیطی طراحی نشده‌اند، به طور فزاینده‌ای در تحقیقات ‌محیطی مورداستفاده قرار می‌گیرند، احتمال بیشتری برای رخ دادن رابطه ی ساختگی یا حتی متناقض به دلیل مشارکت ناهمگون وجود دارد. </a:t>
            </a:r>
          </a:p>
          <a:p>
            <a:pPr marL="171450" indent="-171450" algn="r" rtl="1">
              <a:buFont typeface="Arial" panose="020B0604020202020204" pitchFamily="34" charset="0"/>
              <a:buChar char="•"/>
            </a:pPr>
            <a:r>
              <a:rPr lang="fa-IR" dirty="0"/>
              <a:t>هر دو ساختار سوگیری بر این واقعیت متکی هستند که احتمالاً وضعیت سلامت اولیه (مرگ/پیامد موردنظر یا بیماری) افراد در جمعیت هدف بر احتمال مشارکت آنها در کوهورت‌ها اثر می‌گذارد.</a:t>
            </a:r>
          </a:p>
          <a:p>
            <a:pPr marL="171450" indent="-171450" algn="r" rtl="1">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B Nazanin" panose="00000400000000000000" pitchFamily="2" charset="-78"/>
              </a:rPr>
              <a:t>سوگیری از طریق مرگ یا تجربه پیامد موردنظر قبل از شروع کوهورت به دلیل ناهماهنگی در شروع مواجهه و شروع پیگیری که در ذات مطالعات مواجهه طولانی‌مدت/شایع است</a:t>
            </a:r>
            <a:endParaRPr lang="fa-IR" dirty="0"/>
          </a:p>
          <a:p>
            <a:pPr marL="171450" indent="-171450" algn="r" rtl="1">
              <a:buFont typeface="Arial" panose="020B0604020202020204" pitchFamily="34" charset="0"/>
              <a:buChar char="•"/>
            </a:pPr>
            <a:r>
              <a:rPr lang="fa-IR" dirty="0"/>
              <a:t>سوگیری از طریق بیماری (بر مشارکت اثر می‌گذارد، اما لزوماً به پیامد مرتبط نمی‌شود) ممکن است شدیدتر باشد؛ زیرا شایع‌تر از میرایی است؛ بنابراین، کوهورت‌هایی که به فعالیت‌های داوطلبانه حضوری مانند پر کردن پرسش‌نامه یا شرکت در قرار ملاقات‌های پزشکی نیاز دارند، می‌توانند غیر نمایندگی شدیدتری را تجربه کنند.</a:t>
            </a:r>
          </a:p>
        </p:txBody>
      </p:sp>
      <p:sp>
        <p:nvSpPr>
          <p:cNvPr id="4" name="Slide Number Placeholder 3"/>
          <p:cNvSpPr>
            <a:spLocks noGrp="1"/>
          </p:cNvSpPr>
          <p:nvPr>
            <p:ph type="sldNum" sz="quarter" idx="5"/>
          </p:nvPr>
        </p:nvSpPr>
        <p:spPr/>
        <p:txBody>
          <a:bodyPr/>
          <a:lstStyle/>
          <a:p>
            <a:fld id="{E6ACA2A7-0B0E-464C-BDC8-53DB5F82B604}" type="slidenum">
              <a:rPr lang="en-US" smtClean="0"/>
              <a:t>33</a:t>
            </a:fld>
            <a:endParaRPr lang="en-US"/>
          </a:p>
        </p:txBody>
      </p:sp>
    </p:spTree>
    <p:extLst>
      <p:ext uri="{BB962C8B-B14F-4D97-AF65-F5344CB8AC3E}">
        <p14:creationId xmlns:p14="http://schemas.microsoft.com/office/powerpoint/2010/main" val="91859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 باعث برآورد‌های دارای سوگیری یا حتی معکوس می شود.</a:t>
            </a:r>
          </a:p>
          <a:p>
            <a:pPr marL="171450" indent="-171450" algn="r" rtl="1">
              <a:buFont typeface="Arial" panose="020B0604020202020204" pitchFamily="34" charset="0"/>
              <a:buChar char="•"/>
            </a:pPr>
            <a:r>
              <a:rPr lang="fa-IR" dirty="0"/>
              <a:t>فقط کسانی که تا شروع پیگیری زنده مانده‌اند و قبل از ثبت‌نام از سلامت کافی برخوردار بودند، شرکت می کنند، و بسیاری از مواجهه‌های محیطی در جمعیت هدف شایع است و از طریق عواملی مانند جغرافیا یا ضعف با مشارکت مرتبط است.</a:t>
            </a:r>
            <a:br>
              <a:rPr lang="fa-IR" dirty="0"/>
            </a:br>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3</a:t>
            </a:fld>
            <a:endParaRPr lang="en-US"/>
          </a:p>
        </p:txBody>
      </p:sp>
    </p:spTree>
    <p:extLst>
      <p:ext uri="{BB962C8B-B14F-4D97-AF65-F5344CB8AC3E}">
        <p14:creationId xmlns:p14="http://schemas.microsoft.com/office/powerpoint/2010/main" val="4124046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r" rtl="1">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B Nazanin" panose="00000400000000000000" pitchFamily="2" charset="-78"/>
              </a:rPr>
              <a:t>مکانیسم مبتنی بر عامل جغرافیایی فرض می‌کند که برخی از عوامل جغرافیایی به طور مستقیم با مواجهه مورد نظر مرتبط هستند و بر مشارکت اثر می گذارند. کوهورت‌هایی که در اصل برای کشف اثرات علت شناختی مواجهه‌های محیطی طراحی نشده‌اند، مستعد این ساختار سوگیری هستند؛ زیرا رویه نمونه‌گیری در طرح اصلی احتمالاً مبتنی بر عوامل جغرافیایی مانند روستایی </a:t>
            </a:r>
            <a:r>
              <a:rPr lang="fa-IR" sz="1800" dirty="0">
                <a:effectLst/>
                <a:latin typeface="Calibri" panose="020F0502020204030204" pitchFamily="34" charset="0"/>
                <a:ea typeface="Calibri" panose="020F0502020204030204" pitchFamily="34" charset="0"/>
                <a:cs typeface="B Nazanin" panose="00000400000000000000" pitchFamily="2" charset="-78"/>
              </a:rPr>
              <a:t>یا شهری بودن </a:t>
            </a:r>
            <a:r>
              <a:rPr lang="ar-SA" sz="1800" dirty="0">
                <a:effectLst/>
                <a:latin typeface="Calibri" panose="020F0502020204030204" pitchFamily="34" charset="0"/>
                <a:ea typeface="Calibri" panose="020F0502020204030204" pitchFamily="34" charset="0"/>
                <a:cs typeface="B Nazanin" panose="00000400000000000000" pitchFamily="2" charset="-78"/>
              </a:rPr>
              <a:t>بودن است.</a:t>
            </a:r>
            <a:endParaRPr lang="fa-IR" sz="1800" dirty="0">
              <a:effectLst/>
              <a:latin typeface="Calibri" panose="020F0502020204030204" pitchFamily="34" charset="0"/>
              <a:ea typeface="Calibri" panose="020F0502020204030204" pitchFamily="34" charset="0"/>
              <a:cs typeface="B Nazanin" panose="00000400000000000000" pitchFamily="2" charset="-78"/>
            </a:endParaRPr>
          </a:p>
          <a:p>
            <a:pPr marL="285750" indent="-285750" algn="r" rtl="1">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B Nazanin" panose="00000400000000000000" pitchFamily="2" charset="-78"/>
              </a:rPr>
              <a:t>منحنی‌های بقای تعدیل‌شده، برای شناسایی سوگیری مشارکت ناهمگون ضروری است، </a:t>
            </a:r>
            <a:r>
              <a:rPr lang="fa-IR" sz="1800" dirty="0">
                <a:effectLst/>
                <a:latin typeface="Calibri" panose="020F0502020204030204" pitchFamily="34" charset="0"/>
                <a:ea typeface="Calibri" panose="020F0502020204030204" pitchFamily="34" charset="0"/>
                <a:cs typeface="B Nazanin" panose="00000400000000000000" pitchFamily="2" charset="-78"/>
              </a:rPr>
              <a:t>چرا </a:t>
            </a:r>
            <a:r>
              <a:rPr lang="ar-SA" sz="1800" dirty="0">
                <a:effectLst/>
                <a:latin typeface="Calibri" panose="020F0502020204030204" pitchFamily="34" charset="0"/>
                <a:ea typeface="Calibri" panose="020F0502020204030204" pitchFamily="34" charset="0"/>
                <a:cs typeface="B Nazanin" panose="00000400000000000000" pitchFamily="2" charset="-78"/>
              </a:rPr>
              <a:t>‌که </a:t>
            </a:r>
            <a:r>
              <a:rPr lang="fa-IR" sz="1800" dirty="0">
                <a:effectLst/>
                <a:latin typeface="Calibri" panose="020F0502020204030204" pitchFamily="34" charset="0"/>
                <a:ea typeface="Calibri" panose="020F0502020204030204" pitchFamily="34" charset="0"/>
                <a:cs typeface="B Nazanin" panose="00000400000000000000" pitchFamily="2" charset="-78"/>
              </a:rPr>
              <a:t>مثلاً </a:t>
            </a:r>
            <a:r>
              <a:rPr lang="ar-SA" sz="1800" dirty="0">
                <a:effectLst/>
                <a:latin typeface="Calibri" panose="020F0502020204030204" pitchFamily="34" charset="0"/>
                <a:ea typeface="Calibri" panose="020F0502020204030204" pitchFamily="34" charset="0"/>
                <a:cs typeface="B Nazanin" panose="00000400000000000000" pitchFamily="2" charset="-78"/>
              </a:rPr>
              <a:t>نسبت </a:t>
            </a:r>
            <a:r>
              <a:rPr lang="fa-IR" sz="1800" dirty="0">
                <a:effectLst/>
                <a:latin typeface="Calibri" panose="020F0502020204030204" pitchFamily="34" charset="0"/>
                <a:ea typeface="Calibri" panose="020F0502020204030204" pitchFamily="34" charset="0"/>
                <a:cs typeface="B Nazanin" panose="00000400000000000000" pitchFamily="2" charset="-78"/>
              </a:rPr>
              <a:t>م</a:t>
            </a:r>
            <a:r>
              <a:rPr lang="ar-SA" sz="1800" dirty="0">
                <a:effectLst/>
                <a:latin typeface="Calibri" panose="020F0502020204030204" pitchFamily="34" charset="0"/>
                <a:ea typeface="Calibri" panose="020F0502020204030204" pitchFamily="34" charset="0"/>
                <a:cs typeface="B Nazanin" panose="00000400000000000000" pitchFamily="2" charset="-78"/>
              </a:rPr>
              <a:t>خ</a:t>
            </a:r>
            <a:r>
              <a:rPr lang="fa-IR" sz="1800" dirty="0">
                <a:effectLst/>
                <a:latin typeface="Calibri" panose="020F0502020204030204" pitchFamily="34" charset="0"/>
                <a:ea typeface="Calibri" panose="020F0502020204030204" pitchFamily="34" charset="0"/>
                <a:cs typeface="B Nazanin" panose="00000400000000000000" pitchFamily="2" charset="-78"/>
              </a:rPr>
              <a:t>ا</a:t>
            </a:r>
            <a:r>
              <a:rPr lang="ar-SA" sz="1800" dirty="0">
                <a:effectLst/>
                <a:latin typeface="Calibri" panose="020F0502020204030204" pitchFamily="34" charset="0"/>
                <a:ea typeface="Calibri" panose="020F0502020204030204" pitchFamily="34" charset="0"/>
                <a:cs typeface="B Nazanin" panose="00000400000000000000" pitchFamily="2" charset="-78"/>
              </a:rPr>
              <a:t>طر</a:t>
            </a:r>
            <a:r>
              <a:rPr lang="fa-IR" sz="1800" dirty="0">
                <a:effectLst/>
                <a:latin typeface="Calibri" panose="020F0502020204030204" pitchFamily="34" charset="0"/>
                <a:ea typeface="Calibri" panose="020F0502020204030204" pitchFamily="34" charset="0"/>
                <a:cs typeface="B Nazanin" panose="00000400000000000000" pitchFamily="2" charset="-78"/>
              </a:rPr>
              <a:t>ه</a:t>
            </a:r>
            <a:r>
              <a:rPr lang="ar-SA" sz="1800" dirty="0">
                <a:effectLst/>
                <a:latin typeface="Calibri" panose="020F0502020204030204" pitchFamily="34" charset="0"/>
                <a:ea typeface="Calibri" panose="020F0502020204030204" pitchFamily="34" charset="0"/>
                <a:cs typeface="B Nazanin" panose="00000400000000000000" pitchFamily="2" charset="-78"/>
              </a:rPr>
              <a:t> از مدل کاکس یا </a:t>
            </a:r>
            <a:r>
              <a:rPr lang="fa-IR" sz="1800" dirty="0">
                <a:effectLst/>
                <a:latin typeface="Calibri" panose="020F0502020204030204" pitchFamily="34" charset="0"/>
                <a:ea typeface="Calibri" panose="020F0502020204030204" pitchFamily="34" charset="0"/>
                <a:cs typeface="B Nazanin" panose="00000400000000000000" pitchFamily="2" charset="-78"/>
              </a:rPr>
              <a:t>اختلاف</a:t>
            </a:r>
            <a:r>
              <a:rPr lang="ar-SA" sz="1800" dirty="0">
                <a:effectLst/>
                <a:latin typeface="Calibri" panose="020F0502020204030204" pitchFamily="34" charset="0"/>
                <a:ea typeface="Calibri" panose="020F0502020204030204" pitchFamily="34" charset="0"/>
                <a:cs typeface="B Nazanin" panose="00000400000000000000" pitchFamily="2" charset="-78"/>
              </a:rPr>
              <a:t> </a:t>
            </a:r>
            <a:r>
              <a:rPr lang="fa-IR" sz="1800" dirty="0">
                <a:effectLst/>
                <a:latin typeface="Calibri" panose="020F0502020204030204" pitchFamily="34" charset="0"/>
                <a:ea typeface="Calibri" panose="020F0502020204030204" pitchFamily="34" charset="0"/>
                <a:cs typeface="B Nazanin" panose="00000400000000000000" pitchFamily="2" charset="-78"/>
              </a:rPr>
              <a:t>م</a:t>
            </a:r>
            <a:r>
              <a:rPr lang="ar-SA" sz="1800" dirty="0">
                <a:effectLst/>
                <a:latin typeface="Calibri" panose="020F0502020204030204" pitchFamily="34" charset="0"/>
                <a:ea typeface="Calibri" panose="020F0502020204030204" pitchFamily="34" charset="0"/>
                <a:cs typeface="B Nazanin" panose="00000400000000000000" pitchFamily="2" charset="-78"/>
              </a:rPr>
              <a:t>خ</a:t>
            </a:r>
            <a:r>
              <a:rPr lang="fa-IR" sz="1800" dirty="0">
                <a:effectLst/>
                <a:latin typeface="Calibri" panose="020F0502020204030204" pitchFamily="34" charset="0"/>
                <a:ea typeface="Calibri" panose="020F0502020204030204" pitchFamily="34" charset="0"/>
                <a:cs typeface="B Nazanin" panose="00000400000000000000" pitchFamily="2" charset="-78"/>
              </a:rPr>
              <a:t>ا</a:t>
            </a:r>
            <a:r>
              <a:rPr lang="ar-SA" sz="1800" dirty="0">
                <a:effectLst/>
                <a:latin typeface="Calibri" panose="020F0502020204030204" pitchFamily="34" charset="0"/>
                <a:ea typeface="Calibri" panose="020F0502020204030204" pitchFamily="34" charset="0"/>
                <a:cs typeface="B Nazanin" panose="00000400000000000000" pitchFamily="2" charset="-78"/>
              </a:rPr>
              <a:t>طر</a:t>
            </a:r>
            <a:r>
              <a:rPr lang="fa-IR" sz="1800" dirty="0">
                <a:effectLst/>
                <a:latin typeface="Calibri" panose="020F0502020204030204" pitchFamily="34" charset="0"/>
                <a:ea typeface="Calibri" panose="020F0502020204030204" pitchFamily="34" charset="0"/>
                <a:cs typeface="B Nazanin" panose="00000400000000000000" pitchFamily="2" charset="-78"/>
              </a:rPr>
              <a:t>ه</a:t>
            </a:r>
            <a:r>
              <a:rPr lang="ar-SA" sz="1800" dirty="0">
                <a:effectLst/>
                <a:latin typeface="Calibri" panose="020F0502020204030204" pitchFamily="34" charset="0"/>
                <a:ea typeface="Calibri" panose="020F0502020204030204" pitchFamily="34" charset="0"/>
                <a:cs typeface="B Nazanin" panose="00000400000000000000" pitchFamily="2" charset="-78"/>
              </a:rPr>
              <a:t> از مدل آلن</a:t>
            </a:r>
            <a:r>
              <a:rPr lang="fa-IR" sz="1800" dirty="0">
                <a:effectLst/>
                <a:latin typeface="Calibri" panose="020F0502020204030204" pitchFamily="34" charset="0"/>
                <a:ea typeface="Calibri" panose="020F0502020204030204" pitchFamily="34" charset="0"/>
                <a:cs typeface="B Nazanin" panose="00000400000000000000" pitchFamily="2" charset="-78"/>
              </a:rPr>
              <a:t> </a:t>
            </a:r>
            <a:r>
              <a:rPr lang="ar-SA" sz="1800" dirty="0">
                <a:effectLst/>
                <a:latin typeface="Calibri" panose="020F0502020204030204" pitchFamily="34" charset="0"/>
                <a:ea typeface="Calibri" panose="020F0502020204030204" pitchFamily="34" charset="0"/>
                <a:cs typeface="B Nazanin" panose="00000400000000000000" pitchFamily="2" charset="-78"/>
              </a:rPr>
              <a:t>می‌تواند ناهمگونی را در تخمین های اثر در طول زمان پنهان کند.</a:t>
            </a:r>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34</a:t>
            </a:fld>
            <a:endParaRPr lang="en-US"/>
          </a:p>
        </p:txBody>
      </p:sp>
    </p:spTree>
    <p:extLst>
      <p:ext uri="{BB962C8B-B14F-4D97-AF65-F5344CB8AC3E}">
        <p14:creationId xmlns:p14="http://schemas.microsoft.com/office/powerpoint/2010/main" val="3611389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35</a:t>
            </a:fld>
            <a:endParaRPr lang="en-US"/>
          </a:p>
        </p:txBody>
      </p:sp>
    </p:spTree>
    <p:extLst>
      <p:ext uri="{BB962C8B-B14F-4D97-AF65-F5344CB8AC3E}">
        <p14:creationId xmlns:p14="http://schemas.microsoft.com/office/powerpoint/2010/main" val="2771490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36</a:t>
            </a:fld>
            <a:endParaRPr lang="en-US"/>
          </a:p>
        </p:txBody>
      </p:sp>
    </p:spTree>
    <p:extLst>
      <p:ext uri="{BB962C8B-B14F-4D97-AF65-F5344CB8AC3E}">
        <p14:creationId xmlns:p14="http://schemas.microsoft.com/office/powerpoint/2010/main" val="231226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شواهد اپیدمیولوژیک در مورد اثرات بهداشتی مواجهه طولانی‌مدت با آلودگی هوا و سایر مواجهه‌های محیطی از این طریق بدست می آید.</a:t>
            </a:r>
          </a:p>
          <a:p>
            <a:pPr marL="171450" indent="-171450" algn="r" rtl="1">
              <a:buFont typeface="Arial" panose="020B0604020202020204" pitchFamily="34" charset="0"/>
              <a:buChar char="•"/>
            </a:pPr>
            <a:r>
              <a:rPr lang="fa-IR" dirty="0"/>
              <a:t>به دلیل اختلاف بین جمعیت مورد مطالعه و جمعیت هدف.</a:t>
            </a:r>
          </a:p>
          <a:p>
            <a:pPr marL="171450" indent="-171450" algn="r" rtl="1">
              <a:buFont typeface="Arial" panose="020B0604020202020204" pitchFamily="34" charset="0"/>
              <a:buChar char="•"/>
            </a:pPr>
            <a:r>
              <a:rPr lang="fa-IR" dirty="0"/>
              <a:t>یکی از دلایل این اختلاف مشارکت ناهمگون است.</a:t>
            </a:r>
            <a:br>
              <a:rPr lang="fa-IR" dirty="0"/>
            </a:br>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5</a:t>
            </a:fld>
            <a:endParaRPr lang="en-US"/>
          </a:p>
        </p:txBody>
      </p:sp>
    </p:spTree>
    <p:extLst>
      <p:ext uri="{BB962C8B-B14F-4D97-AF65-F5344CB8AC3E}">
        <p14:creationId xmlns:p14="http://schemas.microsoft.com/office/powerpoint/2010/main" val="270604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6</a:t>
            </a:fld>
            <a:endParaRPr lang="en-US"/>
          </a:p>
        </p:txBody>
      </p:sp>
    </p:spTree>
    <p:extLst>
      <p:ext uri="{BB962C8B-B14F-4D97-AF65-F5344CB8AC3E}">
        <p14:creationId xmlns:p14="http://schemas.microsoft.com/office/powerpoint/2010/main" val="290738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فهرستی از نکات کلیدی در ارزیابی و محاسبه مشارکت ناهمگون</a:t>
            </a:r>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8</a:t>
            </a:fld>
            <a:endParaRPr lang="en-US"/>
          </a:p>
        </p:txBody>
      </p:sp>
    </p:spTree>
    <p:extLst>
      <p:ext uri="{BB962C8B-B14F-4D97-AF65-F5344CB8AC3E}">
        <p14:creationId xmlns:p14="http://schemas.microsoft.com/office/powerpoint/2010/main" val="2911630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برای ارزیابی اینکه آیا </a:t>
            </a:r>
            <a:r>
              <a:rPr lang="en-US" dirty="0"/>
              <a:t>selection bias</a:t>
            </a:r>
            <a:r>
              <a:rPr lang="fa-IR" dirty="0"/>
              <a:t> در یک کوهورت مشاهده‌ای وجود دارد، باید جامعه هدف را مشخص کنیم که باید بر اساس سؤال موردنظر تحقیق باشد. </a:t>
            </a:r>
          </a:p>
          <a:p>
            <a:pPr marL="171450" indent="-171450" algn="r" rtl="1">
              <a:buFont typeface="Arial" panose="020B0604020202020204" pitchFamily="34" charset="0"/>
              <a:buChar char="•"/>
            </a:pPr>
            <a:r>
              <a:rPr lang="fa-IR" dirty="0"/>
              <a:t>در این مقاله، فرض شده است که جمعیت هدف، جمعیتی عاری از پیامد در شروع کوهورت است.</a:t>
            </a:r>
          </a:p>
          <a:p>
            <a:pPr algn="l"/>
            <a:endParaRPr lang="en-US" dirty="0"/>
          </a:p>
        </p:txBody>
      </p:sp>
      <p:sp>
        <p:nvSpPr>
          <p:cNvPr id="4" name="Slide Number Placeholder 3"/>
          <p:cNvSpPr>
            <a:spLocks noGrp="1"/>
          </p:cNvSpPr>
          <p:nvPr>
            <p:ph type="sldNum" sz="quarter" idx="5"/>
          </p:nvPr>
        </p:nvSpPr>
        <p:spPr/>
        <p:txBody>
          <a:bodyPr/>
          <a:lstStyle/>
          <a:p>
            <a:fld id="{E6ACA2A7-0B0E-464C-BDC8-53DB5F82B604}" type="slidenum">
              <a:rPr lang="en-US" smtClean="0"/>
              <a:t>9</a:t>
            </a:fld>
            <a:endParaRPr lang="en-US"/>
          </a:p>
        </p:txBody>
      </p:sp>
    </p:spTree>
    <p:extLst>
      <p:ext uri="{BB962C8B-B14F-4D97-AF65-F5344CB8AC3E}">
        <p14:creationId xmlns:p14="http://schemas.microsoft.com/office/powerpoint/2010/main" val="279109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باید ارزیابی کنیم که بر اساس دانش ما از رابطه مواجهه، پیامد و دلایل بالقوه عدم مشارکت آیا ممکنه مشارکت ناهمگون بین جمعیت مطالعه و جمعیت هدف وجود داشته باشد (سؤال 2)</a:t>
            </a:r>
          </a:p>
          <a:p>
            <a:pPr marL="171450" indent="-171450" algn="r" rtl="1">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B Nazanin" panose="00000400000000000000" pitchFamily="2" charset="-78"/>
              </a:rPr>
              <a:t>توصیف</a:t>
            </a:r>
            <a:r>
              <a:rPr lang="fa-IR" sz="1800" dirty="0">
                <a:effectLst/>
                <a:latin typeface="Calibri" panose="020F0502020204030204" pitchFamily="34" charset="0"/>
                <a:ea typeface="Calibri" panose="020F0502020204030204" pitchFamily="34" charset="0"/>
                <a:cs typeface="B Nazanin" panose="00000400000000000000" pitchFamily="2" charset="-78"/>
              </a:rPr>
              <a:t> </a:t>
            </a:r>
            <a:r>
              <a:rPr lang="ar-SA" sz="1800" dirty="0">
                <a:effectLst/>
                <a:latin typeface="Calibri" panose="020F0502020204030204" pitchFamily="34" charset="0"/>
                <a:ea typeface="Calibri" panose="020F0502020204030204" pitchFamily="34" charset="0"/>
                <a:cs typeface="B Nazanin" panose="00000400000000000000" pitchFamily="2" charset="-78"/>
              </a:rPr>
              <a:t>دو مکانیسم که از طریق آن‌ها سوگیری مشارکت ناهمگون می‌تواند رخ دهد (ارزیابی 2.1 </a:t>
            </a:r>
            <a:r>
              <a:rPr lang="fa-IR" sz="1800" dirty="0">
                <a:effectLst/>
                <a:latin typeface="Calibri" panose="020F0502020204030204" pitchFamily="34" charset="0"/>
                <a:ea typeface="Calibri" panose="020F0502020204030204" pitchFamily="34" charset="0"/>
                <a:cs typeface="B Nazanin" panose="00000400000000000000" pitchFamily="2" charset="-78"/>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kern="100" dirty="0">
                <a:effectLst/>
                <a:latin typeface="Calibri" panose="020F0502020204030204" pitchFamily="34" charset="0"/>
                <a:ea typeface="Calibri" panose="020F0502020204030204" pitchFamily="34" charset="0"/>
                <a:cs typeface="B Nazanin" panose="00000400000000000000" pitchFamily="2" charset="-78"/>
              </a:rPr>
              <a:t>هر دو مکانیسم به این واقعیت بستگی دارد که فقط کسانی که تا شروع پیگیری زنده مانده اند و قبل از ثبت‌نام به‌اندازه کافی سالم بوده اند می‌توانند ثبت‌نام کنند.</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ACA2A7-0B0E-464C-BDC8-53DB5F82B604}" type="slidenum">
              <a:rPr lang="en-US" smtClean="0"/>
              <a:t>10</a:t>
            </a:fld>
            <a:endParaRPr lang="en-US"/>
          </a:p>
        </p:txBody>
      </p:sp>
    </p:spTree>
    <p:extLst>
      <p:ext uri="{BB962C8B-B14F-4D97-AF65-F5344CB8AC3E}">
        <p14:creationId xmlns:p14="http://schemas.microsoft.com/office/powerpoint/2010/main" val="975125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وضعیت سلامت اولیه، احتمال شرکت در مطالعه را تعیین می‌کند.</a:t>
            </a:r>
          </a:p>
          <a:p>
            <a:pPr marL="171450" indent="-171450" algn="r" rtl="1">
              <a:buFont typeface="Arial" panose="020B0604020202020204" pitchFamily="34" charset="0"/>
              <a:buChar char="•"/>
            </a:pPr>
            <a:r>
              <a:rPr lang="fa-IR" dirty="0"/>
              <a:t>چون بسیاری از مواجهه‌های محیطی در جمعیت هدف شایع هستند و بر احتمال زنده‌ماندن یا فاقد پیامد بودن اثر می‌گذارد، پس انتظار داریم تا زمانی که مواجهه محیطی بر وضعیت سلامتی اولیه اثر علّی داشته باشد، و یک عامل خطر مشترک اندازه‌گیری نشده بین وضعیت سلامت اولیه و احتمال داشتن پیامد در طول پیگیری وجود داشته باشد سوگیری مشارکت ناهمگون دیده شود. </a:t>
            </a:r>
          </a:p>
        </p:txBody>
      </p:sp>
      <p:sp>
        <p:nvSpPr>
          <p:cNvPr id="4" name="Slide Number Placeholder 3"/>
          <p:cNvSpPr>
            <a:spLocks noGrp="1"/>
          </p:cNvSpPr>
          <p:nvPr>
            <p:ph type="sldNum" sz="quarter" idx="5"/>
          </p:nvPr>
        </p:nvSpPr>
        <p:spPr/>
        <p:txBody>
          <a:bodyPr/>
          <a:lstStyle/>
          <a:p>
            <a:fld id="{E6ACA2A7-0B0E-464C-BDC8-53DB5F82B604}" type="slidenum">
              <a:rPr lang="en-US" smtClean="0"/>
              <a:t>11</a:t>
            </a:fld>
            <a:endParaRPr lang="en-US"/>
          </a:p>
        </p:txBody>
      </p:sp>
    </p:spTree>
    <p:extLst>
      <p:ext uri="{BB962C8B-B14F-4D97-AF65-F5344CB8AC3E}">
        <p14:creationId xmlns:p14="http://schemas.microsoft.com/office/powerpoint/2010/main" val="3743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8C8FAA-CBE3-40F0-82C6-89DE147A662B}" type="datetime1">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661A20-D779-4A1C-A082-36FEF5E203C6}" type="datetime1">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D6A80-BBDA-4BB5-877A-157EEFF7F3F1}" type="datetime1">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0693E-7E4B-43F5-898D-6B1E368F460D}" type="datetime1">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EB555-5403-42E2-B967-54EBB720E963}" type="datetime1">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E44A90-766D-46CC-A81C-9ECD83FD165E}" type="datetime1">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588C0D-B5BA-4D2B-A145-08CBD655B801}" type="datetime1">
              <a:rPr lang="en-US" smtClean="0"/>
              <a:t>4/13/2024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925B92-18DB-4072-B7CC-688E17EF4A4A}" type="datetime1">
              <a:rPr lang="en-US" smtClean="0"/>
              <a:t>4/13/2024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A2F91-72FC-4FB8-A2C7-A6C63B01259E}" type="datetime1">
              <a:rPr lang="en-US" smtClean="0"/>
              <a:t>4/13/2024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A3D354-1990-4427-8BC3-2E943F359D4C}" type="datetime1">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F4BB9E-E615-4899-834C-6365C2A3B798}" type="datetime1">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004C7-7FEC-4D12-85D4-DD597BB41C5C}" type="datetime1">
              <a:rPr lang="en-US" smtClean="0"/>
              <a:t>4/13/2024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7.wdp"/><Relationship Id="rId3" Type="http://schemas.openxmlformats.org/officeDocument/2006/relationships/hyperlink" Target="mailto:varjavandoffical@gmail.com" TargetMode="External"/><Relationship Id="rId7" Type="http://schemas.openxmlformats.org/officeDocument/2006/relationships/image" Target="../media/image29.svg"/><Relationship Id="rId12"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svg"/><Relationship Id="rId10" Type="http://schemas.microsoft.com/office/2007/relationships/hdphoto" Target="../media/hdphoto6.wdp"/><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4" name="TextBox 4"/>
          <p:cNvSpPr txBox="1"/>
          <p:nvPr/>
        </p:nvSpPr>
        <p:spPr>
          <a:xfrm>
            <a:off x="12974764" y="-65848"/>
            <a:ext cx="3086100" cy="10352848"/>
          </a:xfrm>
          <a:prstGeom prst="rect">
            <a:avLst/>
          </a:prstGeom>
        </p:spPr>
        <p:txBody>
          <a:bodyPr lIns="50800" tIns="50800" rIns="50800" bIns="50800" rtlCol="0" anchor="ctr"/>
          <a:lstStyle/>
          <a:p>
            <a:pPr algn="ctr">
              <a:lnSpc>
                <a:spcPts val="2859"/>
              </a:lnSpc>
            </a:pPr>
            <a:endParaRPr/>
          </a:p>
        </p:txBody>
      </p:sp>
      <p:grpSp>
        <p:nvGrpSpPr>
          <p:cNvPr id="7" name="Group 7"/>
          <p:cNvGrpSpPr/>
          <p:nvPr/>
        </p:nvGrpSpPr>
        <p:grpSpPr>
          <a:xfrm>
            <a:off x="27623" y="-65848"/>
            <a:ext cx="1591003" cy="10352848"/>
            <a:chOff x="0" y="-19050"/>
            <a:chExt cx="812800" cy="2995155"/>
          </a:xfrm>
        </p:grpSpPr>
        <p:sp>
          <p:nvSpPr>
            <p:cNvPr id="8" name="Freeform 8"/>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9" name="TextBox 9"/>
            <p:cNvSpPr txBox="1"/>
            <p:nvPr/>
          </p:nvSpPr>
          <p:spPr>
            <a:xfrm>
              <a:off x="0" y="-19050"/>
              <a:ext cx="812800" cy="2941438"/>
            </a:xfrm>
            <a:prstGeom prst="rect">
              <a:avLst/>
            </a:prstGeom>
          </p:spPr>
          <p:txBody>
            <a:bodyPr lIns="50800" tIns="50800" rIns="50800" bIns="50800" rtlCol="0" anchor="ctr"/>
            <a:lstStyle/>
            <a:p>
              <a:pPr algn="ctr">
                <a:lnSpc>
                  <a:spcPts val="2859"/>
                </a:lnSpc>
              </a:pPr>
              <a:endParaRPr/>
            </a:p>
          </p:txBody>
        </p:sp>
      </p:grpSp>
      <p:grpSp>
        <p:nvGrpSpPr>
          <p:cNvPr id="10" name="Group 10"/>
          <p:cNvGrpSpPr/>
          <p:nvPr/>
        </p:nvGrpSpPr>
        <p:grpSpPr>
          <a:xfrm>
            <a:off x="1227773" y="4963115"/>
            <a:ext cx="110236" cy="2818996"/>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sp>
        <p:sp>
          <p:nvSpPr>
            <p:cNvPr id="12" name="TextBox 12"/>
            <p:cNvSpPr txBox="1"/>
            <p:nvPr/>
          </p:nvSpPr>
          <p:spPr>
            <a:xfrm>
              <a:off x="0" y="-19050"/>
              <a:ext cx="26312" cy="691905"/>
            </a:xfrm>
            <a:prstGeom prst="rect">
              <a:avLst/>
            </a:prstGeom>
          </p:spPr>
          <p:txBody>
            <a:bodyPr lIns="50800" tIns="50800" rIns="50800" bIns="50800" rtlCol="0" anchor="ctr"/>
            <a:lstStyle/>
            <a:p>
              <a:pPr algn="ctr">
                <a:lnSpc>
                  <a:spcPts val="2859"/>
                </a:lnSpc>
              </a:pPr>
              <a:endParaRPr/>
            </a:p>
          </p:txBody>
        </p:sp>
      </p:grpSp>
      <p:grpSp>
        <p:nvGrpSpPr>
          <p:cNvPr id="13" name="Group 13"/>
          <p:cNvGrpSpPr/>
          <p:nvPr/>
        </p:nvGrpSpPr>
        <p:grpSpPr>
          <a:xfrm>
            <a:off x="2014054" y="4064760"/>
            <a:ext cx="3494716" cy="649298"/>
            <a:chOff x="-8502" y="-8450"/>
            <a:chExt cx="834140" cy="154978"/>
          </a:xfrm>
        </p:grpSpPr>
        <p:sp>
          <p:nvSpPr>
            <p:cNvPr id="14" name="Freeform 14"/>
            <p:cNvSpPr/>
            <p:nvPr/>
          </p:nvSpPr>
          <p:spPr>
            <a:xfrm>
              <a:off x="0" y="0"/>
              <a:ext cx="825638" cy="135928"/>
            </a:xfrm>
            <a:custGeom>
              <a:avLst/>
              <a:gdLst/>
              <a:ahLst/>
              <a:cxnLst/>
              <a:rect l="l" t="t" r="r" b="b"/>
              <a:pathLst>
                <a:path w="825638" h="135928">
                  <a:moveTo>
                    <a:pt x="40286" y="0"/>
                  </a:moveTo>
                  <a:lnTo>
                    <a:pt x="785351" y="0"/>
                  </a:lnTo>
                  <a:cubicBezTo>
                    <a:pt x="807601" y="0"/>
                    <a:pt x="825638" y="18037"/>
                    <a:pt x="825638" y="40286"/>
                  </a:cubicBezTo>
                  <a:lnTo>
                    <a:pt x="825638" y="95642"/>
                  </a:lnTo>
                  <a:cubicBezTo>
                    <a:pt x="825638" y="117891"/>
                    <a:pt x="807601" y="135928"/>
                    <a:pt x="785351" y="135928"/>
                  </a:cubicBezTo>
                  <a:lnTo>
                    <a:pt x="40286" y="135928"/>
                  </a:lnTo>
                  <a:cubicBezTo>
                    <a:pt x="18037" y="135928"/>
                    <a:pt x="0" y="117891"/>
                    <a:pt x="0" y="95642"/>
                  </a:cubicBezTo>
                  <a:lnTo>
                    <a:pt x="0" y="40286"/>
                  </a:lnTo>
                  <a:cubicBezTo>
                    <a:pt x="0" y="18037"/>
                    <a:pt x="18037" y="0"/>
                    <a:pt x="40286" y="0"/>
                  </a:cubicBezTo>
                  <a:close/>
                </a:path>
              </a:pathLst>
            </a:custGeom>
            <a:solidFill>
              <a:srgbClr val="1C5739"/>
            </a:solidFill>
          </p:spPr>
        </p:sp>
        <p:sp>
          <p:nvSpPr>
            <p:cNvPr id="15" name="TextBox 15"/>
            <p:cNvSpPr txBox="1"/>
            <p:nvPr/>
          </p:nvSpPr>
          <p:spPr>
            <a:xfrm>
              <a:off x="-8502" y="-8450"/>
              <a:ext cx="825638" cy="154978"/>
            </a:xfrm>
            <a:prstGeom prst="rect">
              <a:avLst/>
            </a:prstGeom>
          </p:spPr>
          <p:txBody>
            <a:bodyPr lIns="56055" tIns="56055" rIns="56055" bIns="56055" rtlCol="0" anchor="ctr"/>
            <a:lstStyle/>
            <a:p>
              <a:pPr algn="ctr">
                <a:lnSpc>
                  <a:spcPts val="3120"/>
                </a:lnSpc>
              </a:pPr>
              <a:r>
                <a:rPr lang="en-US" sz="2400" dirty="0">
                  <a:solidFill>
                    <a:srgbClr val="FFFFFF"/>
                  </a:solidFill>
                  <a:latin typeface="Montserrat Light"/>
                </a:rPr>
                <a:t>Journal Club 2024</a:t>
              </a:r>
            </a:p>
          </p:txBody>
        </p:sp>
      </p:grpSp>
      <p:sp>
        <p:nvSpPr>
          <p:cNvPr id="16" name="TextBox 16"/>
          <p:cNvSpPr txBox="1"/>
          <p:nvPr/>
        </p:nvSpPr>
        <p:spPr>
          <a:xfrm>
            <a:off x="2175041" y="8758828"/>
            <a:ext cx="5790872" cy="956672"/>
          </a:xfrm>
          <a:prstGeom prst="rect">
            <a:avLst/>
          </a:prstGeom>
        </p:spPr>
        <p:txBody>
          <a:bodyPr wrap="square" lIns="0" tIns="0" rIns="0" bIns="0" rtlCol="0" anchor="t">
            <a:spAutoFit/>
          </a:bodyPr>
          <a:lstStyle/>
          <a:p>
            <a:pPr>
              <a:lnSpc>
                <a:spcPts val="4045"/>
              </a:lnSpc>
            </a:pPr>
            <a:r>
              <a:rPr lang="en-US" sz="2000" b="1" spc="144" dirty="0">
                <a:solidFill>
                  <a:srgbClr val="1C5739"/>
                </a:solidFill>
                <a:latin typeface="Open Sauce"/>
              </a:rPr>
              <a:t>Ebrahim Varjavand</a:t>
            </a:r>
            <a:endParaRPr lang="fa-IR" sz="2000" b="1" spc="144" dirty="0">
              <a:solidFill>
                <a:srgbClr val="1C5739"/>
              </a:solidFill>
              <a:latin typeface="Open Sauce"/>
            </a:endParaRPr>
          </a:p>
          <a:p>
            <a:pPr>
              <a:lnSpc>
                <a:spcPts val="4045"/>
              </a:lnSpc>
            </a:pPr>
            <a:r>
              <a:rPr lang="en-US" sz="2000" b="1" spc="144" dirty="0">
                <a:solidFill>
                  <a:srgbClr val="1C5739"/>
                </a:solidFill>
                <a:latin typeface="Open Sauce"/>
              </a:rPr>
              <a:t>varjavandoffical@gmail.com</a:t>
            </a:r>
          </a:p>
        </p:txBody>
      </p:sp>
      <p:sp>
        <p:nvSpPr>
          <p:cNvPr id="17" name="TextBox 17"/>
          <p:cNvSpPr txBox="1"/>
          <p:nvPr/>
        </p:nvSpPr>
        <p:spPr>
          <a:xfrm>
            <a:off x="2032938" y="5143500"/>
            <a:ext cx="15027289" cy="2215991"/>
          </a:xfrm>
          <a:prstGeom prst="rect">
            <a:avLst/>
          </a:prstGeom>
        </p:spPr>
        <p:txBody>
          <a:bodyPr wrap="square" lIns="0" tIns="0" rIns="0" bIns="0" rtlCol="0" anchor="t">
            <a:spAutoFit/>
          </a:bodyPr>
          <a:lstStyle/>
          <a:p>
            <a:r>
              <a:rPr lang="en-US" sz="4800" dirty="0">
                <a:solidFill>
                  <a:srgbClr val="1C5739"/>
                </a:solidFill>
                <a:latin typeface="Codec Pro ExtraBold"/>
              </a:rPr>
              <a:t>Differential Participation,</a:t>
            </a:r>
            <a:r>
              <a:rPr lang="fa-IR" sz="4800" dirty="0">
                <a:solidFill>
                  <a:srgbClr val="1C5739"/>
                </a:solidFill>
                <a:latin typeface="Codec Pro ExtraBold"/>
              </a:rPr>
              <a:t> </a:t>
            </a:r>
            <a:r>
              <a:rPr lang="en-US" sz="4800" dirty="0">
                <a:solidFill>
                  <a:srgbClr val="1C5739"/>
                </a:solidFill>
                <a:latin typeface="Codec Pro ExtraBold"/>
              </a:rPr>
              <a:t>a Potential Cause of Spurious Associations in Observational Cohorts in Environmental Epidemiology</a:t>
            </a:r>
          </a:p>
        </p:txBody>
      </p:sp>
      <p:sp>
        <p:nvSpPr>
          <p:cNvPr id="18" name="Freeform 18"/>
          <p:cNvSpPr/>
          <p:nvPr/>
        </p:nvSpPr>
        <p:spPr>
          <a:xfrm>
            <a:off x="-1870964" y="184494"/>
            <a:ext cx="3208973"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3" name="Picture 2">
            <a:extLst>
              <a:ext uri="{FF2B5EF4-FFF2-40B4-BE49-F238E27FC236}">
                <a16:creationId xmlns:a16="http://schemas.microsoft.com/office/drawing/2014/main" id="{F7291AD4-95B2-5A12-74BD-2D8FFC4E9C3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tretch>
            <a:fillRect/>
          </a:stretch>
        </p:blipFill>
        <p:spPr>
          <a:xfrm>
            <a:off x="2227136" y="798998"/>
            <a:ext cx="2843341" cy="2836320"/>
          </a:xfrm>
          <a:prstGeom prst="rect">
            <a:avLst/>
          </a:prstGeom>
        </p:spPr>
      </p:pic>
      <p:sp>
        <p:nvSpPr>
          <p:cNvPr id="6" name="TextBox 5">
            <a:extLst>
              <a:ext uri="{FF2B5EF4-FFF2-40B4-BE49-F238E27FC236}">
                <a16:creationId xmlns:a16="http://schemas.microsoft.com/office/drawing/2014/main" id="{0627D0C7-A306-DA97-DCEC-75B1F6086808}"/>
              </a:ext>
            </a:extLst>
          </p:cNvPr>
          <p:cNvSpPr txBox="1"/>
          <p:nvPr/>
        </p:nvSpPr>
        <p:spPr>
          <a:xfrm>
            <a:off x="2014053" y="7403844"/>
            <a:ext cx="15027289" cy="400110"/>
          </a:xfrm>
          <a:prstGeom prst="rect">
            <a:avLst/>
          </a:prstGeom>
          <a:noFill/>
        </p:spPr>
        <p:txBody>
          <a:bodyPr wrap="square">
            <a:spAutoFit/>
          </a:bodyPr>
          <a:lstStyle/>
          <a:p>
            <a:r>
              <a:rPr lang="en-US" sz="2000" b="1" dirty="0">
                <a:solidFill>
                  <a:srgbClr val="1C5739"/>
                </a:solidFill>
                <a:latin typeface="Codec Pro ExtraBold"/>
              </a:rPr>
              <a:t>Epidemiology • Volume 35, Number 2, March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470609" y="-4318948"/>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10</a:t>
            </a:fld>
            <a:r>
              <a:rPr lang="en-US" sz="3600" b="1" dirty="0">
                <a:latin typeface="Times New Roman" panose="02020603050405020304" pitchFamily="18" charset="0"/>
                <a:cs typeface="Times New Roman" panose="02020603050405020304" pitchFamily="18" charset="0"/>
              </a:rPr>
              <a:t> of 37</a:t>
            </a:r>
          </a:p>
        </p:txBody>
      </p:sp>
      <p:sp>
        <p:nvSpPr>
          <p:cNvPr id="5" name="TextBox 4">
            <a:extLst>
              <a:ext uri="{FF2B5EF4-FFF2-40B4-BE49-F238E27FC236}">
                <a16:creationId xmlns:a16="http://schemas.microsoft.com/office/drawing/2014/main" id="{89A158C9-AD28-FF97-CB5C-1CD75C6FD075}"/>
              </a:ext>
            </a:extLst>
          </p:cNvPr>
          <p:cNvSpPr txBox="1"/>
          <p:nvPr/>
        </p:nvSpPr>
        <p:spPr>
          <a:xfrm>
            <a:off x="13792200" y="1433797"/>
            <a:ext cx="4131902" cy="2554545"/>
          </a:xfrm>
          <a:prstGeom prst="rect">
            <a:avLst/>
          </a:prstGeom>
          <a:noFill/>
        </p:spPr>
        <p:txBody>
          <a:bodyPr wrap="square" rtlCol="0">
            <a:spAutoFit/>
          </a:bodyPr>
          <a:lstStyle/>
          <a:p>
            <a:pPr algn="r" rtl="1"/>
            <a:r>
              <a:rPr lang="fa-IR" sz="4000" b="1" dirty="0">
                <a:solidFill>
                  <a:schemeClr val="bg1"/>
                </a:solidFill>
                <a:cs typeface="B Nazanin" panose="00000400000000000000" pitchFamily="2" charset="-78"/>
              </a:rPr>
              <a:t>نحوه ارزیابی و محاسبه مشارکت ناهمگون</a:t>
            </a:r>
          </a:p>
          <a:p>
            <a:pPr algn="r" rtl="1"/>
            <a:endParaRPr lang="fa-IR" sz="4000" b="1" dirty="0">
              <a:solidFill>
                <a:schemeClr val="bg1"/>
              </a:solidFill>
              <a:cs typeface="B Nazanin" panose="00000400000000000000" pitchFamily="2" charset="-78"/>
            </a:endParaRPr>
          </a:p>
          <a:p>
            <a:pPr algn="r" rtl="1"/>
            <a:r>
              <a:rPr lang="fa-IR" sz="4000" b="1" dirty="0">
                <a:solidFill>
                  <a:schemeClr val="bg1"/>
                </a:solidFill>
                <a:cs typeface="B Nazanin" panose="00000400000000000000" pitchFamily="2" charset="-78"/>
              </a:rPr>
              <a:t>ادامه</a:t>
            </a:r>
            <a:endParaRPr lang="en-US" sz="4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graphicFrame>
        <p:nvGraphicFramePr>
          <p:cNvPr id="4" name="Table 3">
            <a:extLst>
              <a:ext uri="{FF2B5EF4-FFF2-40B4-BE49-F238E27FC236}">
                <a16:creationId xmlns:a16="http://schemas.microsoft.com/office/drawing/2014/main" id="{A817CA36-D52F-02CD-8AF1-36849642706D}"/>
              </a:ext>
            </a:extLst>
          </p:cNvPr>
          <p:cNvGraphicFramePr>
            <a:graphicFrameLocks noGrp="1"/>
          </p:cNvGraphicFramePr>
          <p:nvPr>
            <p:extLst>
              <p:ext uri="{D42A27DB-BD31-4B8C-83A1-F6EECF244321}">
                <p14:modId xmlns:p14="http://schemas.microsoft.com/office/powerpoint/2010/main" val="96569444"/>
              </p:ext>
            </p:extLst>
          </p:nvPr>
        </p:nvGraphicFramePr>
        <p:xfrm>
          <a:off x="363899" y="2546461"/>
          <a:ext cx="13974974" cy="5568839"/>
        </p:xfrm>
        <a:graphic>
          <a:graphicData uri="http://schemas.openxmlformats.org/drawingml/2006/table">
            <a:tbl>
              <a:tblPr rtl="1" firstRow="1" bandRow="1">
                <a:tableStyleId>{5940675A-B579-460E-94D1-54222C63F5DA}</a:tableStyleId>
              </a:tblPr>
              <a:tblGrid>
                <a:gridCol w="1933813">
                  <a:extLst>
                    <a:ext uri="{9D8B030D-6E8A-4147-A177-3AD203B41FA5}">
                      <a16:colId xmlns:a16="http://schemas.microsoft.com/office/drawing/2014/main" val="2242298850"/>
                    </a:ext>
                  </a:extLst>
                </a:gridCol>
                <a:gridCol w="12041161">
                  <a:extLst>
                    <a:ext uri="{9D8B030D-6E8A-4147-A177-3AD203B41FA5}">
                      <a16:colId xmlns:a16="http://schemas.microsoft.com/office/drawing/2014/main" val="3280316660"/>
                    </a:ext>
                  </a:extLst>
                </a:gridCol>
              </a:tblGrid>
              <a:tr h="996715">
                <a:tc gridSpan="2">
                  <a:txBody>
                    <a:bodyPr/>
                    <a:lstStyle/>
                    <a:p>
                      <a:pPr algn="ctr" rtl="1">
                        <a:lnSpc>
                          <a:spcPct val="150000"/>
                        </a:lnSpc>
                      </a:pPr>
                      <a:r>
                        <a:rPr lang="fa-IR" sz="4000" b="1" dirty="0">
                          <a:cs typeface="B Nazanin" panose="00000400000000000000" pitchFamily="2" charset="-78"/>
                        </a:rPr>
                        <a:t>نکات کلیدی در ارزیابی و محاسبه مشارکت های ناهمگون</a:t>
                      </a:r>
                      <a:endParaRPr lang="en-US" sz="4000" b="1" dirty="0">
                        <a:cs typeface="B Nazanin" panose="00000400000000000000" pitchFamily="2" charset="-78"/>
                      </a:endParaRPr>
                    </a:p>
                  </a:txBody>
                  <a:tcPr anchor="ctr"/>
                </a:tc>
                <a:tc hMerge="1">
                  <a:txBody>
                    <a:bodyPr/>
                    <a:lstStyle/>
                    <a:p>
                      <a:pPr algn="ctr"/>
                      <a:r>
                        <a:rPr lang="fa-IR" dirty="0"/>
                        <a:t>نکات کلیدی در ارزیابی و محاسبه مشارکت های ناهمگون</a:t>
                      </a:r>
                      <a:endParaRPr lang="en-US" dirty="0"/>
                    </a:p>
                  </a:txBody>
                  <a:tcPr anchor="ctr"/>
                </a:tc>
                <a:extLst>
                  <a:ext uri="{0D108BD9-81ED-4DB2-BD59-A6C34878D82A}">
                    <a16:rowId xmlns:a16="http://schemas.microsoft.com/office/drawing/2014/main" val="1310247795"/>
                  </a:ext>
                </a:extLst>
              </a:tr>
              <a:tr h="906847">
                <a:tc>
                  <a:txBody>
                    <a:bodyPr/>
                    <a:lstStyle/>
                    <a:p>
                      <a:pPr algn="ctr" rtl="1">
                        <a:lnSpc>
                          <a:spcPct val="150000"/>
                        </a:lnSpc>
                      </a:pPr>
                      <a:r>
                        <a:rPr lang="fa-IR" sz="3600" b="1" dirty="0">
                          <a:cs typeface="B Nazanin" panose="00000400000000000000" pitchFamily="2" charset="-78"/>
                        </a:rPr>
                        <a:t>سوال ها</a:t>
                      </a:r>
                      <a:endParaRPr lang="en-US" sz="3600" b="1" dirty="0">
                        <a:cs typeface="B Nazanin" panose="00000400000000000000" pitchFamily="2" charset="-78"/>
                      </a:endParaRPr>
                    </a:p>
                  </a:txBody>
                  <a:tcPr anchor="ctr"/>
                </a:tc>
                <a:tc>
                  <a:txBody>
                    <a:bodyPr/>
                    <a:lstStyle/>
                    <a:p>
                      <a:pPr algn="ctr" rtl="1">
                        <a:lnSpc>
                          <a:spcPct val="150000"/>
                        </a:lnSpc>
                      </a:pPr>
                      <a:r>
                        <a:rPr lang="fa-IR" sz="3600" b="1" dirty="0">
                          <a:cs typeface="B Nazanin" panose="00000400000000000000" pitchFamily="2" charset="-78"/>
                        </a:rPr>
                        <a:t>تحلیل ها/ ارزیابی های اکتشافی</a:t>
                      </a:r>
                      <a:endParaRPr lang="en-US" sz="3600" b="1" dirty="0">
                        <a:cs typeface="B Nazanin" panose="00000400000000000000" pitchFamily="2" charset="-78"/>
                      </a:endParaRPr>
                    </a:p>
                  </a:txBody>
                  <a:tcPr anchor="ctr"/>
                </a:tc>
                <a:extLst>
                  <a:ext uri="{0D108BD9-81ED-4DB2-BD59-A6C34878D82A}">
                    <a16:rowId xmlns:a16="http://schemas.microsoft.com/office/drawing/2014/main" val="1150832695"/>
                  </a:ext>
                </a:extLst>
              </a:tr>
              <a:tr h="1221759">
                <a:tc rowSpan="3">
                  <a:txBody>
                    <a:bodyPr/>
                    <a:lstStyle/>
                    <a:p>
                      <a:pPr algn="ctr" rtl="1">
                        <a:lnSpc>
                          <a:spcPct val="150000"/>
                        </a:lnSpc>
                      </a:pPr>
                      <a:r>
                        <a:rPr lang="fa-IR" sz="2200" b="1" dirty="0">
                          <a:cs typeface="B Nazanin" panose="00000400000000000000" pitchFamily="2" charset="-78"/>
                        </a:rPr>
                        <a:t> 2- آیا مشارکت ناهمگون وجود دارد؟ (اختلاف بین کوهورت و جمعیت هدف)</a:t>
                      </a:r>
                      <a:endParaRPr lang="en-US" sz="2200" b="1" dirty="0">
                        <a:cs typeface="B Nazanin" panose="00000400000000000000" pitchFamily="2" charset="-78"/>
                      </a:endParaRPr>
                    </a:p>
                  </a:txBody>
                  <a:tcPr anchor="ctr"/>
                </a:tc>
                <a:tc>
                  <a:txBody>
                    <a:bodyPr/>
                    <a:lstStyle/>
                    <a:p>
                      <a:pPr algn="ctr" rtl="1">
                        <a:lnSpc>
                          <a:spcPct val="150000"/>
                        </a:lnSpc>
                      </a:pPr>
                      <a:r>
                        <a:rPr lang="fa-IR" sz="2000" b="1" dirty="0">
                          <a:cs typeface="B Nazanin" panose="00000400000000000000" pitchFamily="2" charset="-78"/>
                        </a:rPr>
                        <a:t>2.1 نمودارهای علی را بر اساس دانش موضوعی ترسیم کنید و ارزیابی کنید که آیا مشارکت یک مسیر غیر مستقیم را بر اساس نمودارهای علی ایجاد می کند یا خیر.</a:t>
                      </a:r>
                      <a:endParaRPr lang="en-US" sz="2000" b="1" dirty="0">
                        <a:cs typeface="B Nazanin" panose="00000400000000000000" pitchFamily="2" charset="-78"/>
                      </a:endParaRPr>
                    </a:p>
                  </a:txBody>
                  <a:tcPr anchor="ctr"/>
                </a:tc>
                <a:extLst>
                  <a:ext uri="{0D108BD9-81ED-4DB2-BD59-A6C34878D82A}">
                    <a16:rowId xmlns:a16="http://schemas.microsoft.com/office/drawing/2014/main" val="1725937565"/>
                  </a:ext>
                </a:extLst>
              </a:tr>
              <a:tr h="1221759">
                <a:tc vMerge="1">
                  <a:txBody>
                    <a:bodyPr/>
                    <a:lstStyle/>
                    <a:p>
                      <a:pPr algn="ctr"/>
                      <a:endParaRPr lang="en-US" sz="3600" dirty="0">
                        <a:cs typeface="B Nazanin" panose="00000400000000000000" pitchFamily="2" charset="-78"/>
                      </a:endParaRPr>
                    </a:p>
                  </a:txBody>
                  <a:tcPr anchor="ctr"/>
                </a:tc>
                <a:tc>
                  <a:txBody>
                    <a:bodyPr/>
                    <a:lstStyle/>
                    <a:p>
                      <a:pPr algn="ctr" rtl="1">
                        <a:lnSpc>
                          <a:spcPct val="150000"/>
                        </a:lnSpc>
                      </a:pPr>
                      <a:r>
                        <a:rPr lang="fa-IR" sz="2000" b="1" dirty="0">
                          <a:cs typeface="B Nazanin" panose="00000400000000000000" pitchFamily="2" charset="-78"/>
                        </a:rPr>
                        <a:t>2.2 ارزیابی کنید تا چه حد توزیع مواجهه و پیامد در کوهورت مطالعاتی از توزیع‌های مورد انتظار در جمعیت هدف انحراف دارند (می‌توانند بر حضور مشارکت ناهمگون اشاره کند اما عدم حضور مشارکت ناهمگون را نمی تواند تأیید ‌کند).</a:t>
                      </a:r>
                      <a:endParaRPr lang="en-US" sz="2000" b="1" dirty="0">
                        <a:cs typeface="B Nazanin" panose="00000400000000000000" pitchFamily="2" charset="-78"/>
                      </a:endParaRPr>
                    </a:p>
                  </a:txBody>
                  <a:tcPr anchor="ctr"/>
                </a:tc>
                <a:extLst>
                  <a:ext uri="{0D108BD9-81ED-4DB2-BD59-A6C34878D82A}">
                    <a16:rowId xmlns:a16="http://schemas.microsoft.com/office/drawing/2014/main" val="568393663"/>
                  </a:ext>
                </a:extLst>
              </a:tr>
              <a:tr h="1221759">
                <a:tc vMerge="1">
                  <a:txBody>
                    <a:bodyPr/>
                    <a:lstStyle/>
                    <a:p>
                      <a:pPr algn="ctr"/>
                      <a:endParaRPr lang="en-US" sz="3600" dirty="0">
                        <a:cs typeface="B Nazanin" panose="00000400000000000000" pitchFamily="2" charset="-78"/>
                      </a:endParaRPr>
                    </a:p>
                  </a:txBody>
                  <a:tcPr anchor="ctr"/>
                </a:tc>
                <a:tc>
                  <a:txBody>
                    <a:bodyPr/>
                    <a:lstStyle/>
                    <a:p>
                      <a:pPr algn="ctr" rtl="1">
                        <a:lnSpc>
                          <a:spcPct val="150000"/>
                        </a:lnSpc>
                      </a:pPr>
                      <a:r>
                        <a:rPr lang="fa-IR" sz="2000" b="1" dirty="0">
                          <a:cs typeface="B Nazanin" panose="00000400000000000000" pitchFamily="2" charset="-78"/>
                        </a:rPr>
                        <a:t>2.3 محاسبه برآورد‌های اثر متغیر با زمان مانند منحنی‌های بقا تعدیل شده و ارزیابی این که آیا هر اختلاف مشاهده‌شده در برآورد های اثر در طول زمان با دانش موضوعی سازگار است یا خیر.</a:t>
                      </a:r>
                      <a:endParaRPr lang="en-US" sz="2000" b="1" dirty="0">
                        <a:cs typeface="B Nazanin" panose="00000400000000000000" pitchFamily="2" charset="-78"/>
                      </a:endParaRPr>
                    </a:p>
                  </a:txBody>
                  <a:tcPr anchor="ctr"/>
                </a:tc>
                <a:extLst>
                  <a:ext uri="{0D108BD9-81ED-4DB2-BD59-A6C34878D82A}">
                    <a16:rowId xmlns:a16="http://schemas.microsoft.com/office/drawing/2014/main" val="1667633044"/>
                  </a:ext>
                </a:extLst>
              </a:tr>
            </a:tbl>
          </a:graphicData>
        </a:graphic>
      </p:graphicFrame>
    </p:spTree>
    <p:extLst>
      <p:ext uri="{BB962C8B-B14F-4D97-AF65-F5344CB8AC3E}">
        <p14:creationId xmlns:p14="http://schemas.microsoft.com/office/powerpoint/2010/main" val="141138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085910" y="-3650490"/>
            <a:ext cx="9261471" cy="8637895"/>
            <a:chOff x="0" y="37059"/>
            <a:chExt cx="812800" cy="812800"/>
          </a:xfrm>
        </p:grpSpPr>
        <p:sp>
          <p:nvSpPr>
            <p:cNvPr id="8" name="Freeform 8"/>
            <p:cNvSpPr/>
            <p:nvPr/>
          </p:nvSpPr>
          <p:spPr>
            <a:xfrm>
              <a:off x="0" y="3705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11</a:t>
            </a:fld>
            <a:r>
              <a:rPr lang="en-US" sz="3600" b="1" dirty="0">
                <a:latin typeface="Times New Roman" panose="02020603050405020304" pitchFamily="18" charset="0"/>
                <a:cs typeface="Times New Roman" panose="02020603050405020304" pitchFamily="18" charset="0"/>
              </a:rPr>
              <a:t> of 37</a:t>
            </a:r>
          </a:p>
        </p:txBody>
      </p:sp>
      <p:sp>
        <p:nvSpPr>
          <p:cNvPr id="5" name="TextBox 4">
            <a:extLst>
              <a:ext uri="{FF2B5EF4-FFF2-40B4-BE49-F238E27FC236}">
                <a16:creationId xmlns:a16="http://schemas.microsoft.com/office/drawing/2014/main" id="{89A158C9-AD28-FF97-CB5C-1CD75C6FD075}"/>
              </a:ext>
            </a:extLst>
          </p:cNvPr>
          <p:cNvSpPr txBox="1"/>
          <p:nvPr/>
        </p:nvSpPr>
        <p:spPr>
          <a:xfrm>
            <a:off x="13509894" y="1433797"/>
            <a:ext cx="4414208" cy="2400657"/>
          </a:xfrm>
          <a:prstGeom prst="rect">
            <a:avLst/>
          </a:prstGeom>
          <a:noFill/>
        </p:spPr>
        <p:txBody>
          <a:bodyPr wrap="square" rtlCol="0">
            <a:spAutoFit/>
          </a:bodyPr>
          <a:lstStyle/>
          <a:p>
            <a:pPr algn="r" rtl="1"/>
            <a:r>
              <a:rPr lang="fa-IR" sz="4000" b="1" dirty="0">
                <a:solidFill>
                  <a:schemeClr val="bg1"/>
                </a:solidFill>
                <a:cs typeface="B Nazanin" panose="00000400000000000000" pitchFamily="2" charset="-78"/>
              </a:rPr>
              <a:t>نحوه ارزیابی و محاسبه مشارکت ناهمگون</a:t>
            </a:r>
          </a:p>
          <a:p>
            <a:pPr algn="r" rtl="1"/>
            <a:endParaRPr lang="fa-IR" sz="4000" b="1" dirty="0">
              <a:solidFill>
                <a:schemeClr val="bg1"/>
              </a:solidFill>
              <a:cs typeface="B Nazanin" panose="00000400000000000000" pitchFamily="2" charset="-78"/>
            </a:endParaRPr>
          </a:p>
          <a:p>
            <a:pPr algn="r" rtl="1"/>
            <a:r>
              <a:rPr lang="fa-IR" sz="3000" b="1" dirty="0">
                <a:solidFill>
                  <a:schemeClr val="bg1"/>
                </a:solidFill>
                <a:cs typeface="B Nazanin" panose="00000400000000000000" pitchFamily="2" charset="-78"/>
              </a:rPr>
              <a:t>مکانیسم مبتنی بر ضعف</a:t>
            </a:r>
            <a:endParaRPr lang="en-US" sz="3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pic>
        <p:nvPicPr>
          <p:cNvPr id="12" name="Picture 11">
            <a:extLst>
              <a:ext uri="{FF2B5EF4-FFF2-40B4-BE49-F238E27FC236}">
                <a16:creationId xmlns:a16="http://schemas.microsoft.com/office/drawing/2014/main" id="{5F7D1D72-5BAC-E415-0A40-2B83E242573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86656" y="274620"/>
            <a:ext cx="12899254" cy="9833697"/>
          </a:xfrm>
          <a:prstGeom prst="rect">
            <a:avLst/>
          </a:prstGeom>
        </p:spPr>
      </p:pic>
    </p:spTree>
    <p:extLst>
      <p:ext uri="{BB962C8B-B14F-4D97-AF65-F5344CB8AC3E}">
        <p14:creationId xmlns:p14="http://schemas.microsoft.com/office/powerpoint/2010/main" val="160906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470609" y="-3494395"/>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12</a:t>
            </a:fld>
            <a:r>
              <a:rPr lang="en-US" sz="3600" b="1" dirty="0">
                <a:latin typeface="Times New Roman" panose="02020603050405020304" pitchFamily="18" charset="0"/>
                <a:cs typeface="Times New Roman" panose="02020603050405020304" pitchFamily="18" charset="0"/>
              </a:rPr>
              <a:t> of 37 </a:t>
            </a:r>
          </a:p>
        </p:txBody>
      </p:sp>
      <p:sp>
        <p:nvSpPr>
          <p:cNvPr id="5" name="TextBox 4">
            <a:extLst>
              <a:ext uri="{FF2B5EF4-FFF2-40B4-BE49-F238E27FC236}">
                <a16:creationId xmlns:a16="http://schemas.microsoft.com/office/drawing/2014/main" id="{89A158C9-AD28-FF97-CB5C-1CD75C6FD075}"/>
              </a:ext>
            </a:extLst>
          </p:cNvPr>
          <p:cNvSpPr txBox="1"/>
          <p:nvPr/>
        </p:nvSpPr>
        <p:spPr>
          <a:xfrm>
            <a:off x="13509894" y="1433797"/>
            <a:ext cx="4414208" cy="2862322"/>
          </a:xfrm>
          <a:prstGeom prst="rect">
            <a:avLst/>
          </a:prstGeom>
          <a:noFill/>
        </p:spPr>
        <p:txBody>
          <a:bodyPr wrap="square" rtlCol="0">
            <a:spAutoFit/>
          </a:bodyPr>
          <a:lstStyle/>
          <a:p>
            <a:pPr algn="r" rtl="1"/>
            <a:r>
              <a:rPr lang="fa-IR" sz="4000" b="1" dirty="0">
                <a:solidFill>
                  <a:schemeClr val="bg1"/>
                </a:solidFill>
                <a:cs typeface="B Nazanin" panose="00000400000000000000" pitchFamily="2" charset="-78"/>
              </a:rPr>
              <a:t>نحوه ارزیابی و محاسبه مشارکت ناهمگون</a:t>
            </a:r>
          </a:p>
          <a:p>
            <a:pPr algn="r" rtl="1"/>
            <a:endParaRPr lang="fa-IR" sz="4000" b="1" dirty="0">
              <a:solidFill>
                <a:schemeClr val="bg1"/>
              </a:solidFill>
              <a:cs typeface="B Nazanin" panose="00000400000000000000" pitchFamily="2" charset="-78"/>
            </a:endParaRPr>
          </a:p>
          <a:p>
            <a:pPr algn="r" rtl="1"/>
            <a:r>
              <a:rPr lang="fa-IR" sz="3000" b="1" dirty="0">
                <a:solidFill>
                  <a:schemeClr val="bg1"/>
                </a:solidFill>
                <a:cs typeface="B Nazanin" panose="00000400000000000000" pitchFamily="2" charset="-78"/>
              </a:rPr>
              <a:t>مکانیسم مبتنی بر عوامل جغرافیایی</a:t>
            </a:r>
            <a:endParaRPr lang="en-US" sz="3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pic>
        <p:nvPicPr>
          <p:cNvPr id="11" name="Picture 10">
            <a:extLst>
              <a:ext uri="{FF2B5EF4-FFF2-40B4-BE49-F238E27FC236}">
                <a16:creationId xmlns:a16="http://schemas.microsoft.com/office/drawing/2014/main" id="{D1D2A4AA-D2FB-E8DF-9C9E-F590E44FE1F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81588" y="571500"/>
            <a:ext cx="13004321" cy="9085205"/>
          </a:xfrm>
          <a:prstGeom prst="rect">
            <a:avLst/>
          </a:prstGeom>
        </p:spPr>
      </p:pic>
    </p:spTree>
    <p:extLst>
      <p:ext uri="{BB962C8B-B14F-4D97-AF65-F5344CB8AC3E}">
        <p14:creationId xmlns:p14="http://schemas.microsoft.com/office/powerpoint/2010/main" val="143673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657264" y="-3188827"/>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13</a:t>
            </a:fld>
            <a:r>
              <a:rPr lang="en-US" sz="3600" b="1" dirty="0">
                <a:latin typeface="Times New Roman" panose="02020603050405020304" pitchFamily="18" charset="0"/>
                <a:cs typeface="Times New Roman" panose="02020603050405020304" pitchFamily="18" charset="0"/>
              </a:rPr>
              <a:t> of 37 </a:t>
            </a:r>
          </a:p>
        </p:txBody>
      </p:sp>
      <p:sp>
        <p:nvSpPr>
          <p:cNvPr id="5" name="TextBox 4">
            <a:extLst>
              <a:ext uri="{FF2B5EF4-FFF2-40B4-BE49-F238E27FC236}">
                <a16:creationId xmlns:a16="http://schemas.microsoft.com/office/drawing/2014/main" id="{89A158C9-AD28-FF97-CB5C-1CD75C6FD075}"/>
              </a:ext>
            </a:extLst>
          </p:cNvPr>
          <p:cNvSpPr txBox="1"/>
          <p:nvPr/>
        </p:nvSpPr>
        <p:spPr>
          <a:xfrm>
            <a:off x="13509894" y="1433797"/>
            <a:ext cx="4414208" cy="2400657"/>
          </a:xfrm>
          <a:prstGeom prst="rect">
            <a:avLst/>
          </a:prstGeom>
          <a:noFill/>
        </p:spPr>
        <p:txBody>
          <a:bodyPr wrap="square" rtlCol="0">
            <a:spAutoFit/>
          </a:bodyPr>
          <a:lstStyle/>
          <a:p>
            <a:pPr algn="r" rtl="1"/>
            <a:r>
              <a:rPr lang="fa-IR" sz="4000" b="1" dirty="0">
                <a:solidFill>
                  <a:schemeClr val="bg1"/>
                </a:solidFill>
                <a:cs typeface="B Nazanin" panose="00000400000000000000" pitchFamily="2" charset="-78"/>
              </a:rPr>
              <a:t>نحوه ارزیابی و محاسبه مشارکت ناهمگون</a:t>
            </a:r>
          </a:p>
          <a:p>
            <a:pPr algn="r" rtl="1"/>
            <a:endParaRPr lang="fa-IR" sz="4000" b="1" dirty="0">
              <a:solidFill>
                <a:schemeClr val="bg1"/>
              </a:solidFill>
              <a:cs typeface="B Nazanin" panose="00000400000000000000" pitchFamily="2" charset="-78"/>
            </a:endParaRPr>
          </a:p>
          <a:p>
            <a:pPr algn="r" rtl="1"/>
            <a:r>
              <a:rPr lang="fa-IR" sz="3000" b="1" dirty="0">
                <a:solidFill>
                  <a:schemeClr val="bg1"/>
                </a:solidFill>
                <a:cs typeface="B Nazanin" panose="00000400000000000000" pitchFamily="2" charset="-78"/>
              </a:rPr>
              <a:t>ادامه</a:t>
            </a:r>
            <a:endParaRPr lang="en-US" sz="3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graphicFrame>
        <p:nvGraphicFramePr>
          <p:cNvPr id="4" name="Table 3">
            <a:extLst>
              <a:ext uri="{FF2B5EF4-FFF2-40B4-BE49-F238E27FC236}">
                <a16:creationId xmlns:a16="http://schemas.microsoft.com/office/drawing/2014/main" id="{8597E112-F01B-9375-3870-A16D4B9AF3B0}"/>
              </a:ext>
            </a:extLst>
          </p:cNvPr>
          <p:cNvGraphicFramePr>
            <a:graphicFrameLocks noGrp="1"/>
          </p:cNvGraphicFramePr>
          <p:nvPr>
            <p:extLst>
              <p:ext uri="{D42A27DB-BD31-4B8C-83A1-F6EECF244321}">
                <p14:modId xmlns:p14="http://schemas.microsoft.com/office/powerpoint/2010/main" val="2198282608"/>
              </p:ext>
            </p:extLst>
          </p:nvPr>
        </p:nvGraphicFramePr>
        <p:xfrm>
          <a:off x="92473" y="3708120"/>
          <a:ext cx="14150743" cy="3390900"/>
        </p:xfrm>
        <a:graphic>
          <a:graphicData uri="http://schemas.openxmlformats.org/drawingml/2006/table">
            <a:tbl>
              <a:tblPr rtl="1" firstRow="1" bandRow="1">
                <a:tableStyleId>{5940675A-B579-460E-94D1-54222C63F5DA}</a:tableStyleId>
              </a:tblPr>
              <a:tblGrid>
                <a:gridCol w="1958134">
                  <a:extLst>
                    <a:ext uri="{9D8B030D-6E8A-4147-A177-3AD203B41FA5}">
                      <a16:colId xmlns:a16="http://schemas.microsoft.com/office/drawing/2014/main" val="3976574539"/>
                    </a:ext>
                  </a:extLst>
                </a:gridCol>
                <a:gridCol w="12192609">
                  <a:extLst>
                    <a:ext uri="{9D8B030D-6E8A-4147-A177-3AD203B41FA5}">
                      <a16:colId xmlns:a16="http://schemas.microsoft.com/office/drawing/2014/main" val="470518298"/>
                    </a:ext>
                  </a:extLst>
                </a:gridCol>
              </a:tblGrid>
              <a:tr h="845917">
                <a:tc gridSpan="2">
                  <a:txBody>
                    <a:bodyPr/>
                    <a:lstStyle/>
                    <a:p>
                      <a:pPr algn="ctr" rtl="1">
                        <a:lnSpc>
                          <a:spcPct val="150000"/>
                        </a:lnSpc>
                      </a:pPr>
                      <a:r>
                        <a:rPr lang="fa-IR" sz="4000" b="1" dirty="0">
                          <a:cs typeface="B Nazanin" panose="00000400000000000000" pitchFamily="2" charset="-78"/>
                        </a:rPr>
                        <a:t>نکات کلیدی در ارزیابی و محاسبه مشارکت های ناهمگون</a:t>
                      </a:r>
                      <a:endParaRPr lang="en-US" sz="4000" b="1" dirty="0">
                        <a:cs typeface="B Nazanin" panose="00000400000000000000" pitchFamily="2" charset="-78"/>
                      </a:endParaRPr>
                    </a:p>
                  </a:txBody>
                  <a:tcPr anchor="ctr"/>
                </a:tc>
                <a:tc hMerge="1">
                  <a:txBody>
                    <a:bodyPr/>
                    <a:lstStyle/>
                    <a:p>
                      <a:pPr algn="ctr"/>
                      <a:r>
                        <a:rPr lang="fa-IR" dirty="0"/>
                        <a:t>نکات کلیدی در ارزیابی و محاسبه مشارکت های ناهمگون</a:t>
                      </a:r>
                      <a:endParaRPr lang="en-US" dirty="0"/>
                    </a:p>
                  </a:txBody>
                  <a:tcPr anchor="ctr"/>
                </a:tc>
                <a:extLst>
                  <a:ext uri="{0D108BD9-81ED-4DB2-BD59-A6C34878D82A}">
                    <a16:rowId xmlns:a16="http://schemas.microsoft.com/office/drawing/2014/main" val="2137590346"/>
                  </a:ext>
                </a:extLst>
              </a:tr>
              <a:tr h="769646">
                <a:tc>
                  <a:txBody>
                    <a:bodyPr/>
                    <a:lstStyle/>
                    <a:p>
                      <a:pPr algn="ctr" rtl="1">
                        <a:lnSpc>
                          <a:spcPct val="150000"/>
                        </a:lnSpc>
                      </a:pPr>
                      <a:r>
                        <a:rPr lang="fa-IR" sz="2800" b="1" dirty="0">
                          <a:cs typeface="B Nazanin" panose="00000400000000000000" pitchFamily="2" charset="-78"/>
                        </a:rPr>
                        <a:t>سوال ها</a:t>
                      </a:r>
                      <a:endParaRPr lang="en-US" sz="2800" b="1" dirty="0">
                        <a:cs typeface="B Nazanin" panose="00000400000000000000" pitchFamily="2" charset="-78"/>
                      </a:endParaRPr>
                    </a:p>
                  </a:txBody>
                  <a:tcPr anchor="ctr"/>
                </a:tc>
                <a:tc>
                  <a:txBody>
                    <a:bodyPr/>
                    <a:lstStyle/>
                    <a:p>
                      <a:pPr algn="ctr" rtl="1">
                        <a:lnSpc>
                          <a:spcPct val="150000"/>
                        </a:lnSpc>
                      </a:pPr>
                      <a:r>
                        <a:rPr lang="fa-IR" sz="3600" b="1" dirty="0">
                          <a:cs typeface="B Nazanin" panose="00000400000000000000" pitchFamily="2" charset="-78"/>
                        </a:rPr>
                        <a:t>تحلیل ها / ارزیابی های اکتشافی</a:t>
                      </a:r>
                      <a:endParaRPr lang="en-US" sz="3600" b="1" dirty="0">
                        <a:cs typeface="B Nazanin" panose="00000400000000000000" pitchFamily="2" charset="-78"/>
                      </a:endParaRPr>
                    </a:p>
                  </a:txBody>
                  <a:tcPr anchor="ctr"/>
                </a:tc>
                <a:extLst>
                  <a:ext uri="{0D108BD9-81ED-4DB2-BD59-A6C34878D82A}">
                    <a16:rowId xmlns:a16="http://schemas.microsoft.com/office/drawing/2014/main" val="1935633458"/>
                  </a:ext>
                </a:extLst>
              </a:tr>
              <a:tr h="1516700">
                <a:tc>
                  <a:txBody>
                    <a:bodyPr/>
                    <a:lstStyle/>
                    <a:p>
                      <a:pPr algn="ctr"/>
                      <a:r>
                        <a:rPr lang="fa-IR" sz="2000" b="1" dirty="0">
                          <a:cs typeface="B Nazanin" panose="00000400000000000000" pitchFamily="2" charset="-78"/>
                        </a:rPr>
                        <a:t> 2- آیا مشارکت ناهمگون وجود دارد؟ (اختلاف بین کوهورت و جمعیت هدف)</a:t>
                      </a:r>
                    </a:p>
                  </a:txBody>
                  <a:tcPr anchor="ctr"/>
                </a:tc>
                <a:tc>
                  <a:txBody>
                    <a:bodyPr/>
                    <a:lstStyle/>
                    <a:p>
                      <a:pPr algn="ctr" rtl="1">
                        <a:lnSpc>
                          <a:spcPct val="150000"/>
                        </a:lnSpc>
                      </a:pPr>
                      <a:r>
                        <a:rPr lang="fa-IR" sz="2000" b="1" dirty="0">
                          <a:cs typeface="B Nazanin" panose="00000400000000000000" pitchFamily="2" charset="-78"/>
                        </a:rPr>
                        <a:t>2.2 ارزیابی کنید تا چه حد توزیع مواجهه و پیامد در کوهورت مطالعاتی از توزیع‌های مورد انتظار در جمعیت هدف انحراف دارند (می‌توانند بر حضور مشارکت ناهمگون اشاره کند اما عدم حضور مشارکت ناهمگون را نمی تواند تأیید ‌کند).</a:t>
                      </a:r>
                      <a:endParaRPr lang="en-US" sz="2000" b="1" dirty="0">
                        <a:cs typeface="B Nazanin" panose="00000400000000000000" pitchFamily="2" charset="-78"/>
                      </a:endParaRPr>
                    </a:p>
                  </a:txBody>
                  <a:tcPr anchor="ctr"/>
                </a:tc>
                <a:extLst>
                  <a:ext uri="{0D108BD9-81ED-4DB2-BD59-A6C34878D82A}">
                    <a16:rowId xmlns:a16="http://schemas.microsoft.com/office/drawing/2014/main" val="2182598351"/>
                  </a:ext>
                </a:extLst>
              </a:tr>
            </a:tbl>
          </a:graphicData>
        </a:graphic>
      </p:graphicFrame>
    </p:spTree>
    <p:extLst>
      <p:ext uri="{BB962C8B-B14F-4D97-AF65-F5344CB8AC3E}">
        <p14:creationId xmlns:p14="http://schemas.microsoft.com/office/powerpoint/2010/main" val="259944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657264" y="-3188827"/>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14</a:t>
            </a:fld>
            <a:r>
              <a:rPr lang="en-US" sz="3600" b="1" dirty="0">
                <a:latin typeface="Times New Roman" panose="02020603050405020304" pitchFamily="18" charset="0"/>
                <a:cs typeface="Times New Roman" panose="02020603050405020304" pitchFamily="18" charset="0"/>
              </a:rPr>
              <a:t> of 37</a:t>
            </a:r>
          </a:p>
        </p:txBody>
      </p:sp>
      <p:sp>
        <p:nvSpPr>
          <p:cNvPr id="5" name="TextBox 4">
            <a:extLst>
              <a:ext uri="{FF2B5EF4-FFF2-40B4-BE49-F238E27FC236}">
                <a16:creationId xmlns:a16="http://schemas.microsoft.com/office/drawing/2014/main" id="{89A158C9-AD28-FF97-CB5C-1CD75C6FD075}"/>
              </a:ext>
            </a:extLst>
          </p:cNvPr>
          <p:cNvSpPr txBox="1"/>
          <p:nvPr/>
        </p:nvSpPr>
        <p:spPr>
          <a:xfrm>
            <a:off x="13509894" y="1433797"/>
            <a:ext cx="4414208" cy="2431435"/>
          </a:xfrm>
          <a:prstGeom prst="rect">
            <a:avLst/>
          </a:prstGeom>
          <a:noFill/>
        </p:spPr>
        <p:txBody>
          <a:bodyPr wrap="square" rtlCol="0">
            <a:spAutoFit/>
          </a:bodyPr>
          <a:lstStyle/>
          <a:p>
            <a:pPr algn="r" rtl="1"/>
            <a:r>
              <a:rPr lang="fa-IR" sz="4000" b="1" dirty="0">
                <a:solidFill>
                  <a:schemeClr val="bg1"/>
                </a:solidFill>
                <a:cs typeface="B Nazanin" panose="00000400000000000000" pitchFamily="2" charset="-78"/>
              </a:rPr>
              <a:t>نحوه ارزیابی و محاسبه مشارکت ناهمگون</a:t>
            </a:r>
          </a:p>
          <a:p>
            <a:pPr algn="r" rtl="1"/>
            <a:endParaRPr lang="en-US" sz="4000" b="1" dirty="0">
              <a:solidFill>
                <a:schemeClr val="bg1"/>
              </a:solidFill>
              <a:cs typeface="B Nazanin" panose="00000400000000000000" pitchFamily="2" charset="-78"/>
            </a:endParaRPr>
          </a:p>
          <a:p>
            <a:pPr algn="r" rtl="1"/>
            <a:r>
              <a:rPr lang="fa-IR" sz="3000" b="1" dirty="0">
                <a:solidFill>
                  <a:schemeClr val="bg1"/>
                </a:solidFill>
                <a:cs typeface="B Nazanin" panose="00000400000000000000" pitchFamily="2" charset="-78"/>
              </a:rPr>
              <a:t>ادامه</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graphicFrame>
        <p:nvGraphicFramePr>
          <p:cNvPr id="10" name="Table 9">
            <a:extLst>
              <a:ext uri="{FF2B5EF4-FFF2-40B4-BE49-F238E27FC236}">
                <a16:creationId xmlns:a16="http://schemas.microsoft.com/office/drawing/2014/main" id="{059F9741-3649-4F6D-0170-EF0BD3BE43EC}"/>
              </a:ext>
            </a:extLst>
          </p:cNvPr>
          <p:cNvGraphicFramePr>
            <a:graphicFrameLocks noGrp="1"/>
          </p:cNvGraphicFramePr>
          <p:nvPr>
            <p:extLst>
              <p:ext uri="{D42A27DB-BD31-4B8C-83A1-F6EECF244321}">
                <p14:modId xmlns:p14="http://schemas.microsoft.com/office/powerpoint/2010/main" val="3171629020"/>
              </p:ext>
            </p:extLst>
          </p:nvPr>
        </p:nvGraphicFramePr>
        <p:xfrm>
          <a:off x="200611" y="3658777"/>
          <a:ext cx="14042605" cy="3946114"/>
        </p:xfrm>
        <a:graphic>
          <a:graphicData uri="http://schemas.openxmlformats.org/drawingml/2006/table">
            <a:tbl>
              <a:tblPr rtl="1" firstRow="1" bandRow="1">
                <a:tableStyleId>{5940675A-B579-460E-94D1-54222C63F5DA}</a:tableStyleId>
              </a:tblPr>
              <a:tblGrid>
                <a:gridCol w="1943173">
                  <a:extLst>
                    <a:ext uri="{9D8B030D-6E8A-4147-A177-3AD203B41FA5}">
                      <a16:colId xmlns:a16="http://schemas.microsoft.com/office/drawing/2014/main" val="3420757169"/>
                    </a:ext>
                  </a:extLst>
                </a:gridCol>
                <a:gridCol w="12099432">
                  <a:extLst>
                    <a:ext uri="{9D8B030D-6E8A-4147-A177-3AD203B41FA5}">
                      <a16:colId xmlns:a16="http://schemas.microsoft.com/office/drawing/2014/main" val="898867366"/>
                    </a:ext>
                  </a:extLst>
                </a:gridCol>
              </a:tblGrid>
              <a:tr h="1016810">
                <a:tc gridSpan="2">
                  <a:txBody>
                    <a:bodyPr/>
                    <a:lstStyle/>
                    <a:p>
                      <a:pPr algn="ctr" rtl="1">
                        <a:lnSpc>
                          <a:spcPct val="150000"/>
                        </a:lnSpc>
                      </a:pPr>
                      <a:r>
                        <a:rPr lang="fa-IR" sz="4000" b="1" dirty="0">
                          <a:cs typeface="B Nazanin" panose="00000400000000000000" pitchFamily="2" charset="-78"/>
                        </a:rPr>
                        <a:t>نکات کلیدی در ارزیابی و محاسبه مشارکت های ناهمگون</a:t>
                      </a:r>
                      <a:endParaRPr lang="en-US" sz="4000" b="1" dirty="0">
                        <a:cs typeface="B Nazanin" panose="00000400000000000000" pitchFamily="2" charset="-78"/>
                      </a:endParaRPr>
                    </a:p>
                  </a:txBody>
                  <a:tcPr anchor="ctr"/>
                </a:tc>
                <a:tc hMerge="1">
                  <a:txBody>
                    <a:bodyPr/>
                    <a:lstStyle/>
                    <a:p>
                      <a:pPr algn="ctr"/>
                      <a:r>
                        <a:rPr lang="fa-IR" dirty="0"/>
                        <a:t>نکات کلیدی در ارزیابی و محاسبه مشارکت های ناهمگون</a:t>
                      </a:r>
                      <a:endParaRPr lang="en-US" dirty="0"/>
                    </a:p>
                  </a:txBody>
                  <a:tcPr anchor="ctr"/>
                </a:tc>
                <a:extLst>
                  <a:ext uri="{0D108BD9-81ED-4DB2-BD59-A6C34878D82A}">
                    <a16:rowId xmlns:a16="http://schemas.microsoft.com/office/drawing/2014/main" val="793766733"/>
                  </a:ext>
                </a:extLst>
              </a:tr>
              <a:tr h="925130">
                <a:tc>
                  <a:txBody>
                    <a:bodyPr/>
                    <a:lstStyle/>
                    <a:p>
                      <a:pPr algn="ctr" rtl="1">
                        <a:lnSpc>
                          <a:spcPct val="150000"/>
                        </a:lnSpc>
                      </a:pPr>
                      <a:r>
                        <a:rPr lang="fa-IR" sz="3600" b="1" dirty="0">
                          <a:cs typeface="B Nazanin" panose="00000400000000000000" pitchFamily="2" charset="-78"/>
                        </a:rPr>
                        <a:t>سوال ها</a:t>
                      </a:r>
                      <a:endParaRPr lang="en-US" sz="3600" b="1" dirty="0">
                        <a:cs typeface="B Nazanin" panose="00000400000000000000" pitchFamily="2" charset="-78"/>
                      </a:endParaRPr>
                    </a:p>
                  </a:txBody>
                  <a:tcPr anchor="ctr"/>
                </a:tc>
                <a:tc>
                  <a:txBody>
                    <a:bodyPr/>
                    <a:lstStyle/>
                    <a:p>
                      <a:pPr algn="ctr" rtl="1">
                        <a:lnSpc>
                          <a:spcPct val="150000"/>
                        </a:lnSpc>
                      </a:pPr>
                      <a:r>
                        <a:rPr lang="fa-IR" sz="3600" b="1" dirty="0">
                          <a:cs typeface="B Nazanin" panose="00000400000000000000" pitchFamily="2" charset="-78"/>
                        </a:rPr>
                        <a:t>تحلیل ها / ارزیابی های اکتشافی</a:t>
                      </a:r>
                      <a:endParaRPr lang="en-US" sz="3600" b="1" dirty="0">
                        <a:cs typeface="B Nazanin" panose="00000400000000000000" pitchFamily="2" charset="-78"/>
                      </a:endParaRPr>
                    </a:p>
                  </a:txBody>
                  <a:tcPr anchor="ctr"/>
                </a:tc>
                <a:extLst>
                  <a:ext uri="{0D108BD9-81ED-4DB2-BD59-A6C34878D82A}">
                    <a16:rowId xmlns:a16="http://schemas.microsoft.com/office/drawing/2014/main" val="959451871"/>
                  </a:ext>
                </a:extLst>
              </a:tr>
              <a:tr h="2004174">
                <a:tc>
                  <a:txBody>
                    <a:bodyPr/>
                    <a:lstStyle/>
                    <a:p>
                      <a:pPr algn="ctr"/>
                      <a:r>
                        <a:rPr lang="fa-IR" sz="2000" b="1" dirty="0">
                          <a:cs typeface="B Nazanin" panose="00000400000000000000" pitchFamily="2" charset="-78"/>
                        </a:rPr>
                        <a:t> 2- آیا مشارکت ناهمگون وجود دارد؟ (اختلاف بین کوهورت و جمعیت هدف)</a:t>
                      </a:r>
                    </a:p>
                  </a:txBody>
                  <a:tcPr anchor="ctr"/>
                </a:tc>
                <a:tc>
                  <a:txBody>
                    <a:bodyPr/>
                    <a:lstStyle/>
                    <a:p>
                      <a:pPr algn="ctr" rtl="1">
                        <a:lnSpc>
                          <a:spcPct val="150000"/>
                        </a:lnSpc>
                      </a:pPr>
                      <a:r>
                        <a:rPr lang="fa-IR" sz="2000" b="1" dirty="0">
                          <a:cs typeface="B Nazanin" panose="00000400000000000000" pitchFamily="2" charset="-78"/>
                        </a:rPr>
                        <a:t>2.3 محاسبه برآورد‌های اثر متغیر زمانی مانند منحنی‌های بقا تعدیل شده و ارزیابی این که آیا هر اختلاف مشاهده‌شده در برآورد های اثر در طول زمان با دانش موضوعی سازگار است یا خیر.</a:t>
                      </a:r>
                      <a:endParaRPr lang="en-US" sz="2000" b="1" dirty="0">
                        <a:cs typeface="B Nazanin" panose="00000400000000000000" pitchFamily="2" charset="-78"/>
                      </a:endParaRPr>
                    </a:p>
                  </a:txBody>
                  <a:tcPr anchor="ctr"/>
                </a:tc>
                <a:extLst>
                  <a:ext uri="{0D108BD9-81ED-4DB2-BD59-A6C34878D82A}">
                    <a16:rowId xmlns:a16="http://schemas.microsoft.com/office/drawing/2014/main" val="4048269303"/>
                  </a:ext>
                </a:extLst>
              </a:tr>
            </a:tbl>
          </a:graphicData>
        </a:graphic>
      </p:graphicFrame>
    </p:spTree>
    <p:extLst>
      <p:ext uri="{BB962C8B-B14F-4D97-AF65-F5344CB8AC3E}">
        <p14:creationId xmlns:p14="http://schemas.microsoft.com/office/powerpoint/2010/main" val="300865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657264" y="-3188827"/>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15</a:t>
            </a:fld>
            <a:r>
              <a:rPr lang="en-US" sz="3600" b="1" dirty="0">
                <a:latin typeface="Times New Roman" panose="02020603050405020304" pitchFamily="18" charset="0"/>
                <a:cs typeface="Times New Roman" panose="02020603050405020304" pitchFamily="18" charset="0"/>
              </a:rPr>
              <a:t> of 37</a:t>
            </a:r>
          </a:p>
        </p:txBody>
      </p:sp>
      <p:sp>
        <p:nvSpPr>
          <p:cNvPr id="5" name="TextBox 4">
            <a:extLst>
              <a:ext uri="{FF2B5EF4-FFF2-40B4-BE49-F238E27FC236}">
                <a16:creationId xmlns:a16="http://schemas.microsoft.com/office/drawing/2014/main" id="{89A158C9-AD28-FF97-CB5C-1CD75C6FD075}"/>
              </a:ext>
            </a:extLst>
          </p:cNvPr>
          <p:cNvSpPr txBox="1"/>
          <p:nvPr/>
        </p:nvSpPr>
        <p:spPr>
          <a:xfrm>
            <a:off x="13509894" y="1433797"/>
            <a:ext cx="4414208" cy="2400657"/>
          </a:xfrm>
          <a:prstGeom prst="rect">
            <a:avLst/>
          </a:prstGeom>
          <a:noFill/>
        </p:spPr>
        <p:txBody>
          <a:bodyPr wrap="square" rtlCol="0">
            <a:spAutoFit/>
          </a:bodyPr>
          <a:lstStyle/>
          <a:p>
            <a:pPr algn="r" rtl="1"/>
            <a:r>
              <a:rPr lang="fa-IR" sz="4000" b="1" dirty="0">
                <a:solidFill>
                  <a:schemeClr val="bg1"/>
                </a:solidFill>
                <a:cs typeface="B Nazanin" panose="00000400000000000000" pitchFamily="2" charset="-78"/>
              </a:rPr>
              <a:t>نحوه ارزیابی و محاسبه مشارکت ناهمگون</a:t>
            </a:r>
          </a:p>
          <a:p>
            <a:pPr algn="r" rtl="1"/>
            <a:endParaRPr lang="fa-IR" sz="4000" b="1" dirty="0">
              <a:solidFill>
                <a:schemeClr val="bg1"/>
              </a:solidFill>
              <a:cs typeface="B Nazanin" panose="00000400000000000000" pitchFamily="2" charset="-78"/>
            </a:endParaRPr>
          </a:p>
          <a:p>
            <a:pPr algn="r" rtl="1"/>
            <a:r>
              <a:rPr lang="fa-IR" sz="3000" b="1" dirty="0">
                <a:solidFill>
                  <a:schemeClr val="bg1"/>
                </a:solidFill>
                <a:cs typeface="B Nazanin" panose="00000400000000000000" pitchFamily="2" charset="-78"/>
              </a:rPr>
              <a:t>ادامه</a:t>
            </a:r>
            <a:endParaRPr lang="en-US" sz="3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graphicFrame>
        <p:nvGraphicFramePr>
          <p:cNvPr id="4" name="Table 3">
            <a:extLst>
              <a:ext uri="{FF2B5EF4-FFF2-40B4-BE49-F238E27FC236}">
                <a16:creationId xmlns:a16="http://schemas.microsoft.com/office/drawing/2014/main" id="{AE92E162-CAB7-48A2-8486-0BFBD5C9D340}"/>
              </a:ext>
            </a:extLst>
          </p:cNvPr>
          <p:cNvGraphicFramePr>
            <a:graphicFrameLocks noGrp="1"/>
          </p:cNvGraphicFramePr>
          <p:nvPr>
            <p:extLst>
              <p:ext uri="{D42A27DB-BD31-4B8C-83A1-F6EECF244321}">
                <p14:modId xmlns:p14="http://schemas.microsoft.com/office/powerpoint/2010/main" val="607736540"/>
              </p:ext>
            </p:extLst>
          </p:nvPr>
        </p:nvGraphicFramePr>
        <p:xfrm>
          <a:off x="338498" y="2954581"/>
          <a:ext cx="13580702" cy="4377838"/>
        </p:xfrm>
        <a:graphic>
          <a:graphicData uri="http://schemas.openxmlformats.org/drawingml/2006/table">
            <a:tbl>
              <a:tblPr rtl="1" firstRow="1" bandRow="1">
                <a:tableStyleId>{5940675A-B579-460E-94D1-54222C63F5DA}</a:tableStyleId>
              </a:tblPr>
              <a:tblGrid>
                <a:gridCol w="1879253">
                  <a:extLst>
                    <a:ext uri="{9D8B030D-6E8A-4147-A177-3AD203B41FA5}">
                      <a16:colId xmlns:a16="http://schemas.microsoft.com/office/drawing/2014/main" val="1806659012"/>
                    </a:ext>
                  </a:extLst>
                </a:gridCol>
                <a:gridCol w="11701449">
                  <a:extLst>
                    <a:ext uri="{9D8B030D-6E8A-4147-A177-3AD203B41FA5}">
                      <a16:colId xmlns:a16="http://schemas.microsoft.com/office/drawing/2014/main" val="2570646355"/>
                    </a:ext>
                  </a:extLst>
                </a:gridCol>
              </a:tblGrid>
              <a:tr h="773366">
                <a:tc gridSpan="2">
                  <a:txBody>
                    <a:bodyPr/>
                    <a:lstStyle/>
                    <a:p>
                      <a:pPr algn="ctr" rtl="1">
                        <a:lnSpc>
                          <a:spcPct val="150000"/>
                        </a:lnSpc>
                      </a:pPr>
                      <a:r>
                        <a:rPr lang="fa-IR" sz="4000" b="1" dirty="0">
                          <a:cs typeface="B Nazanin" panose="00000400000000000000" pitchFamily="2" charset="-78"/>
                        </a:rPr>
                        <a:t>نکات کلیدی در ارزیابی و محاسبه مشارکت های ناهمگون</a:t>
                      </a:r>
                      <a:endParaRPr lang="en-US" sz="4000" b="1" dirty="0">
                        <a:cs typeface="B Nazanin" panose="00000400000000000000" pitchFamily="2" charset="-78"/>
                      </a:endParaRPr>
                    </a:p>
                  </a:txBody>
                  <a:tcPr anchor="ctr"/>
                </a:tc>
                <a:tc hMerge="1">
                  <a:txBody>
                    <a:bodyPr/>
                    <a:lstStyle/>
                    <a:p>
                      <a:pPr algn="ctr"/>
                      <a:r>
                        <a:rPr lang="fa-IR" dirty="0"/>
                        <a:t>نکات کلیدی در ارزیابی و محاسبه مشارکت های ناهمگون</a:t>
                      </a:r>
                      <a:endParaRPr lang="en-US" dirty="0"/>
                    </a:p>
                  </a:txBody>
                  <a:tcPr anchor="ctr"/>
                </a:tc>
                <a:extLst>
                  <a:ext uri="{0D108BD9-81ED-4DB2-BD59-A6C34878D82A}">
                    <a16:rowId xmlns:a16="http://schemas.microsoft.com/office/drawing/2014/main" val="4205270301"/>
                  </a:ext>
                </a:extLst>
              </a:tr>
              <a:tr h="688296">
                <a:tc>
                  <a:txBody>
                    <a:bodyPr/>
                    <a:lstStyle/>
                    <a:p>
                      <a:pPr algn="ctr" rtl="1">
                        <a:lnSpc>
                          <a:spcPct val="150000"/>
                        </a:lnSpc>
                      </a:pPr>
                      <a:r>
                        <a:rPr lang="fa-IR" sz="3600" b="1" dirty="0">
                          <a:cs typeface="B Nazanin" panose="00000400000000000000" pitchFamily="2" charset="-78"/>
                        </a:rPr>
                        <a:t>سوال ها</a:t>
                      </a:r>
                      <a:endParaRPr lang="en-US" sz="3600" b="1" dirty="0">
                        <a:cs typeface="B Nazanin" panose="00000400000000000000" pitchFamily="2" charset="-78"/>
                      </a:endParaRPr>
                    </a:p>
                  </a:txBody>
                  <a:tcPr anchor="ctr"/>
                </a:tc>
                <a:tc>
                  <a:txBody>
                    <a:bodyPr/>
                    <a:lstStyle/>
                    <a:p>
                      <a:pPr algn="ctr" rtl="1">
                        <a:lnSpc>
                          <a:spcPct val="150000"/>
                        </a:lnSpc>
                      </a:pPr>
                      <a:r>
                        <a:rPr lang="fa-IR" sz="3600" b="1" dirty="0">
                          <a:cs typeface="B Nazanin" panose="00000400000000000000" pitchFamily="2" charset="-78"/>
                        </a:rPr>
                        <a:t>تحلیل ها/ ارزیابی های اکتشافی</a:t>
                      </a:r>
                      <a:endParaRPr lang="en-US" sz="3600" b="1" dirty="0">
                        <a:cs typeface="B Nazanin" panose="00000400000000000000" pitchFamily="2" charset="-78"/>
                      </a:endParaRPr>
                    </a:p>
                  </a:txBody>
                  <a:tcPr anchor="ctr"/>
                </a:tc>
                <a:extLst>
                  <a:ext uri="{0D108BD9-81ED-4DB2-BD59-A6C34878D82A}">
                    <a16:rowId xmlns:a16="http://schemas.microsoft.com/office/drawing/2014/main" val="3892734521"/>
                  </a:ext>
                </a:extLst>
              </a:tr>
              <a:tr h="2602378">
                <a:tc>
                  <a:txBody>
                    <a:bodyPr/>
                    <a:lstStyle/>
                    <a:p>
                      <a:pPr algn="ctr" rtl="1">
                        <a:lnSpc>
                          <a:spcPct val="150000"/>
                        </a:lnSpc>
                      </a:pPr>
                      <a:r>
                        <a:rPr lang="fa-IR" sz="2200" b="1" dirty="0">
                          <a:cs typeface="B Nazanin" panose="00000400000000000000" pitchFamily="2" charset="-78"/>
                        </a:rPr>
                        <a:t>3- نحوه محاسبه سوگیری ناشی از مشارکت ناهمگون در برآوردهای اثر</a:t>
                      </a:r>
                      <a:endParaRPr lang="en-US" sz="2200" b="1" dirty="0">
                        <a:cs typeface="B Nazanin" panose="00000400000000000000" pitchFamily="2" charset="-78"/>
                      </a:endParaRPr>
                    </a:p>
                  </a:txBody>
                  <a:tcPr anchor="ctr"/>
                </a:tc>
                <a:tc>
                  <a:txBody>
                    <a:bodyPr/>
                    <a:lstStyle/>
                    <a:p>
                      <a:pPr algn="ctr" rtl="1">
                        <a:lnSpc>
                          <a:spcPct val="150000"/>
                        </a:lnSpc>
                      </a:pPr>
                      <a:r>
                        <a:rPr lang="fa-IR" sz="2000" b="1" dirty="0">
                          <a:cs typeface="B Nazanin" panose="00000400000000000000" pitchFamily="2" charset="-78"/>
                        </a:rPr>
                        <a:t>3.1 با داده‌های اضافی از غیرشرکت‌کنندگان، از وزن‌دهی احتمال معکوس در مدل‌های مشارکت (یا انتخاب) استفاده کنید.</a:t>
                      </a:r>
                      <a:endParaRPr lang="en-US" sz="2000" b="1" dirty="0">
                        <a:cs typeface="B Nazanin" panose="00000400000000000000" pitchFamily="2" charset="-78"/>
                      </a:endParaRPr>
                    </a:p>
                  </a:txBody>
                  <a:tcPr anchor="ctr"/>
                </a:tc>
                <a:extLst>
                  <a:ext uri="{0D108BD9-81ED-4DB2-BD59-A6C34878D82A}">
                    <a16:rowId xmlns:a16="http://schemas.microsoft.com/office/drawing/2014/main" val="1657785784"/>
                  </a:ext>
                </a:extLst>
              </a:tr>
            </a:tbl>
          </a:graphicData>
        </a:graphic>
      </p:graphicFrame>
    </p:spTree>
    <p:extLst>
      <p:ext uri="{BB962C8B-B14F-4D97-AF65-F5344CB8AC3E}">
        <p14:creationId xmlns:p14="http://schemas.microsoft.com/office/powerpoint/2010/main" val="152002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657264" y="-3314700"/>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16</a:t>
            </a:fld>
            <a:r>
              <a:rPr lang="en-US" sz="3600" b="1" dirty="0">
                <a:latin typeface="Times New Roman" panose="02020603050405020304" pitchFamily="18" charset="0"/>
                <a:cs typeface="Times New Roman" panose="02020603050405020304" pitchFamily="18" charset="0"/>
              </a:rPr>
              <a:t> of 37 </a:t>
            </a:r>
          </a:p>
        </p:txBody>
      </p:sp>
      <p:sp>
        <p:nvSpPr>
          <p:cNvPr id="5" name="TextBox 4">
            <a:extLst>
              <a:ext uri="{FF2B5EF4-FFF2-40B4-BE49-F238E27FC236}">
                <a16:creationId xmlns:a16="http://schemas.microsoft.com/office/drawing/2014/main" id="{89A158C9-AD28-FF97-CB5C-1CD75C6FD075}"/>
              </a:ext>
            </a:extLst>
          </p:cNvPr>
          <p:cNvSpPr txBox="1"/>
          <p:nvPr/>
        </p:nvSpPr>
        <p:spPr>
          <a:xfrm>
            <a:off x="13509894" y="1433797"/>
            <a:ext cx="4414208" cy="2400657"/>
          </a:xfrm>
          <a:prstGeom prst="rect">
            <a:avLst/>
          </a:prstGeom>
          <a:noFill/>
        </p:spPr>
        <p:txBody>
          <a:bodyPr wrap="square" rtlCol="0">
            <a:spAutoFit/>
          </a:bodyPr>
          <a:lstStyle/>
          <a:p>
            <a:pPr algn="r" rtl="1"/>
            <a:r>
              <a:rPr lang="fa-IR" sz="4000" b="1" dirty="0">
                <a:solidFill>
                  <a:schemeClr val="bg1"/>
                </a:solidFill>
                <a:cs typeface="B Nazanin" panose="00000400000000000000" pitchFamily="2" charset="-78"/>
              </a:rPr>
              <a:t>نحوه ارزیابی و محاسبه مشارکت ناهمگون</a:t>
            </a:r>
          </a:p>
          <a:p>
            <a:pPr algn="r" rtl="1"/>
            <a:endParaRPr lang="fa-IR" sz="4000" b="1" dirty="0">
              <a:solidFill>
                <a:schemeClr val="bg1"/>
              </a:solidFill>
              <a:cs typeface="B Nazanin" panose="00000400000000000000" pitchFamily="2" charset="-78"/>
            </a:endParaRPr>
          </a:p>
          <a:p>
            <a:pPr algn="r" rtl="1"/>
            <a:r>
              <a:rPr lang="fa-IR" sz="3000" b="1" dirty="0">
                <a:solidFill>
                  <a:schemeClr val="bg1"/>
                </a:solidFill>
                <a:cs typeface="B Nazanin" panose="00000400000000000000" pitchFamily="2" charset="-78"/>
              </a:rPr>
              <a:t>ادامه</a:t>
            </a:r>
            <a:endParaRPr lang="en-US" sz="3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graphicFrame>
        <p:nvGraphicFramePr>
          <p:cNvPr id="10" name="Table 9">
            <a:extLst>
              <a:ext uri="{FF2B5EF4-FFF2-40B4-BE49-F238E27FC236}">
                <a16:creationId xmlns:a16="http://schemas.microsoft.com/office/drawing/2014/main" id="{8EE8ECF7-B5A8-C950-AAE0-286E80F86523}"/>
              </a:ext>
            </a:extLst>
          </p:cNvPr>
          <p:cNvGraphicFramePr>
            <a:graphicFrameLocks noGrp="1"/>
          </p:cNvGraphicFramePr>
          <p:nvPr>
            <p:extLst>
              <p:ext uri="{D42A27DB-BD31-4B8C-83A1-F6EECF244321}">
                <p14:modId xmlns:p14="http://schemas.microsoft.com/office/powerpoint/2010/main" val="2709508597"/>
              </p:ext>
            </p:extLst>
          </p:nvPr>
        </p:nvGraphicFramePr>
        <p:xfrm>
          <a:off x="344848" y="2959020"/>
          <a:ext cx="13580702" cy="3880054"/>
        </p:xfrm>
        <a:graphic>
          <a:graphicData uri="http://schemas.openxmlformats.org/drawingml/2006/table">
            <a:tbl>
              <a:tblPr rtl="1" firstRow="1" bandRow="1">
                <a:tableStyleId>{5940675A-B579-460E-94D1-54222C63F5DA}</a:tableStyleId>
              </a:tblPr>
              <a:tblGrid>
                <a:gridCol w="1879255">
                  <a:extLst>
                    <a:ext uri="{9D8B030D-6E8A-4147-A177-3AD203B41FA5}">
                      <a16:colId xmlns:a16="http://schemas.microsoft.com/office/drawing/2014/main" val="3355773070"/>
                    </a:ext>
                  </a:extLst>
                </a:gridCol>
                <a:gridCol w="11701447">
                  <a:extLst>
                    <a:ext uri="{9D8B030D-6E8A-4147-A177-3AD203B41FA5}">
                      <a16:colId xmlns:a16="http://schemas.microsoft.com/office/drawing/2014/main" val="2997714107"/>
                    </a:ext>
                  </a:extLst>
                </a:gridCol>
              </a:tblGrid>
              <a:tr h="835156">
                <a:tc gridSpan="2">
                  <a:txBody>
                    <a:bodyPr/>
                    <a:lstStyle/>
                    <a:p>
                      <a:pPr algn="ctr" rtl="1">
                        <a:lnSpc>
                          <a:spcPct val="150000"/>
                        </a:lnSpc>
                      </a:pPr>
                      <a:r>
                        <a:rPr lang="fa-IR" sz="4000" b="1" dirty="0">
                          <a:cs typeface="B Nazanin" panose="00000400000000000000" pitchFamily="2" charset="-78"/>
                        </a:rPr>
                        <a:t>نکات کلیدی در ارزیابی و محاسبه مشارکت های ناهمگون</a:t>
                      </a:r>
                      <a:endParaRPr lang="en-US" sz="4000" b="1" dirty="0">
                        <a:cs typeface="B Nazanin" panose="00000400000000000000" pitchFamily="2" charset="-78"/>
                      </a:endParaRPr>
                    </a:p>
                  </a:txBody>
                  <a:tcPr anchor="ctr"/>
                </a:tc>
                <a:tc hMerge="1">
                  <a:txBody>
                    <a:bodyPr/>
                    <a:lstStyle/>
                    <a:p>
                      <a:pPr algn="ctr"/>
                      <a:r>
                        <a:rPr lang="fa-IR" dirty="0"/>
                        <a:t>نکات کلیدی در ارزیابی و محاسبه مشارکت های ناهمگون</a:t>
                      </a:r>
                      <a:endParaRPr lang="en-US" dirty="0"/>
                    </a:p>
                  </a:txBody>
                  <a:tcPr anchor="ctr"/>
                </a:tc>
                <a:extLst>
                  <a:ext uri="{0D108BD9-81ED-4DB2-BD59-A6C34878D82A}">
                    <a16:rowId xmlns:a16="http://schemas.microsoft.com/office/drawing/2014/main" val="422066688"/>
                  </a:ext>
                </a:extLst>
              </a:tr>
              <a:tr h="743289">
                <a:tc>
                  <a:txBody>
                    <a:bodyPr/>
                    <a:lstStyle/>
                    <a:p>
                      <a:pPr algn="ctr" rtl="1">
                        <a:lnSpc>
                          <a:spcPct val="150000"/>
                        </a:lnSpc>
                      </a:pPr>
                      <a:r>
                        <a:rPr lang="fa-IR" sz="3600" b="1" dirty="0">
                          <a:cs typeface="B Nazanin" panose="00000400000000000000" pitchFamily="2" charset="-78"/>
                        </a:rPr>
                        <a:t>سوال ها</a:t>
                      </a:r>
                      <a:endParaRPr lang="en-US" sz="3600" b="1" dirty="0">
                        <a:cs typeface="B Nazanin" panose="00000400000000000000" pitchFamily="2" charset="-78"/>
                      </a:endParaRPr>
                    </a:p>
                  </a:txBody>
                  <a:tcPr anchor="ctr"/>
                </a:tc>
                <a:tc>
                  <a:txBody>
                    <a:bodyPr/>
                    <a:lstStyle/>
                    <a:p>
                      <a:pPr algn="ctr" rtl="1">
                        <a:lnSpc>
                          <a:spcPct val="150000"/>
                        </a:lnSpc>
                      </a:pPr>
                      <a:r>
                        <a:rPr lang="fa-IR" sz="3600" b="1" dirty="0">
                          <a:cs typeface="B Nazanin" panose="00000400000000000000" pitchFamily="2" charset="-78"/>
                        </a:rPr>
                        <a:t>تحلیل ها/ ارزیابی های اکتشافی</a:t>
                      </a:r>
                      <a:endParaRPr lang="en-US" sz="3600" b="1" dirty="0">
                        <a:cs typeface="B Nazanin" panose="00000400000000000000" pitchFamily="2" charset="-78"/>
                      </a:endParaRPr>
                    </a:p>
                  </a:txBody>
                  <a:tcPr anchor="ctr"/>
                </a:tc>
                <a:extLst>
                  <a:ext uri="{0D108BD9-81ED-4DB2-BD59-A6C34878D82A}">
                    <a16:rowId xmlns:a16="http://schemas.microsoft.com/office/drawing/2014/main" val="3864922840"/>
                  </a:ext>
                </a:extLst>
              </a:tr>
              <a:tr h="2104594">
                <a:tc>
                  <a:txBody>
                    <a:bodyPr/>
                    <a:lstStyle/>
                    <a:p>
                      <a:pPr algn="ctr"/>
                      <a:r>
                        <a:rPr lang="fa-IR" sz="2400" dirty="0">
                          <a:cs typeface="B Nazanin" panose="00000400000000000000" pitchFamily="2" charset="-78"/>
                        </a:rPr>
                        <a:t>3- نحوه محاسبه سوگیری ناشی از مشارکت ناهمگون در برآوردهای اثر</a:t>
                      </a:r>
                    </a:p>
                  </a:txBody>
                  <a:tcPr anchor="ctr"/>
                </a:tc>
                <a:tc>
                  <a:txBody>
                    <a:bodyPr/>
                    <a:lstStyle/>
                    <a:p>
                      <a:pPr algn="ctr" rtl="1">
                        <a:lnSpc>
                          <a:spcPct val="150000"/>
                        </a:lnSpc>
                      </a:pPr>
                      <a:r>
                        <a:rPr lang="fa-IR" sz="2000" b="1" dirty="0">
                          <a:cs typeface="B Nazanin" panose="00000400000000000000" pitchFamily="2" charset="-78"/>
                        </a:rPr>
                        <a:t>3.2 با داده‌های اضافی از تمام عوامل خطرمشترک با مشارکت و پیامد، آن‌ها را با استفاده از هر روشی کنترل کنید.</a:t>
                      </a:r>
                      <a:endParaRPr lang="en-US" sz="2000" b="1" dirty="0">
                        <a:cs typeface="B Nazanin" panose="00000400000000000000" pitchFamily="2" charset="-78"/>
                      </a:endParaRPr>
                    </a:p>
                  </a:txBody>
                  <a:tcPr anchor="ctr"/>
                </a:tc>
                <a:extLst>
                  <a:ext uri="{0D108BD9-81ED-4DB2-BD59-A6C34878D82A}">
                    <a16:rowId xmlns:a16="http://schemas.microsoft.com/office/drawing/2014/main" val="3136606711"/>
                  </a:ext>
                </a:extLst>
              </a:tr>
            </a:tbl>
          </a:graphicData>
        </a:graphic>
      </p:graphicFrame>
    </p:spTree>
    <p:extLst>
      <p:ext uri="{BB962C8B-B14F-4D97-AF65-F5344CB8AC3E}">
        <p14:creationId xmlns:p14="http://schemas.microsoft.com/office/powerpoint/2010/main" val="261493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657264" y="-3188827"/>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17</a:t>
            </a:fld>
            <a:r>
              <a:rPr lang="en-US" sz="3600" b="1" dirty="0">
                <a:latin typeface="Times New Roman" panose="02020603050405020304" pitchFamily="18" charset="0"/>
                <a:cs typeface="Times New Roman" panose="02020603050405020304" pitchFamily="18" charset="0"/>
              </a:rPr>
              <a:t> of 37 </a:t>
            </a:r>
          </a:p>
        </p:txBody>
      </p:sp>
      <p:sp>
        <p:nvSpPr>
          <p:cNvPr id="5" name="TextBox 4">
            <a:extLst>
              <a:ext uri="{FF2B5EF4-FFF2-40B4-BE49-F238E27FC236}">
                <a16:creationId xmlns:a16="http://schemas.microsoft.com/office/drawing/2014/main" id="{89A158C9-AD28-FF97-CB5C-1CD75C6FD075}"/>
              </a:ext>
            </a:extLst>
          </p:cNvPr>
          <p:cNvSpPr txBox="1"/>
          <p:nvPr/>
        </p:nvSpPr>
        <p:spPr>
          <a:xfrm>
            <a:off x="13509894" y="1433797"/>
            <a:ext cx="4414208" cy="2400657"/>
          </a:xfrm>
          <a:prstGeom prst="rect">
            <a:avLst/>
          </a:prstGeom>
          <a:noFill/>
        </p:spPr>
        <p:txBody>
          <a:bodyPr wrap="square" rtlCol="0">
            <a:spAutoFit/>
          </a:bodyPr>
          <a:lstStyle/>
          <a:p>
            <a:pPr algn="r" rtl="1"/>
            <a:r>
              <a:rPr lang="fa-IR" sz="4000" b="1" dirty="0">
                <a:solidFill>
                  <a:schemeClr val="bg1"/>
                </a:solidFill>
                <a:cs typeface="B Nazanin" panose="00000400000000000000" pitchFamily="2" charset="-78"/>
              </a:rPr>
              <a:t>نحوه ارزیابی و محاسبه مشارکت ناهمگون</a:t>
            </a:r>
          </a:p>
          <a:p>
            <a:pPr algn="r" rtl="1"/>
            <a:endParaRPr lang="fa-IR" sz="4000" b="1" dirty="0">
              <a:solidFill>
                <a:schemeClr val="bg1"/>
              </a:solidFill>
              <a:cs typeface="B Nazanin" panose="00000400000000000000" pitchFamily="2" charset="-78"/>
            </a:endParaRPr>
          </a:p>
          <a:p>
            <a:pPr algn="r" rtl="1"/>
            <a:r>
              <a:rPr lang="fa-IR" sz="3000" b="1" dirty="0">
                <a:solidFill>
                  <a:schemeClr val="bg1"/>
                </a:solidFill>
                <a:cs typeface="B Nazanin" panose="00000400000000000000" pitchFamily="2" charset="-78"/>
              </a:rPr>
              <a:t>ادامه</a:t>
            </a:r>
            <a:endParaRPr lang="en-US" sz="3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graphicFrame>
        <p:nvGraphicFramePr>
          <p:cNvPr id="4" name="Table 3">
            <a:extLst>
              <a:ext uri="{FF2B5EF4-FFF2-40B4-BE49-F238E27FC236}">
                <a16:creationId xmlns:a16="http://schemas.microsoft.com/office/drawing/2014/main" id="{9897DD9E-8D17-994A-E8DC-D09B83962D11}"/>
              </a:ext>
            </a:extLst>
          </p:cNvPr>
          <p:cNvGraphicFramePr>
            <a:graphicFrameLocks noGrp="1"/>
          </p:cNvGraphicFramePr>
          <p:nvPr>
            <p:extLst>
              <p:ext uri="{D42A27DB-BD31-4B8C-83A1-F6EECF244321}">
                <p14:modId xmlns:p14="http://schemas.microsoft.com/office/powerpoint/2010/main" val="1187836111"/>
              </p:ext>
            </p:extLst>
          </p:nvPr>
        </p:nvGraphicFramePr>
        <p:xfrm>
          <a:off x="515720" y="3478530"/>
          <a:ext cx="13727497" cy="3329940"/>
        </p:xfrm>
        <a:graphic>
          <a:graphicData uri="http://schemas.openxmlformats.org/drawingml/2006/table">
            <a:tbl>
              <a:tblPr rtl="1" firstRow="1" bandRow="1">
                <a:tableStyleId>{5940675A-B579-460E-94D1-54222C63F5DA}</a:tableStyleId>
              </a:tblPr>
              <a:tblGrid>
                <a:gridCol w="1899568">
                  <a:extLst>
                    <a:ext uri="{9D8B030D-6E8A-4147-A177-3AD203B41FA5}">
                      <a16:colId xmlns:a16="http://schemas.microsoft.com/office/drawing/2014/main" val="2569467154"/>
                    </a:ext>
                  </a:extLst>
                </a:gridCol>
                <a:gridCol w="11827929">
                  <a:extLst>
                    <a:ext uri="{9D8B030D-6E8A-4147-A177-3AD203B41FA5}">
                      <a16:colId xmlns:a16="http://schemas.microsoft.com/office/drawing/2014/main" val="2112271100"/>
                    </a:ext>
                  </a:extLst>
                </a:gridCol>
              </a:tblGrid>
              <a:tr h="370840">
                <a:tc gridSpan="2">
                  <a:txBody>
                    <a:bodyPr/>
                    <a:lstStyle/>
                    <a:p>
                      <a:pPr algn="ctr" rtl="1">
                        <a:lnSpc>
                          <a:spcPct val="150000"/>
                        </a:lnSpc>
                      </a:pPr>
                      <a:r>
                        <a:rPr lang="fa-IR" sz="4000" b="1" dirty="0">
                          <a:cs typeface="B Nazanin" panose="00000400000000000000" pitchFamily="2" charset="-78"/>
                        </a:rPr>
                        <a:t>نکات کلیدی در ارزیابی و محاسبه مشارکت های ناهمگون</a:t>
                      </a:r>
                      <a:endParaRPr lang="en-US" sz="4000" b="1" dirty="0">
                        <a:cs typeface="B Nazanin" panose="00000400000000000000" pitchFamily="2" charset="-78"/>
                      </a:endParaRPr>
                    </a:p>
                  </a:txBody>
                  <a:tcPr anchor="ctr"/>
                </a:tc>
                <a:tc hMerge="1">
                  <a:txBody>
                    <a:bodyPr/>
                    <a:lstStyle/>
                    <a:p>
                      <a:pPr algn="ctr"/>
                      <a:r>
                        <a:rPr lang="fa-IR" dirty="0"/>
                        <a:t>نکات کلیدی در ارزیابی و محاسبه مشارکت های ناهمگون</a:t>
                      </a:r>
                      <a:endParaRPr lang="en-US" dirty="0"/>
                    </a:p>
                  </a:txBody>
                  <a:tcPr anchor="ctr"/>
                </a:tc>
                <a:extLst>
                  <a:ext uri="{0D108BD9-81ED-4DB2-BD59-A6C34878D82A}">
                    <a16:rowId xmlns:a16="http://schemas.microsoft.com/office/drawing/2014/main" val="3359013713"/>
                  </a:ext>
                </a:extLst>
              </a:tr>
              <a:tr h="370840">
                <a:tc>
                  <a:txBody>
                    <a:bodyPr/>
                    <a:lstStyle/>
                    <a:p>
                      <a:pPr algn="ctr" rtl="1">
                        <a:lnSpc>
                          <a:spcPct val="150000"/>
                        </a:lnSpc>
                      </a:pPr>
                      <a:r>
                        <a:rPr lang="fa-IR" sz="3600" b="1" dirty="0">
                          <a:cs typeface="B Nazanin" panose="00000400000000000000" pitchFamily="2" charset="-78"/>
                        </a:rPr>
                        <a:t>سوال ها</a:t>
                      </a:r>
                      <a:endParaRPr lang="en-US" sz="3600" b="1" dirty="0">
                        <a:cs typeface="B Nazanin" panose="00000400000000000000" pitchFamily="2" charset="-78"/>
                      </a:endParaRPr>
                    </a:p>
                  </a:txBody>
                  <a:tcPr anchor="ctr"/>
                </a:tc>
                <a:tc>
                  <a:txBody>
                    <a:bodyPr/>
                    <a:lstStyle/>
                    <a:p>
                      <a:pPr algn="ctr" rtl="1">
                        <a:lnSpc>
                          <a:spcPct val="150000"/>
                        </a:lnSpc>
                      </a:pPr>
                      <a:r>
                        <a:rPr lang="fa-IR" sz="3600" b="1" dirty="0">
                          <a:cs typeface="B Nazanin" panose="00000400000000000000" pitchFamily="2" charset="-78"/>
                        </a:rPr>
                        <a:t>تحلیل ها/ ارزیابی های اکتشافی</a:t>
                      </a:r>
                      <a:endParaRPr lang="en-US" sz="3600" b="1" dirty="0">
                        <a:cs typeface="B Nazanin" panose="00000400000000000000" pitchFamily="2" charset="-78"/>
                      </a:endParaRPr>
                    </a:p>
                  </a:txBody>
                  <a:tcPr anchor="ctr"/>
                </a:tc>
                <a:extLst>
                  <a:ext uri="{0D108BD9-81ED-4DB2-BD59-A6C34878D82A}">
                    <a16:rowId xmlns:a16="http://schemas.microsoft.com/office/drawing/2014/main" val="1378140103"/>
                  </a:ext>
                </a:extLst>
              </a:tr>
              <a:tr h="370840">
                <a:tc>
                  <a:txBody>
                    <a:bodyPr/>
                    <a:lstStyle/>
                    <a:p>
                      <a:pPr algn="ctr"/>
                      <a:r>
                        <a:rPr lang="fa-IR" sz="2400">
                          <a:cs typeface="B Nazanin" panose="00000400000000000000" pitchFamily="2" charset="-78"/>
                        </a:rPr>
                        <a:t>3- نحوه محاسبه سوگیری ناشی از مشارکت ناهمگون در برآوردهای اثر</a:t>
                      </a:r>
                    </a:p>
                  </a:txBody>
                  <a:tcPr anchor="ctr"/>
                </a:tc>
                <a:tc>
                  <a:txBody>
                    <a:bodyPr/>
                    <a:lstStyle/>
                    <a:p>
                      <a:pPr algn="ctr" rtl="1">
                        <a:lnSpc>
                          <a:spcPct val="150000"/>
                        </a:lnSpc>
                      </a:pPr>
                      <a:r>
                        <a:rPr lang="fa-IR" sz="2000" b="1" dirty="0">
                          <a:cs typeface="B Nazanin" panose="00000400000000000000" pitchFamily="2" charset="-78"/>
                        </a:rPr>
                        <a:t>3.3 بدون داده‌های اضافی، یک روش</a:t>
                      </a:r>
                      <a:r>
                        <a:rPr lang="en-US" sz="2000" b="1" dirty="0">
                          <a:cs typeface="B Nazanin" panose="00000400000000000000" pitchFamily="2" charset="-78"/>
                        </a:rPr>
                        <a:t>Wash Out </a:t>
                      </a:r>
                      <a:r>
                        <a:rPr lang="fa-IR" sz="2000" b="1" dirty="0">
                          <a:cs typeface="B Nazanin" panose="00000400000000000000" pitchFamily="2" charset="-78"/>
                        </a:rPr>
                        <a:t> را اجرا کنید که چند سال ابتدایی پیگیری را حذف می‌کند. یک تحلیل خام شامل همه سال های پیگیری ممکن است در ابتدا انجام شود تا به شناسایی سال هایی که باید حذف شوند کمک کند.</a:t>
                      </a:r>
                      <a:endParaRPr lang="en-US" sz="2000" b="1" dirty="0">
                        <a:cs typeface="B Nazanin" panose="00000400000000000000" pitchFamily="2" charset="-78"/>
                      </a:endParaRPr>
                    </a:p>
                  </a:txBody>
                  <a:tcPr anchor="ctr"/>
                </a:tc>
                <a:extLst>
                  <a:ext uri="{0D108BD9-81ED-4DB2-BD59-A6C34878D82A}">
                    <a16:rowId xmlns:a16="http://schemas.microsoft.com/office/drawing/2014/main" val="1043010553"/>
                  </a:ext>
                </a:extLst>
              </a:tr>
            </a:tbl>
          </a:graphicData>
        </a:graphic>
      </p:graphicFrame>
    </p:spTree>
    <p:extLst>
      <p:ext uri="{BB962C8B-B14F-4D97-AF65-F5344CB8AC3E}">
        <p14:creationId xmlns:p14="http://schemas.microsoft.com/office/powerpoint/2010/main" val="1312167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470609" y="-3168759"/>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18</a:t>
            </a:fld>
            <a:r>
              <a:rPr lang="en-US" sz="3600" b="1" dirty="0">
                <a:latin typeface="Times New Roman" panose="02020603050405020304" pitchFamily="18" charset="0"/>
                <a:cs typeface="Times New Roman" panose="02020603050405020304" pitchFamily="18" charset="0"/>
              </a:rPr>
              <a:t> of 37 </a:t>
            </a:r>
          </a:p>
        </p:txBody>
      </p:sp>
      <p:sp>
        <p:nvSpPr>
          <p:cNvPr id="5" name="TextBox 4">
            <a:extLst>
              <a:ext uri="{FF2B5EF4-FFF2-40B4-BE49-F238E27FC236}">
                <a16:creationId xmlns:a16="http://schemas.microsoft.com/office/drawing/2014/main" id="{89A158C9-AD28-FF97-CB5C-1CD75C6FD075}"/>
              </a:ext>
            </a:extLst>
          </p:cNvPr>
          <p:cNvSpPr txBox="1"/>
          <p:nvPr/>
        </p:nvSpPr>
        <p:spPr>
          <a:xfrm>
            <a:off x="13509894" y="1433797"/>
            <a:ext cx="4414208" cy="2785378"/>
          </a:xfrm>
          <a:prstGeom prst="rect">
            <a:avLst/>
          </a:prstGeom>
          <a:noFill/>
        </p:spPr>
        <p:txBody>
          <a:bodyPr wrap="square" rtlCol="0">
            <a:spAutoFit/>
          </a:bodyPr>
          <a:lstStyle/>
          <a:p>
            <a:pPr algn="r" rtl="1">
              <a:lnSpc>
                <a:spcPct val="150000"/>
              </a:lnSpc>
            </a:pPr>
            <a:r>
              <a:rPr lang="fa-IR" sz="4000" b="1" dirty="0">
                <a:solidFill>
                  <a:schemeClr val="bg1"/>
                </a:solidFill>
                <a:cs typeface="B Nazanin" panose="00000400000000000000" pitchFamily="2" charset="-78"/>
              </a:rPr>
              <a:t>مثال واقعی</a:t>
            </a:r>
            <a:endParaRPr lang="en-US" sz="4000" b="1" dirty="0">
              <a:solidFill>
                <a:schemeClr val="bg1"/>
              </a:solidFill>
              <a:cs typeface="B Nazanin" panose="00000400000000000000" pitchFamily="2" charset="-78"/>
            </a:endParaRPr>
          </a:p>
          <a:p>
            <a:pPr algn="r" rtl="1">
              <a:lnSpc>
                <a:spcPct val="150000"/>
              </a:lnSpc>
            </a:pPr>
            <a:r>
              <a:rPr lang="fa-IR" sz="4000" b="1" dirty="0">
                <a:solidFill>
                  <a:schemeClr val="bg1"/>
                </a:solidFill>
                <a:cs typeface="B Nazanin" panose="00000400000000000000" pitchFamily="2" charset="-78"/>
              </a:rPr>
              <a:t>پیمایش سلامت جامعه کانادا </a:t>
            </a:r>
            <a:r>
              <a:rPr lang="en-US" sz="4000" b="1" dirty="0">
                <a:solidFill>
                  <a:schemeClr val="bg1"/>
                </a:solidFill>
                <a:cs typeface="B Nazanin" panose="00000400000000000000" pitchFamily="2" charset="-78"/>
              </a:rPr>
              <a:t>(CCHS)</a:t>
            </a:r>
            <a:endParaRPr lang="en-US" sz="3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sp>
        <p:nvSpPr>
          <p:cNvPr id="6" name="TextBox 5">
            <a:extLst>
              <a:ext uri="{FF2B5EF4-FFF2-40B4-BE49-F238E27FC236}">
                <a16:creationId xmlns:a16="http://schemas.microsoft.com/office/drawing/2014/main" id="{9BAD8FB8-347C-0C3F-7B16-3CE5127D3F4D}"/>
              </a:ext>
            </a:extLst>
          </p:cNvPr>
          <p:cNvSpPr txBox="1"/>
          <p:nvPr/>
        </p:nvSpPr>
        <p:spPr>
          <a:xfrm>
            <a:off x="250878" y="1219930"/>
            <a:ext cx="13239374" cy="7848302"/>
          </a:xfrm>
          <a:prstGeom prst="rect">
            <a:avLst/>
          </a:prstGeom>
          <a:noFill/>
        </p:spPr>
        <p:txBody>
          <a:bodyPr wrap="square">
            <a:spAutoFit/>
          </a:bodyPr>
          <a:lstStyle/>
          <a:p>
            <a:pPr marL="514350" indent="-514350" algn="just" rtl="1">
              <a:lnSpc>
                <a:spcPct val="200000"/>
              </a:lnSpc>
              <a:buFont typeface="Arial" panose="020B0604020202020204" pitchFamily="34" charset="0"/>
              <a:buChar char="•"/>
            </a:pPr>
            <a:r>
              <a:rPr lang="fa-IR" sz="3200" b="1" dirty="0">
                <a:effectLst/>
                <a:latin typeface="Calibri" panose="020F0502020204030204" pitchFamily="34" charset="0"/>
                <a:ea typeface="Calibri" panose="020F0502020204030204" pitchFamily="34" charset="0"/>
                <a:cs typeface="B Nazanin" panose="00000400000000000000" pitchFamily="2" charset="-78"/>
              </a:rPr>
              <a:t>ویژگی های </a:t>
            </a:r>
            <a:r>
              <a:rPr lang="en-US" sz="3200" b="1" dirty="0">
                <a:effectLst/>
                <a:latin typeface="Calibri" panose="020F0502020204030204" pitchFamily="34" charset="0"/>
                <a:ea typeface="Calibri" panose="020F0502020204030204" pitchFamily="34" charset="0"/>
                <a:cs typeface="B Nazanin" panose="00000400000000000000" pitchFamily="2" charset="-78"/>
              </a:rPr>
              <a:t>CCHS</a:t>
            </a:r>
            <a:endParaRPr lang="fa-IR" sz="3200" b="1" dirty="0">
              <a:effectLst/>
              <a:latin typeface="Calibri" panose="020F0502020204030204" pitchFamily="34" charset="0"/>
              <a:ea typeface="Calibri" panose="020F0502020204030204" pitchFamily="34" charset="0"/>
              <a:cs typeface="B Nazanin" panose="00000400000000000000" pitchFamily="2" charset="-78"/>
            </a:endParaRPr>
          </a:p>
          <a:p>
            <a:pPr marL="514350" indent="-514350" algn="just" rtl="1">
              <a:lnSpc>
                <a:spcPct val="200000"/>
              </a:lnSpc>
              <a:buFont typeface="Arial" panose="020B0604020202020204" pitchFamily="34" charset="0"/>
              <a:buChar char="•"/>
            </a:pPr>
            <a:r>
              <a:rPr lang="fa-IR" sz="3200" b="1" dirty="0">
                <a:effectLst/>
                <a:latin typeface="Calibri" panose="020F0502020204030204" pitchFamily="34" charset="0"/>
                <a:ea typeface="Calibri" panose="020F0502020204030204" pitchFamily="34" charset="0"/>
                <a:cs typeface="B Nazanin" panose="00000400000000000000" pitchFamily="2" charset="-78"/>
              </a:rPr>
              <a:t>داده های جمع آوری شده برای این کوهورت</a:t>
            </a:r>
          </a:p>
          <a:p>
            <a:pPr marL="514350" indent="-514350" algn="just" rtl="1">
              <a:lnSpc>
                <a:spcPct val="200000"/>
              </a:lnSpc>
              <a:buFont typeface="Arial" panose="020B0604020202020204" pitchFamily="34" charset="0"/>
              <a:buChar char="•"/>
            </a:pPr>
            <a:r>
              <a:rPr lang="fa-IR" sz="3200" b="1" dirty="0">
                <a:effectLst/>
                <a:latin typeface="Calibri" panose="020F0502020204030204" pitchFamily="34" charset="0"/>
                <a:ea typeface="Calibri" panose="020F0502020204030204" pitchFamily="34" charset="0"/>
                <a:cs typeface="B Nazanin" panose="00000400000000000000" pitchFamily="2" charset="-78"/>
              </a:rPr>
              <a:t>هدف انجام این کوهورت گذشته نگر در سال 2023</a:t>
            </a:r>
          </a:p>
          <a:p>
            <a:pPr marL="514350" indent="-514350" algn="just" rtl="1">
              <a:lnSpc>
                <a:spcPct val="200000"/>
              </a:lnSpc>
              <a:buFont typeface="Arial" panose="020B0604020202020204" pitchFamily="34" charset="0"/>
              <a:buChar char="•"/>
            </a:pPr>
            <a:r>
              <a:rPr lang="fa-IR" sz="3200" b="1" dirty="0">
                <a:effectLst/>
                <a:latin typeface="Calibri" panose="020F0502020204030204" pitchFamily="34" charset="0"/>
                <a:ea typeface="Calibri" panose="020F0502020204030204" pitchFamily="34" charset="0"/>
                <a:cs typeface="B Nazanin" panose="00000400000000000000" pitchFamily="2" charset="-78"/>
              </a:rPr>
              <a:t>محدود کردن شرکت کنندگان به افراد سالم از جمعیت عمومی</a:t>
            </a:r>
            <a:r>
              <a:rPr lang="en-US" sz="3200" b="1" dirty="0">
                <a:effectLst/>
                <a:latin typeface="Calibri" panose="020F0502020204030204" pitchFamily="34" charset="0"/>
                <a:ea typeface="Calibri" panose="020F0502020204030204" pitchFamily="34" charset="0"/>
                <a:cs typeface="B Nazanin" panose="00000400000000000000" pitchFamily="2" charset="-78"/>
              </a:rPr>
              <a:t> </a:t>
            </a:r>
            <a:r>
              <a:rPr lang="fa-IR" sz="3200" b="1" dirty="0">
                <a:effectLst/>
                <a:latin typeface="Calibri" panose="020F0502020204030204" pitchFamily="34" charset="0"/>
                <a:ea typeface="Calibri" panose="020F0502020204030204" pitchFamily="34" charset="0"/>
                <a:cs typeface="B Nazanin" panose="00000400000000000000" pitchFamily="2" charset="-78"/>
              </a:rPr>
              <a:t> (سوگیری مبتنی بر ضعف)</a:t>
            </a:r>
          </a:p>
          <a:p>
            <a:pPr marL="514350" indent="-514350" algn="just" rtl="1">
              <a:lnSpc>
                <a:spcPct val="200000"/>
              </a:lnSpc>
              <a:buFont typeface="Arial" panose="020B0604020202020204" pitchFamily="34" charset="0"/>
              <a:buChar char="•"/>
            </a:pPr>
            <a:r>
              <a:rPr lang="fa-IR" sz="3200" b="1" dirty="0">
                <a:latin typeface="Calibri" panose="020F0502020204030204" pitchFamily="34" charset="0"/>
                <a:ea typeface="Calibri" panose="020F0502020204030204" pitchFamily="34" charset="0"/>
                <a:cs typeface="B Nazanin" panose="00000400000000000000" pitchFamily="2" charset="-78"/>
              </a:rPr>
              <a:t>سوگیری مبتنی بر عامل جغرافیایی در این کوهورت</a:t>
            </a:r>
            <a:r>
              <a:rPr lang="fa-IR" sz="3200" b="1" dirty="0">
                <a:effectLst/>
                <a:latin typeface="Calibri" panose="020F0502020204030204" pitchFamily="34" charset="0"/>
                <a:ea typeface="Calibri" panose="020F0502020204030204" pitchFamily="34" charset="0"/>
                <a:cs typeface="B Nazanin" panose="00000400000000000000" pitchFamily="2" charset="-78"/>
              </a:rPr>
              <a:t> </a:t>
            </a:r>
          </a:p>
          <a:p>
            <a:pPr marL="514350" indent="-514350" algn="just" rtl="1">
              <a:lnSpc>
                <a:spcPct val="200000"/>
              </a:lnSpc>
              <a:buFont typeface="Arial" panose="020B0604020202020204" pitchFamily="34" charset="0"/>
              <a:buChar char="•"/>
            </a:pPr>
            <a:r>
              <a:rPr lang="fa-IR" sz="3200" b="1" dirty="0">
                <a:effectLst/>
                <a:latin typeface="Calibri" panose="020F0502020204030204" pitchFamily="34" charset="0"/>
                <a:ea typeface="Calibri" panose="020F0502020204030204" pitchFamily="34" charset="0"/>
                <a:cs typeface="B Nazanin" panose="00000400000000000000" pitchFamily="2" charset="-78"/>
              </a:rPr>
              <a:t>برآورد منحنی بقای تعدیل شده </a:t>
            </a:r>
          </a:p>
          <a:p>
            <a:pPr marL="514350" indent="-514350" algn="just" rtl="1">
              <a:lnSpc>
                <a:spcPct val="200000"/>
              </a:lnSpc>
              <a:buFont typeface="Arial" panose="020B0604020202020204" pitchFamily="34" charset="0"/>
              <a:buChar char="•"/>
            </a:pPr>
            <a:r>
              <a:rPr lang="fa-IR" sz="3200" b="1" dirty="0">
                <a:effectLst/>
                <a:latin typeface="Calibri" panose="020F0502020204030204" pitchFamily="34" charset="0"/>
                <a:ea typeface="Calibri" panose="020F0502020204030204" pitchFamily="34" charset="0"/>
                <a:cs typeface="B Nazanin" panose="00000400000000000000" pitchFamily="2" charset="-78"/>
              </a:rPr>
              <a:t>انجام یک تحلیل خام برای ارزیابی فواید مداخله فرضی </a:t>
            </a:r>
          </a:p>
          <a:p>
            <a:pPr marL="514350" indent="-514350" algn="just" rtl="1">
              <a:lnSpc>
                <a:spcPct val="200000"/>
              </a:lnSpc>
              <a:buFont typeface="Arial" panose="020B0604020202020204" pitchFamily="34" charset="0"/>
              <a:buChar char="•"/>
            </a:pPr>
            <a:r>
              <a:rPr lang="fa-IR" sz="3200" b="1" dirty="0">
                <a:effectLst/>
                <a:latin typeface="Calibri" panose="020F0502020204030204" pitchFamily="34" charset="0"/>
                <a:ea typeface="Calibri" panose="020F0502020204030204" pitchFamily="34" charset="0"/>
                <a:cs typeface="B Nazanin" panose="00000400000000000000" pitchFamily="2" charset="-78"/>
              </a:rPr>
              <a:t>اعمال روش </a:t>
            </a:r>
            <a:r>
              <a:rPr lang="en-US" sz="3200" b="1" dirty="0">
                <a:effectLst/>
                <a:latin typeface="Calibri" panose="020F0502020204030204" pitchFamily="34" charset="0"/>
                <a:ea typeface="Calibri" panose="020F0502020204030204" pitchFamily="34" charset="0"/>
                <a:cs typeface="B Nazanin" panose="00000400000000000000" pitchFamily="2" charset="-78"/>
              </a:rPr>
              <a:t>Washout </a:t>
            </a:r>
          </a:p>
        </p:txBody>
      </p:sp>
    </p:spTree>
    <p:extLst>
      <p:ext uri="{BB962C8B-B14F-4D97-AF65-F5344CB8AC3E}">
        <p14:creationId xmlns:p14="http://schemas.microsoft.com/office/powerpoint/2010/main" val="231925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470609" y="-3188827"/>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19</a:t>
            </a:fld>
            <a:r>
              <a:rPr lang="en-US" sz="3600" b="1" dirty="0">
                <a:latin typeface="Times New Roman" panose="02020603050405020304" pitchFamily="18" charset="0"/>
                <a:cs typeface="Times New Roman" panose="02020603050405020304" pitchFamily="18" charset="0"/>
              </a:rPr>
              <a:t> of 37 </a:t>
            </a:r>
          </a:p>
        </p:txBody>
      </p:sp>
      <p:sp>
        <p:nvSpPr>
          <p:cNvPr id="5" name="TextBox 4">
            <a:extLst>
              <a:ext uri="{FF2B5EF4-FFF2-40B4-BE49-F238E27FC236}">
                <a16:creationId xmlns:a16="http://schemas.microsoft.com/office/drawing/2014/main" id="{89A158C9-AD28-FF97-CB5C-1CD75C6FD075}"/>
              </a:ext>
            </a:extLst>
          </p:cNvPr>
          <p:cNvSpPr txBox="1"/>
          <p:nvPr/>
        </p:nvSpPr>
        <p:spPr>
          <a:xfrm>
            <a:off x="13509894" y="1433797"/>
            <a:ext cx="4414208" cy="3497111"/>
          </a:xfrm>
          <a:prstGeom prst="rect">
            <a:avLst/>
          </a:prstGeom>
          <a:noFill/>
        </p:spPr>
        <p:txBody>
          <a:bodyPr wrap="square" rtlCol="0">
            <a:spAutoFit/>
          </a:bodyPr>
          <a:lstStyle/>
          <a:p>
            <a:pPr algn="r" rtl="1">
              <a:lnSpc>
                <a:spcPct val="150000"/>
              </a:lnSpc>
            </a:pPr>
            <a:r>
              <a:rPr lang="fa-IR" sz="4000" b="1" dirty="0">
                <a:solidFill>
                  <a:schemeClr val="bg1"/>
                </a:solidFill>
                <a:cs typeface="B Nazanin" panose="00000400000000000000" pitchFamily="2" charset="-78"/>
              </a:rPr>
              <a:t>مثال واقعی</a:t>
            </a:r>
            <a:endParaRPr lang="en-US" sz="4000" b="1" dirty="0">
              <a:solidFill>
                <a:schemeClr val="bg1"/>
              </a:solidFill>
              <a:cs typeface="B Nazanin" panose="00000400000000000000" pitchFamily="2" charset="-78"/>
            </a:endParaRPr>
          </a:p>
          <a:p>
            <a:pPr algn="r" rtl="1">
              <a:lnSpc>
                <a:spcPct val="150000"/>
              </a:lnSpc>
            </a:pPr>
            <a:r>
              <a:rPr lang="fa-IR" sz="4000" b="1" dirty="0">
                <a:solidFill>
                  <a:schemeClr val="bg1"/>
                </a:solidFill>
                <a:cs typeface="B Nazanin" panose="00000400000000000000" pitchFamily="2" charset="-78"/>
              </a:rPr>
              <a:t>پیمایش سلامت جامعه کانادا</a:t>
            </a:r>
          </a:p>
          <a:p>
            <a:pPr algn="r" rtl="1">
              <a:lnSpc>
                <a:spcPct val="150000"/>
              </a:lnSpc>
            </a:pPr>
            <a:r>
              <a:rPr lang="fa-IR" sz="3000" b="1" dirty="0">
                <a:solidFill>
                  <a:schemeClr val="bg1"/>
                </a:solidFill>
                <a:cs typeface="B Nazanin" panose="00000400000000000000" pitchFamily="2" charset="-78"/>
              </a:rPr>
              <a:t>ادامه</a:t>
            </a:r>
            <a:endParaRPr lang="en-US" sz="3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pic>
        <p:nvPicPr>
          <p:cNvPr id="11" name="Picture 10">
            <a:extLst>
              <a:ext uri="{FF2B5EF4-FFF2-40B4-BE49-F238E27FC236}">
                <a16:creationId xmlns:a16="http://schemas.microsoft.com/office/drawing/2014/main" id="{C7FB2EF3-279F-79A7-A92D-AFAE74476D49}"/>
              </a:ext>
            </a:extLst>
          </p:cNvPr>
          <p:cNvPicPr>
            <a:picLocks noChangeAspect="1"/>
          </p:cNvPicPr>
          <p:nvPr/>
        </p:nvPicPr>
        <p:blipFill>
          <a:blip r:embed="rId3"/>
          <a:stretch>
            <a:fillRect/>
          </a:stretch>
        </p:blipFill>
        <p:spPr>
          <a:xfrm>
            <a:off x="164445" y="3169652"/>
            <a:ext cx="13545024" cy="5479048"/>
          </a:xfrm>
          <a:prstGeom prst="rect">
            <a:avLst/>
          </a:prstGeom>
        </p:spPr>
      </p:pic>
      <p:sp>
        <p:nvSpPr>
          <p:cNvPr id="6" name="TextBox 5">
            <a:extLst>
              <a:ext uri="{FF2B5EF4-FFF2-40B4-BE49-F238E27FC236}">
                <a16:creationId xmlns:a16="http://schemas.microsoft.com/office/drawing/2014/main" id="{A48D3F5C-2A39-6335-6438-A36B7758E2DE}"/>
              </a:ext>
            </a:extLst>
          </p:cNvPr>
          <p:cNvSpPr txBox="1"/>
          <p:nvPr/>
        </p:nvSpPr>
        <p:spPr>
          <a:xfrm>
            <a:off x="1208953" y="376068"/>
            <a:ext cx="11019222" cy="769441"/>
          </a:xfrm>
          <a:prstGeom prst="rect">
            <a:avLst/>
          </a:prstGeom>
          <a:noFill/>
        </p:spPr>
        <p:txBody>
          <a:bodyPr wrap="square">
            <a:spAutoFit/>
          </a:bodyPr>
          <a:lstStyle/>
          <a:p>
            <a:pPr algn="ctr" rtl="1">
              <a:lnSpc>
                <a:spcPct val="150000"/>
              </a:lnSpc>
            </a:pPr>
            <a:r>
              <a:rPr lang="ar-SA" sz="3200" b="1" dirty="0">
                <a:effectLst/>
                <a:latin typeface="Calibri" panose="020F0502020204030204" pitchFamily="34" charset="0"/>
                <a:ea typeface="Calibri" panose="020F0502020204030204" pitchFamily="34" charset="0"/>
                <a:cs typeface="B Nazanin" panose="00000400000000000000" pitchFamily="2" charset="-78"/>
              </a:rPr>
              <a:t>تفاوت در احتمال بقا </a:t>
            </a:r>
            <a:r>
              <a:rPr lang="ar-SA" sz="3200" b="1" dirty="0">
                <a:effectLst/>
                <a:latin typeface="B Nazanin" panose="00000400000000000000" pitchFamily="2" charset="-78"/>
                <a:ea typeface="Calibri" panose="020F0502020204030204" pitchFamily="34" charset="0"/>
                <a:cs typeface="B Nazanin" panose="00000400000000000000" pitchFamily="2" charset="-78"/>
              </a:rPr>
              <a:t>در طول زمان </a:t>
            </a:r>
            <a:r>
              <a:rPr lang="ar-SA" sz="3200" b="1" dirty="0">
                <a:effectLst/>
                <a:latin typeface="Calibri" panose="020F0502020204030204" pitchFamily="34" charset="0"/>
                <a:ea typeface="Calibri" panose="020F0502020204030204" pitchFamily="34" charset="0"/>
                <a:cs typeface="B Nazanin" panose="00000400000000000000" pitchFamily="2" charset="-78"/>
              </a:rPr>
              <a:t>در گروه </a:t>
            </a:r>
            <a:r>
              <a:rPr lang="en-US" sz="3200" b="1" dirty="0">
                <a:effectLst/>
                <a:latin typeface="Calibri" panose="020F0502020204030204" pitchFamily="34" charset="0"/>
                <a:ea typeface="Calibri" panose="020F0502020204030204" pitchFamily="34" charset="0"/>
                <a:cs typeface="B Nazanin" panose="00000400000000000000" pitchFamily="2" charset="-78"/>
              </a:rPr>
              <a:t>CCHS</a:t>
            </a:r>
            <a:r>
              <a:rPr lang="en-US" sz="3200" b="1" dirty="0">
                <a:effectLst/>
                <a:latin typeface="B Nazanin" panose="00000400000000000000" pitchFamily="2" charset="-78"/>
                <a:ea typeface="Calibri" panose="020F0502020204030204" pitchFamily="34" charset="0"/>
                <a:cs typeface="B Nazanin" panose="00000400000000000000" pitchFamily="2" charset="-78"/>
              </a:rPr>
              <a:t> </a:t>
            </a:r>
            <a:endParaRPr lang="en-US" sz="3200" b="1" dirty="0">
              <a:cs typeface="B Nazanin" panose="00000400000000000000" pitchFamily="2" charset="-78"/>
            </a:endParaRPr>
          </a:p>
        </p:txBody>
      </p:sp>
    </p:spTree>
    <p:extLst>
      <p:ext uri="{BB962C8B-B14F-4D97-AF65-F5344CB8AC3E}">
        <p14:creationId xmlns:p14="http://schemas.microsoft.com/office/powerpoint/2010/main" val="266362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5078092" y="3100596"/>
            <a:ext cx="1400485" cy="6107900"/>
            <a:chOff x="0" y="0"/>
            <a:chExt cx="368852" cy="1608665"/>
          </a:xfrm>
        </p:grpSpPr>
        <p:sp>
          <p:nvSpPr>
            <p:cNvPr id="3" name="Freeform 3"/>
            <p:cNvSpPr/>
            <p:nvPr/>
          </p:nvSpPr>
          <p:spPr>
            <a:xfrm>
              <a:off x="0" y="0"/>
              <a:ext cx="368852" cy="1608665"/>
            </a:xfrm>
            <a:custGeom>
              <a:avLst/>
              <a:gdLst/>
              <a:ahLst/>
              <a:cxnLst/>
              <a:rect l="l" t="t" r="r" b="b"/>
              <a:pathLst>
                <a:path w="368852" h="1608665">
                  <a:moveTo>
                    <a:pt x="0" y="0"/>
                  </a:moveTo>
                  <a:lnTo>
                    <a:pt x="368852" y="0"/>
                  </a:lnTo>
                  <a:lnTo>
                    <a:pt x="368852" y="1608665"/>
                  </a:lnTo>
                  <a:lnTo>
                    <a:pt x="0" y="1608665"/>
                  </a:lnTo>
                  <a:close/>
                </a:path>
              </a:pathLst>
            </a:custGeom>
            <a:solidFill>
              <a:srgbClr val="1C5739"/>
            </a:solidFill>
            <a:ln cap="sq">
              <a:noFill/>
              <a:prstDash val="solid"/>
              <a:miter/>
            </a:ln>
          </p:spPr>
        </p:sp>
        <p:sp>
          <p:nvSpPr>
            <p:cNvPr id="4" name="TextBox 4"/>
            <p:cNvSpPr txBox="1"/>
            <p:nvPr/>
          </p:nvSpPr>
          <p:spPr>
            <a:xfrm>
              <a:off x="0" y="-19050"/>
              <a:ext cx="368852" cy="16277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0" y="0"/>
            <a:ext cx="1543050" cy="102870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sp>
        <p:nvSpPr>
          <p:cNvPr id="14" name="TextBox 14"/>
          <p:cNvSpPr txBox="1"/>
          <p:nvPr/>
        </p:nvSpPr>
        <p:spPr>
          <a:xfrm>
            <a:off x="15309728" y="3289969"/>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1</a:t>
            </a:r>
            <a:endParaRPr lang="en-US" sz="4271" b="1" spc="350" dirty="0">
              <a:solidFill>
                <a:srgbClr val="FFFFFF"/>
              </a:solidFill>
              <a:latin typeface="Codec Pro ExtraBold Italics"/>
              <a:cs typeface="B Nazanin" panose="00000400000000000000" pitchFamily="2" charset="-78"/>
            </a:endParaRPr>
          </a:p>
        </p:txBody>
      </p:sp>
      <p:sp>
        <p:nvSpPr>
          <p:cNvPr id="15" name="TextBox 15"/>
          <p:cNvSpPr txBox="1"/>
          <p:nvPr/>
        </p:nvSpPr>
        <p:spPr>
          <a:xfrm>
            <a:off x="15342381" y="4544957"/>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2</a:t>
            </a:r>
            <a:endParaRPr lang="en-US" sz="4800" b="1" spc="350" dirty="0">
              <a:solidFill>
                <a:srgbClr val="FFFFFF"/>
              </a:solidFill>
              <a:latin typeface="Codec Pro ExtraBold Italics"/>
              <a:cs typeface="B Nazanin" panose="00000400000000000000" pitchFamily="2" charset="-78"/>
            </a:endParaRPr>
          </a:p>
        </p:txBody>
      </p:sp>
      <p:sp>
        <p:nvSpPr>
          <p:cNvPr id="16" name="TextBox 16"/>
          <p:cNvSpPr txBox="1"/>
          <p:nvPr/>
        </p:nvSpPr>
        <p:spPr>
          <a:xfrm>
            <a:off x="15309724" y="5799945"/>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3</a:t>
            </a:r>
            <a:endParaRPr lang="en-US" sz="4800" b="1" spc="350" dirty="0">
              <a:solidFill>
                <a:srgbClr val="FFFFFF"/>
              </a:solidFill>
              <a:latin typeface="Codec Pro ExtraBold Italics"/>
              <a:cs typeface="B Nazanin" panose="00000400000000000000" pitchFamily="2" charset="-78"/>
            </a:endParaRPr>
          </a:p>
        </p:txBody>
      </p:sp>
      <p:sp>
        <p:nvSpPr>
          <p:cNvPr id="8" name="Slide Number Placeholder 7">
            <a:extLst>
              <a:ext uri="{FF2B5EF4-FFF2-40B4-BE49-F238E27FC236}">
                <a16:creationId xmlns:a16="http://schemas.microsoft.com/office/drawing/2014/main" id="{8FC1FB84-8B3A-5374-06C5-53FD0E9B7B76}"/>
              </a:ext>
            </a:extLst>
          </p:cNvPr>
          <p:cNvSpPr>
            <a:spLocks noGrp="1"/>
          </p:cNvSpPr>
          <p:nvPr>
            <p:ph type="sldNum" sz="quarter" idx="12"/>
          </p:nvPr>
        </p:nvSpPr>
        <p:spPr>
          <a:xfrm>
            <a:off x="16002000" y="9715500"/>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2</a:t>
            </a:fld>
            <a:r>
              <a:rPr lang="en-US" sz="3600" b="1" dirty="0">
                <a:latin typeface="Times New Roman" panose="02020603050405020304" pitchFamily="18" charset="0"/>
                <a:cs typeface="Times New Roman" panose="02020603050405020304" pitchFamily="18" charset="0"/>
              </a:rPr>
              <a:t> of 37</a:t>
            </a:r>
          </a:p>
        </p:txBody>
      </p:sp>
      <p:sp>
        <p:nvSpPr>
          <p:cNvPr id="9" name="TextBox 8">
            <a:extLst>
              <a:ext uri="{FF2B5EF4-FFF2-40B4-BE49-F238E27FC236}">
                <a16:creationId xmlns:a16="http://schemas.microsoft.com/office/drawing/2014/main" id="{F63342B0-C8E7-8E9C-9834-690313FC56D1}"/>
              </a:ext>
            </a:extLst>
          </p:cNvPr>
          <p:cNvSpPr txBox="1"/>
          <p:nvPr/>
        </p:nvSpPr>
        <p:spPr>
          <a:xfrm>
            <a:off x="6819900" y="1332037"/>
            <a:ext cx="4648200" cy="1569660"/>
          </a:xfrm>
          <a:prstGeom prst="rect">
            <a:avLst/>
          </a:prstGeom>
          <a:noFill/>
        </p:spPr>
        <p:txBody>
          <a:bodyPr wrap="square" rtlCol="0">
            <a:spAutoFit/>
          </a:bodyPr>
          <a:lstStyle/>
          <a:p>
            <a:pPr algn="ctr"/>
            <a:r>
              <a:rPr lang="fa-IR" sz="9600" dirty="0">
                <a:solidFill>
                  <a:srgbClr val="3E4D1F"/>
                </a:solidFill>
                <a:cs typeface="B Titr" panose="00000700000000000000" pitchFamily="2" charset="-78"/>
              </a:rPr>
              <a:t>مـحتوا</a:t>
            </a:r>
            <a:endParaRPr lang="en-US" dirty="0">
              <a:solidFill>
                <a:srgbClr val="3E4D1F"/>
              </a:solidFill>
              <a:cs typeface="B Titr" panose="00000700000000000000" pitchFamily="2" charset="-78"/>
            </a:endParaRPr>
          </a:p>
        </p:txBody>
      </p:sp>
      <p:sp>
        <p:nvSpPr>
          <p:cNvPr id="10" name="TextBox 9">
            <a:extLst>
              <a:ext uri="{FF2B5EF4-FFF2-40B4-BE49-F238E27FC236}">
                <a16:creationId xmlns:a16="http://schemas.microsoft.com/office/drawing/2014/main" id="{F35CCF54-A048-CA65-2B7B-3D57B1D503D8}"/>
              </a:ext>
            </a:extLst>
          </p:cNvPr>
          <p:cNvSpPr txBox="1"/>
          <p:nvPr/>
        </p:nvSpPr>
        <p:spPr>
          <a:xfrm>
            <a:off x="11941399" y="3165896"/>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خـلاصـه</a:t>
            </a:r>
            <a:endParaRPr lang="en-US" sz="5400" dirty="0">
              <a:solidFill>
                <a:srgbClr val="3E4D1F"/>
              </a:solidFill>
              <a:cs typeface="B Titr" panose="00000700000000000000" pitchFamily="2" charset="-78"/>
            </a:endParaRPr>
          </a:p>
        </p:txBody>
      </p:sp>
      <p:sp>
        <p:nvSpPr>
          <p:cNvPr id="11" name="TextBox 10">
            <a:extLst>
              <a:ext uri="{FF2B5EF4-FFF2-40B4-BE49-F238E27FC236}">
                <a16:creationId xmlns:a16="http://schemas.microsoft.com/office/drawing/2014/main" id="{BD76A1CE-5EA9-1036-1C87-CE02B005364C}"/>
              </a:ext>
            </a:extLst>
          </p:cNvPr>
          <p:cNvSpPr txBox="1"/>
          <p:nvPr/>
        </p:nvSpPr>
        <p:spPr>
          <a:xfrm>
            <a:off x="11952284" y="4420884"/>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مقـدمـه</a:t>
            </a:r>
            <a:endParaRPr lang="en-US" sz="5400" dirty="0">
              <a:solidFill>
                <a:srgbClr val="3E4D1F"/>
              </a:solidFill>
              <a:cs typeface="B Titr" panose="00000700000000000000" pitchFamily="2" charset="-78"/>
            </a:endParaRPr>
          </a:p>
        </p:txBody>
      </p:sp>
      <p:sp>
        <p:nvSpPr>
          <p:cNvPr id="12" name="TextBox 11">
            <a:extLst>
              <a:ext uri="{FF2B5EF4-FFF2-40B4-BE49-F238E27FC236}">
                <a16:creationId xmlns:a16="http://schemas.microsoft.com/office/drawing/2014/main" id="{800FB776-AA08-296E-8D4A-97D6ACDAF029}"/>
              </a:ext>
            </a:extLst>
          </p:cNvPr>
          <p:cNvSpPr txBox="1"/>
          <p:nvPr/>
        </p:nvSpPr>
        <p:spPr>
          <a:xfrm>
            <a:off x="12057212" y="5656716"/>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روش</a:t>
            </a:r>
            <a:endParaRPr lang="en-US" sz="5400" dirty="0">
              <a:solidFill>
                <a:srgbClr val="3E4D1F"/>
              </a:solidFill>
              <a:cs typeface="B Titr" panose="00000700000000000000" pitchFamily="2" charset="-78"/>
            </a:endParaRPr>
          </a:p>
        </p:txBody>
      </p:sp>
      <p:sp>
        <p:nvSpPr>
          <p:cNvPr id="13" name="TextBox 16">
            <a:extLst>
              <a:ext uri="{FF2B5EF4-FFF2-40B4-BE49-F238E27FC236}">
                <a16:creationId xmlns:a16="http://schemas.microsoft.com/office/drawing/2014/main" id="{8C439D0E-9E20-540C-D340-1819A2222C2D}"/>
              </a:ext>
            </a:extLst>
          </p:cNvPr>
          <p:cNvSpPr txBox="1"/>
          <p:nvPr/>
        </p:nvSpPr>
        <p:spPr>
          <a:xfrm>
            <a:off x="15309726" y="6982134"/>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4</a:t>
            </a:r>
            <a:endParaRPr lang="en-US" sz="4800" b="1" spc="350" dirty="0">
              <a:solidFill>
                <a:srgbClr val="FFFFFF"/>
              </a:solidFill>
              <a:latin typeface="Codec Pro ExtraBold Italics"/>
              <a:cs typeface="B Nazanin" panose="00000400000000000000" pitchFamily="2" charset="-78"/>
            </a:endParaRPr>
          </a:p>
        </p:txBody>
      </p:sp>
      <p:sp>
        <p:nvSpPr>
          <p:cNvPr id="17" name="TextBox 16">
            <a:extLst>
              <a:ext uri="{FF2B5EF4-FFF2-40B4-BE49-F238E27FC236}">
                <a16:creationId xmlns:a16="http://schemas.microsoft.com/office/drawing/2014/main" id="{7416B78E-1188-6483-E474-856E6F3302BD}"/>
              </a:ext>
            </a:extLst>
          </p:cNvPr>
          <p:cNvSpPr txBox="1"/>
          <p:nvPr/>
        </p:nvSpPr>
        <p:spPr>
          <a:xfrm>
            <a:off x="12057212" y="6858061"/>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نـتایـج</a:t>
            </a:r>
            <a:endParaRPr lang="en-US" sz="5400" dirty="0">
              <a:solidFill>
                <a:srgbClr val="3E4D1F"/>
              </a:solidFill>
              <a:cs typeface="B Titr" panose="00000700000000000000" pitchFamily="2" charset="-78"/>
            </a:endParaRPr>
          </a:p>
        </p:txBody>
      </p:sp>
      <p:sp>
        <p:nvSpPr>
          <p:cNvPr id="18" name="TextBox 16">
            <a:extLst>
              <a:ext uri="{FF2B5EF4-FFF2-40B4-BE49-F238E27FC236}">
                <a16:creationId xmlns:a16="http://schemas.microsoft.com/office/drawing/2014/main" id="{A6D223D9-2368-85B6-F636-4A0A4F2CA926}"/>
              </a:ext>
            </a:extLst>
          </p:cNvPr>
          <p:cNvSpPr txBox="1"/>
          <p:nvPr/>
        </p:nvSpPr>
        <p:spPr>
          <a:xfrm>
            <a:off x="15309726" y="8222238"/>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5</a:t>
            </a:r>
            <a:endParaRPr lang="en-US" sz="4800" b="1" spc="350" dirty="0">
              <a:solidFill>
                <a:srgbClr val="FFFFFF"/>
              </a:solidFill>
              <a:latin typeface="Codec Pro ExtraBold Italics"/>
              <a:cs typeface="B Nazanin" panose="00000400000000000000" pitchFamily="2" charset="-78"/>
            </a:endParaRPr>
          </a:p>
        </p:txBody>
      </p:sp>
      <p:sp>
        <p:nvSpPr>
          <p:cNvPr id="19" name="TextBox 18">
            <a:extLst>
              <a:ext uri="{FF2B5EF4-FFF2-40B4-BE49-F238E27FC236}">
                <a16:creationId xmlns:a16="http://schemas.microsoft.com/office/drawing/2014/main" id="{D5EA31EC-0006-2E04-FAF5-FC3C9ED70B60}"/>
              </a:ext>
            </a:extLst>
          </p:cNvPr>
          <p:cNvSpPr txBox="1"/>
          <p:nvPr/>
        </p:nvSpPr>
        <p:spPr>
          <a:xfrm>
            <a:off x="12173029" y="8098165"/>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بـحـث</a:t>
            </a:r>
            <a:endParaRPr lang="en-US" sz="5400" dirty="0">
              <a:solidFill>
                <a:srgbClr val="3E4D1F"/>
              </a:solidFill>
              <a:cs typeface="B Titr" panose="000007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657264" y="-3188827"/>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20</a:t>
            </a:fld>
            <a:r>
              <a:rPr lang="en-US" sz="3600" b="1" dirty="0">
                <a:latin typeface="Times New Roman" panose="02020603050405020304" pitchFamily="18" charset="0"/>
                <a:cs typeface="Times New Roman" panose="02020603050405020304" pitchFamily="18" charset="0"/>
              </a:rPr>
              <a:t> of 37</a:t>
            </a:r>
          </a:p>
        </p:txBody>
      </p:sp>
      <p:sp>
        <p:nvSpPr>
          <p:cNvPr id="5" name="TextBox 4">
            <a:extLst>
              <a:ext uri="{FF2B5EF4-FFF2-40B4-BE49-F238E27FC236}">
                <a16:creationId xmlns:a16="http://schemas.microsoft.com/office/drawing/2014/main" id="{89A158C9-AD28-FF97-CB5C-1CD75C6FD075}"/>
              </a:ext>
            </a:extLst>
          </p:cNvPr>
          <p:cNvSpPr txBox="1"/>
          <p:nvPr/>
        </p:nvSpPr>
        <p:spPr>
          <a:xfrm>
            <a:off x="13509894" y="1433797"/>
            <a:ext cx="4414208" cy="938719"/>
          </a:xfrm>
          <a:prstGeom prst="rect">
            <a:avLst/>
          </a:prstGeom>
          <a:noFill/>
        </p:spPr>
        <p:txBody>
          <a:bodyPr wrap="square" rtlCol="0">
            <a:spAutoFit/>
          </a:bodyPr>
          <a:lstStyle/>
          <a:p>
            <a:pPr algn="r" rtl="1">
              <a:lnSpc>
                <a:spcPct val="150000"/>
              </a:lnSpc>
            </a:pPr>
            <a:r>
              <a:rPr lang="fa-IR" sz="4000" b="1" dirty="0">
                <a:solidFill>
                  <a:schemeClr val="bg1"/>
                </a:solidFill>
                <a:cs typeface="B Nazanin" panose="00000400000000000000" pitchFamily="2" charset="-78"/>
              </a:rPr>
              <a:t>سناریوهای شبیه‌سازی</a:t>
            </a:r>
            <a:endParaRPr lang="en-US" sz="3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sp>
        <p:nvSpPr>
          <p:cNvPr id="6" name="TextBox 5">
            <a:extLst>
              <a:ext uri="{FF2B5EF4-FFF2-40B4-BE49-F238E27FC236}">
                <a16:creationId xmlns:a16="http://schemas.microsoft.com/office/drawing/2014/main" id="{9BAD8FB8-347C-0C3F-7B16-3CE5127D3F4D}"/>
              </a:ext>
            </a:extLst>
          </p:cNvPr>
          <p:cNvSpPr txBox="1"/>
          <p:nvPr/>
        </p:nvSpPr>
        <p:spPr>
          <a:xfrm>
            <a:off x="454284" y="2294643"/>
            <a:ext cx="13263819" cy="5697714"/>
          </a:xfrm>
          <a:prstGeom prst="rect">
            <a:avLst/>
          </a:prstGeom>
          <a:noFill/>
        </p:spPr>
        <p:txBody>
          <a:bodyPr wrap="square">
            <a:spAutoFit/>
          </a:bodyPr>
          <a:lstStyle/>
          <a:p>
            <a:pPr marL="457200" indent="-457200" algn="just" rtl="1">
              <a:lnSpc>
                <a:spcPct val="200000"/>
              </a:lnSpc>
              <a:buFont typeface="Arial" panose="020B0604020202020204" pitchFamily="34" charset="0"/>
              <a:buChar char="•"/>
            </a:pPr>
            <a:r>
              <a:rPr lang="fa-IR" sz="3100" b="1" dirty="0">
                <a:effectLst/>
                <a:latin typeface="Calibri" panose="020F0502020204030204" pitchFamily="34" charset="0"/>
                <a:ea typeface="Calibri" panose="020F0502020204030204" pitchFamily="34" charset="0"/>
                <a:cs typeface="B Nazanin" panose="00000400000000000000" pitchFamily="2" charset="-78"/>
              </a:rPr>
              <a:t>مراحل شبیه‌سازی: </a:t>
            </a:r>
          </a:p>
          <a:p>
            <a:pPr algn="just" rtl="1">
              <a:lnSpc>
                <a:spcPct val="200000"/>
              </a:lnSpc>
            </a:pPr>
            <a:r>
              <a:rPr lang="fa-IR" sz="3100" b="1" dirty="0">
                <a:latin typeface="Calibri" panose="020F0502020204030204" pitchFamily="34" charset="0"/>
                <a:ea typeface="Calibri" panose="020F0502020204030204" pitchFamily="34" charset="0"/>
                <a:cs typeface="B Nazanin" panose="00000400000000000000" pitchFamily="2" charset="-78"/>
              </a:rPr>
              <a:t>	</a:t>
            </a:r>
            <a:r>
              <a:rPr lang="fa-IR" sz="3100" b="1" dirty="0">
                <a:effectLst/>
                <a:latin typeface="Calibri" panose="020F0502020204030204" pitchFamily="34" charset="0"/>
                <a:ea typeface="Calibri" panose="020F0502020204030204" pitchFamily="34" charset="0"/>
                <a:cs typeface="B Nazanin" panose="00000400000000000000" pitchFamily="2" charset="-78"/>
              </a:rPr>
              <a:t>(1) شبیه سازی یک </a:t>
            </a:r>
            <a:r>
              <a:rPr lang="en-US" sz="3100" b="1" dirty="0">
                <a:effectLst/>
                <a:latin typeface="Calibri" panose="020F0502020204030204" pitchFamily="34" charset="0"/>
                <a:ea typeface="Calibri" panose="020F0502020204030204" pitchFamily="34" charset="0"/>
                <a:cs typeface="B Nazanin" panose="00000400000000000000" pitchFamily="2" charset="-78"/>
              </a:rPr>
              <a:t>full cohort</a:t>
            </a:r>
            <a:r>
              <a:rPr lang="fa-IR" sz="3100" b="1" dirty="0">
                <a:effectLst/>
                <a:latin typeface="Calibri" panose="020F0502020204030204" pitchFamily="34" charset="0"/>
                <a:ea typeface="Calibri" panose="020F0502020204030204" pitchFamily="34" charset="0"/>
                <a:cs typeface="B Nazanin" panose="00000400000000000000" pitchFamily="2" charset="-78"/>
              </a:rPr>
              <a:t> از 100.000 نفر با 10 سال پیگیری و بدون مشارکت ناهمگون </a:t>
            </a:r>
          </a:p>
          <a:p>
            <a:pPr algn="just" rtl="1">
              <a:lnSpc>
                <a:spcPct val="200000"/>
              </a:lnSpc>
            </a:pPr>
            <a:r>
              <a:rPr lang="fa-IR" sz="3100" b="1" dirty="0">
                <a:latin typeface="Calibri" panose="020F0502020204030204" pitchFamily="34" charset="0"/>
                <a:ea typeface="Calibri" panose="020F0502020204030204" pitchFamily="34" charset="0"/>
                <a:cs typeface="B Nazanin" panose="00000400000000000000" pitchFamily="2" charset="-78"/>
              </a:rPr>
              <a:t>	</a:t>
            </a:r>
            <a:r>
              <a:rPr lang="fa-IR" sz="3100" b="1" dirty="0">
                <a:effectLst/>
                <a:latin typeface="Calibri" panose="020F0502020204030204" pitchFamily="34" charset="0"/>
                <a:ea typeface="Calibri" panose="020F0502020204030204" pitchFamily="34" charset="0"/>
                <a:cs typeface="B Nazanin" panose="00000400000000000000" pitchFamily="2" charset="-78"/>
              </a:rPr>
              <a:t>(2) ایجاد یک </a:t>
            </a:r>
            <a:r>
              <a:rPr lang="en-US" sz="3100" b="1" dirty="0">
                <a:effectLst/>
                <a:latin typeface="Calibri" panose="020F0502020204030204" pitchFamily="34" charset="0"/>
                <a:ea typeface="Calibri" panose="020F0502020204030204" pitchFamily="34" charset="0"/>
                <a:cs typeface="B Nazanin" panose="00000400000000000000" pitchFamily="2" charset="-78"/>
              </a:rPr>
              <a:t>observed cohort</a:t>
            </a:r>
            <a:r>
              <a:rPr lang="fa-IR" sz="3100" b="1" dirty="0">
                <a:effectLst/>
                <a:latin typeface="Calibri" panose="020F0502020204030204" pitchFamily="34" charset="0"/>
                <a:ea typeface="Calibri" panose="020F0502020204030204" pitchFamily="34" charset="0"/>
                <a:cs typeface="B Nazanin" panose="00000400000000000000" pitchFamily="2" charset="-78"/>
              </a:rPr>
              <a:t> با 70٪ از افراد با بالاترین احتمال مشارکت در شروع</a:t>
            </a:r>
          </a:p>
          <a:p>
            <a:pPr algn="just" rtl="1">
              <a:lnSpc>
                <a:spcPct val="200000"/>
              </a:lnSpc>
            </a:pPr>
            <a:r>
              <a:rPr lang="fa-IR" sz="3100" b="1" dirty="0">
                <a:effectLst/>
                <a:latin typeface="Calibri" panose="020F0502020204030204" pitchFamily="34" charset="0"/>
                <a:ea typeface="Calibri" panose="020F0502020204030204" pitchFamily="34" charset="0"/>
                <a:cs typeface="B Nazanin" panose="00000400000000000000" pitchFamily="2" charset="-78"/>
              </a:rPr>
              <a:t>	که تحت ‌تأثیر یا عامل جغرافیایی و یا وضعیت سلامت پیش از شروع بصورت جداگانه قرار 	می‌گیرد.</a:t>
            </a:r>
          </a:p>
          <a:p>
            <a:pPr algn="just" rtl="1">
              <a:lnSpc>
                <a:spcPct val="200000"/>
              </a:lnSpc>
            </a:pPr>
            <a:r>
              <a:rPr lang="fa-IR" sz="3100" b="1" dirty="0">
                <a:effectLst/>
                <a:latin typeface="Calibri" panose="020F0502020204030204" pitchFamily="34" charset="0"/>
                <a:ea typeface="Calibri" panose="020F0502020204030204" pitchFamily="34" charset="0"/>
                <a:cs typeface="B Nazanin" panose="00000400000000000000" pitchFamily="2" charset="-78"/>
              </a:rPr>
              <a:t>	(3) 100 بار تکرار هر شبیه‌سازی</a:t>
            </a:r>
          </a:p>
        </p:txBody>
      </p:sp>
    </p:spTree>
    <p:extLst>
      <p:ext uri="{BB962C8B-B14F-4D97-AF65-F5344CB8AC3E}">
        <p14:creationId xmlns:p14="http://schemas.microsoft.com/office/powerpoint/2010/main" val="2996539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657264" y="-3188827"/>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21</a:t>
            </a:fld>
            <a:r>
              <a:rPr lang="en-US" sz="3600" b="1" dirty="0">
                <a:latin typeface="Times New Roman" panose="02020603050405020304" pitchFamily="18" charset="0"/>
                <a:cs typeface="Times New Roman" panose="02020603050405020304" pitchFamily="18" charset="0"/>
              </a:rPr>
              <a:t> of 37</a:t>
            </a:r>
          </a:p>
        </p:txBody>
      </p:sp>
      <p:sp>
        <p:nvSpPr>
          <p:cNvPr id="5" name="TextBox 4">
            <a:extLst>
              <a:ext uri="{FF2B5EF4-FFF2-40B4-BE49-F238E27FC236}">
                <a16:creationId xmlns:a16="http://schemas.microsoft.com/office/drawing/2014/main" id="{89A158C9-AD28-FF97-CB5C-1CD75C6FD075}"/>
              </a:ext>
            </a:extLst>
          </p:cNvPr>
          <p:cNvSpPr txBox="1"/>
          <p:nvPr/>
        </p:nvSpPr>
        <p:spPr>
          <a:xfrm>
            <a:off x="13509894" y="1433797"/>
            <a:ext cx="4414208" cy="938719"/>
          </a:xfrm>
          <a:prstGeom prst="rect">
            <a:avLst/>
          </a:prstGeom>
          <a:noFill/>
        </p:spPr>
        <p:txBody>
          <a:bodyPr wrap="square" rtlCol="0">
            <a:spAutoFit/>
          </a:bodyPr>
          <a:lstStyle/>
          <a:p>
            <a:pPr algn="r" rtl="1">
              <a:lnSpc>
                <a:spcPct val="150000"/>
              </a:lnSpc>
            </a:pPr>
            <a:r>
              <a:rPr lang="fa-IR" sz="4000" b="1" dirty="0">
                <a:solidFill>
                  <a:schemeClr val="bg1"/>
                </a:solidFill>
                <a:cs typeface="B Nazanin" panose="00000400000000000000" pitchFamily="2" charset="-78"/>
              </a:rPr>
              <a:t>سناریوهای شبیه‌سازی</a:t>
            </a:r>
            <a:endParaRPr lang="en-US" sz="3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sp>
        <p:nvSpPr>
          <p:cNvPr id="6" name="TextBox 5">
            <a:extLst>
              <a:ext uri="{FF2B5EF4-FFF2-40B4-BE49-F238E27FC236}">
                <a16:creationId xmlns:a16="http://schemas.microsoft.com/office/drawing/2014/main" id="{9BAD8FB8-347C-0C3F-7B16-3CE5127D3F4D}"/>
              </a:ext>
            </a:extLst>
          </p:cNvPr>
          <p:cNvSpPr txBox="1"/>
          <p:nvPr/>
        </p:nvSpPr>
        <p:spPr>
          <a:xfrm>
            <a:off x="413661" y="1790700"/>
            <a:ext cx="13263819" cy="6017032"/>
          </a:xfrm>
          <a:prstGeom prst="rect">
            <a:avLst/>
          </a:prstGeom>
          <a:noFill/>
        </p:spPr>
        <p:txBody>
          <a:bodyPr wrap="square">
            <a:spAutoFit/>
          </a:bodyPr>
          <a:lstStyle/>
          <a:p>
            <a:pPr marL="457200" indent="-457200" algn="just" rtl="1">
              <a:lnSpc>
                <a:spcPct val="200000"/>
              </a:lnSpc>
              <a:buFont typeface="Arial" panose="020B0604020202020204" pitchFamily="34" charset="0"/>
              <a:buChar char="•"/>
            </a:pPr>
            <a:r>
              <a:rPr lang="fa-IR" sz="2800" b="1" dirty="0">
                <a:effectLst/>
                <a:latin typeface="Calibri" panose="020F0502020204030204" pitchFamily="34" charset="0"/>
                <a:ea typeface="Calibri" panose="020F0502020204030204" pitchFamily="34" charset="0"/>
                <a:cs typeface="B Nazanin" panose="00000400000000000000" pitchFamily="2" charset="-78"/>
              </a:rPr>
              <a:t>برای تخمین رابطه بین مواجهه و مرگ، همان تحلیل‌هایی که برای کوهورت </a:t>
            </a:r>
            <a:r>
              <a:rPr lang="en-US" sz="2800" b="1" dirty="0">
                <a:effectLst/>
                <a:latin typeface="Calibri" panose="020F0502020204030204" pitchFamily="34" charset="0"/>
                <a:ea typeface="Calibri" panose="020F0502020204030204" pitchFamily="34" charset="0"/>
                <a:cs typeface="B Nazanin" panose="00000400000000000000" pitchFamily="2" charset="-78"/>
              </a:rPr>
              <a:t>CCHS</a:t>
            </a:r>
            <a:r>
              <a:rPr lang="fa-IR" sz="2800" b="1" dirty="0">
                <a:effectLst/>
                <a:latin typeface="Calibri" panose="020F0502020204030204" pitchFamily="34" charset="0"/>
                <a:ea typeface="Calibri" panose="020F0502020204030204" pitchFamily="34" charset="0"/>
                <a:cs typeface="B Nazanin" panose="00000400000000000000" pitchFamily="2" charset="-78"/>
              </a:rPr>
              <a:t> انجام شد برای</a:t>
            </a:r>
            <a:r>
              <a:rPr lang="en-US" sz="2800" b="1" dirty="0">
                <a:effectLst/>
                <a:latin typeface="Calibri" panose="020F0502020204030204" pitchFamily="34" charset="0"/>
                <a:ea typeface="Calibri" panose="020F0502020204030204" pitchFamily="34" charset="0"/>
                <a:cs typeface="B Nazanin" panose="00000400000000000000" pitchFamily="2" charset="-78"/>
              </a:rPr>
              <a:t>full cohort </a:t>
            </a:r>
            <a:r>
              <a:rPr lang="fa-IR" sz="2800" b="1" dirty="0">
                <a:effectLst/>
                <a:latin typeface="Calibri" panose="020F0502020204030204" pitchFamily="34" charset="0"/>
                <a:ea typeface="Calibri" panose="020F0502020204030204" pitchFamily="34" charset="0"/>
                <a:cs typeface="B Nazanin" panose="00000400000000000000" pitchFamily="2" charset="-78"/>
              </a:rPr>
              <a:t> شبیه‌سازی شده و</a:t>
            </a:r>
            <a:r>
              <a:rPr lang="en-US" sz="2800" b="1" dirty="0">
                <a:effectLst/>
                <a:latin typeface="Calibri" panose="020F0502020204030204" pitchFamily="34" charset="0"/>
                <a:ea typeface="Calibri" panose="020F0502020204030204" pitchFamily="34" charset="0"/>
                <a:cs typeface="B Nazanin" panose="00000400000000000000" pitchFamily="2" charset="-78"/>
              </a:rPr>
              <a:t>observed cohort </a:t>
            </a:r>
            <a:r>
              <a:rPr lang="fa-IR" sz="2800" b="1" dirty="0">
                <a:effectLst/>
                <a:latin typeface="Calibri" panose="020F0502020204030204" pitchFamily="34" charset="0"/>
                <a:ea typeface="Calibri" panose="020F0502020204030204" pitchFamily="34" charset="0"/>
                <a:cs typeface="B Nazanin" panose="00000400000000000000" pitchFamily="2" charset="-78"/>
              </a:rPr>
              <a:t> به طور جداگانه تکرار شد:</a:t>
            </a:r>
          </a:p>
          <a:p>
            <a:pPr marL="457200" indent="-457200" algn="just" rtl="1">
              <a:lnSpc>
                <a:spcPct val="200000"/>
              </a:lnSpc>
              <a:buFont typeface="Arial" panose="020B0604020202020204" pitchFamily="34" charset="0"/>
              <a:buChar char="•"/>
            </a:pPr>
            <a:r>
              <a:rPr lang="fa-IR" sz="2800" b="1" dirty="0">
                <a:effectLst/>
                <a:latin typeface="Calibri" panose="020F0502020204030204" pitchFamily="34" charset="0"/>
                <a:ea typeface="Calibri" panose="020F0502020204030204" pitchFamily="34" charset="0"/>
                <a:cs typeface="B Nazanin" panose="00000400000000000000" pitchFamily="2" charset="-78"/>
              </a:rPr>
              <a:t>حداکثر طول سال پیگیری در تحلیل خام 10 و در تحلیل</a:t>
            </a:r>
            <a:r>
              <a:rPr lang="en-US" sz="2800" b="1" dirty="0">
                <a:effectLst/>
                <a:latin typeface="Calibri" panose="020F0502020204030204" pitchFamily="34" charset="0"/>
                <a:ea typeface="Calibri" panose="020F0502020204030204" pitchFamily="34" charset="0"/>
                <a:cs typeface="B Nazanin" panose="00000400000000000000" pitchFamily="2" charset="-78"/>
              </a:rPr>
              <a:t>Washout </a:t>
            </a:r>
            <a:r>
              <a:rPr lang="fa-IR" sz="2800" b="1" dirty="0">
                <a:effectLst/>
                <a:latin typeface="Calibri" panose="020F0502020204030204" pitchFamily="34" charset="0"/>
                <a:ea typeface="Calibri" panose="020F0502020204030204" pitchFamily="34" charset="0"/>
                <a:cs typeface="B Nazanin" panose="00000400000000000000" pitchFamily="2" charset="-78"/>
              </a:rPr>
              <a:t> 7 سال</a:t>
            </a:r>
          </a:p>
          <a:p>
            <a:pPr marL="457200" indent="-457200" algn="just" rtl="1">
              <a:lnSpc>
                <a:spcPct val="200000"/>
              </a:lnSpc>
              <a:buFont typeface="Arial" panose="020B0604020202020204" pitchFamily="34" charset="0"/>
              <a:buChar char="•"/>
            </a:pPr>
            <a:r>
              <a:rPr lang="fa-IR" sz="2800" b="1" dirty="0">
                <a:latin typeface="Calibri" panose="020F0502020204030204" pitchFamily="34" charset="0"/>
                <a:ea typeface="Calibri" panose="020F0502020204030204" pitchFamily="34" charset="0"/>
                <a:cs typeface="B Nazanin" panose="00000400000000000000" pitchFamily="2" charset="-78"/>
              </a:rPr>
              <a:t>محاسبه سوگیری‌های مطلق از مدل آلن و سوگیری‌های نسبی از مدل کاکس</a:t>
            </a:r>
          </a:p>
          <a:p>
            <a:pPr marL="457200" indent="-457200" algn="just" rtl="1">
              <a:lnSpc>
                <a:spcPct val="200000"/>
              </a:lnSpc>
              <a:buFont typeface="Arial" panose="020B0604020202020204" pitchFamily="34" charset="0"/>
              <a:buChar char="•"/>
            </a:pPr>
            <a:r>
              <a:rPr lang="fa-IR" sz="2800" b="1" dirty="0">
                <a:effectLst/>
                <a:latin typeface="Calibri" panose="020F0502020204030204" pitchFamily="34" charset="0"/>
                <a:ea typeface="Calibri" panose="020F0502020204030204" pitchFamily="34" charset="0"/>
                <a:cs typeface="B Nazanin" panose="00000400000000000000" pitchFamily="2" charset="-78"/>
              </a:rPr>
              <a:t>سوگیری مطلق : تخمین اثر در</a:t>
            </a:r>
            <a:r>
              <a:rPr lang="en-US" sz="2800" b="1" dirty="0">
                <a:effectLst/>
                <a:latin typeface="Calibri" panose="020F0502020204030204" pitchFamily="34" charset="0"/>
                <a:ea typeface="Calibri" panose="020F0502020204030204" pitchFamily="34" charset="0"/>
                <a:cs typeface="B Nazanin" panose="00000400000000000000" pitchFamily="2" charset="-78"/>
              </a:rPr>
              <a:t>observed cohort </a:t>
            </a:r>
            <a:r>
              <a:rPr lang="fa-IR" sz="2800" b="1" dirty="0">
                <a:effectLst/>
                <a:latin typeface="Calibri" panose="020F0502020204030204" pitchFamily="34" charset="0"/>
                <a:ea typeface="Calibri" panose="020F0502020204030204" pitchFamily="34" charset="0"/>
                <a:cs typeface="B Nazanin" panose="00000400000000000000" pitchFamily="2" charset="-78"/>
              </a:rPr>
              <a:t> شبیه‌سازی‌شده منهای تخمین اثر در</a:t>
            </a:r>
            <a:r>
              <a:rPr lang="en-US" sz="2800" b="1" dirty="0">
                <a:effectLst/>
                <a:latin typeface="Calibri" panose="020F0502020204030204" pitchFamily="34" charset="0"/>
                <a:ea typeface="Calibri" panose="020F0502020204030204" pitchFamily="34" charset="0"/>
                <a:cs typeface="B Nazanin" panose="00000400000000000000" pitchFamily="2" charset="-78"/>
              </a:rPr>
              <a:t>full cohort </a:t>
            </a:r>
            <a:r>
              <a:rPr lang="fa-IR" sz="2800" b="1" dirty="0">
                <a:effectLst/>
                <a:latin typeface="Calibri" panose="020F0502020204030204" pitchFamily="34" charset="0"/>
                <a:ea typeface="Calibri" panose="020F0502020204030204" pitchFamily="34" charset="0"/>
                <a:cs typeface="B Nazanin" panose="00000400000000000000" pitchFamily="2" charset="-78"/>
              </a:rPr>
              <a:t>شبیه‌سازی‌شده</a:t>
            </a:r>
          </a:p>
          <a:p>
            <a:pPr marL="457200" indent="-457200" algn="just" rtl="1">
              <a:lnSpc>
                <a:spcPct val="200000"/>
              </a:lnSpc>
              <a:buFont typeface="Arial" panose="020B0604020202020204" pitchFamily="34" charset="0"/>
              <a:buChar char="•"/>
            </a:pPr>
            <a:r>
              <a:rPr lang="fa-IR" sz="2800" b="1" dirty="0">
                <a:effectLst/>
                <a:latin typeface="Calibri" panose="020F0502020204030204" pitchFamily="34" charset="0"/>
                <a:ea typeface="Calibri" panose="020F0502020204030204" pitchFamily="34" charset="0"/>
                <a:cs typeface="B Nazanin" panose="00000400000000000000" pitchFamily="2" charset="-78"/>
              </a:rPr>
              <a:t>سوگیری نسبی: سوگیری مطلق تقسیم بر تخمین اثر در</a:t>
            </a:r>
            <a:r>
              <a:rPr lang="en-US" sz="2800" b="1" dirty="0">
                <a:effectLst/>
                <a:latin typeface="Calibri" panose="020F0502020204030204" pitchFamily="34" charset="0"/>
                <a:ea typeface="Calibri" panose="020F0502020204030204" pitchFamily="34" charset="0"/>
                <a:cs typeface="B Nazanin" panose="00000400000000000000" pitchFamily="2" charset="-78"/>
              </a:rPr>
              <a:t>full cohort </a:t>
            </a:r>
            <a:r>
              <a:rPr lang="fa-IR" sz="2800" b="1" dirty="0">
                <a:effectLst/>
                <a:latin typeface="Calibri" panose="020F0502020204030204" pitchFamily="34" charset="0"/>
                <a:ea typeface="Calibri" panose="020F0502020204030204" pitchFamily="34" charset="0"/>
                <a:cs typeface="B Nazanin" panose="00000400000000000000" pitchFamily="2" charset="-78"/>
              </a:rPr>
              <a:t> شبیه‌سازی‌شده</a:t>
            </a:r>
          </a:p>
        </p:txBody>
      </p:sp>
    </p:spTree>
    <p:extLst>
      <p:ext uri="{BB962C8B-B14F-4D97-AF65-F5344CB8AC3E}">
        <p14:creationId xmlns:p14="http://schemas.microsoft.com/office/powerpoint/2010/main" val="9522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5078092" y="3100596"/>
            <a:ext cx="1400485" cy="6107900"/>
            <a:chOff x="0" y="0"/>
            <a:chExt cx="368852" cy="1608665"/>
          </a:xfrm>
        </p:grpSpPr>
        <p:sp>
          <p:nvSpPr>
            <p:cNvPr id="3" name="Freeform 3"/>
            <p:cNvSpPr/>
            <p:nvPr/>
          </p:nvSpPr>
          <p:spPr>
            <a:xfrm>
              <a:off x="0" y="0"/>
              <a:ext cx="368852" cy="1608665"/>
            </a:xfrm>
            <a:custGeom>
              <a:avLst/>
              <a:gdLst/>
              <a:ahLst/>
              <a:cxnLst/>
              <a:rect l="l" t="t" r="r" b="b"/>
              <a:pathLst>
                <a:path w="368852" h="1608665">
                  <a:moveTo>
                    <a:pt x="0" y="0"/>
                  </a:moveTo>
                  <a:lnTo>
                    <a:pt x="368852" y="0"/>
                  </a:lnTo>
                  <a:lnTo>
                    <a:pt x="368852" y="1608665"/>
                  </a:lnTo>
                  <a:lnTo>
                    <a:pt x="0" y="1608665"/>
                  </a:lnTo>
                  <a:close/>
                </a:path>
              </a:pathLst>
            </a:custGeom>
            <a:solidFill>
              <a:srgbClr val="1C5739"/>
            </a:solidFill>
            <a:ln cap="sq">
              <a:noFill/>
              <a:prstDash val="solid"/>
              <a:miter/>
            </a:ln>
          </p:spPr>
        </p:sp>
        <p:sp>
          <p:nvSpPr>
            <p:cNvPr id="4" name="TextBox 4"/>
            <p:cNvSpPr txBox="1"/>
            <p:nvPr/>
          </p:nvSpPr>
          <p:spPr>
            <a:xfrm>
              <a:off x="0" y="-19050"/>
              <a:ext cx="368852" cy="16277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0" y="0"/>
            <a:ext cx="1543050" cy="102870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sp>
        <p:nvSpPr>
          <p:cNvPr id="14" name="TextBox 14"/>
          <p:cNvSpPr txBox="1"/>
          <p:nvPr/>
        </p:nvSpPr>
        <p:spPr>
          <a:xfrm>
            <a:off x="15309728" y="3289969"/>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1</a:t>
            </a:r>
            <a:endParaRPr lang="en-US" sz="4271" b="1" spc="350" dirty="0">
              <a:solidFill>
                <a:srgbClr val="FFFFFF"/>
              </a:solidFill>
              <a:latin typeface="Codec Pro ExtraBold Italics"/>
              <a:cs typeface="B Nazanin" panose="00000400000000000000" pitchFamily="2" charset="-78"/>
            </a:endParaRPr>
          </a:p>
        </p:txBody>
      </p:sp>
      <p:sp>
        <p:nvSpPr>
          <p:cNvPr id="15" name="TextBox 15"/>
          <p:cNvSpPr txBox="1"/>
          <p:nvPr/>
        </p:nvSpPr>
        <p:spPr>
          <a:xfrm>
            <a:off x="15342381" y="4544957"/>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2</a:t>
            </a:r>
            <a:endParaRPr lang="en-US" sz="4800" b="1" spc="350" dirty="0">
              <a:solidFill>
                <a:srgbClr val="FFFFFF"/>
              </a:solidFill>
              <a:latin typeface="Codec Pro ExtraBold Italics"/>
              <a:cs typeface="B Nazanin" panose="00000400000000000000" pitchFamily="2" charset="-78"/>
            </a:endParaRPr>
          </a:p>
        </p:txBody>
      </p:sp>
      <p:sp>
        <p:nvSpPr>
          <p:cNvPr id="16" name="TextBox 16"/>
          <p:cNvSpPr txBox="1"/>
          <p:nvPr/>
        </p:nvSpPr>
        <p:spPr>
          <a:xfrm>
            <a:off x="15309724" y="5799945"/>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3</a:t>
            </a:r>
            <a:endParaRPr lang="en-US" sz="4800" b="1" spc="350" dirty="0">
              <a:solidFill>
                <a:srgbClr val="FFFFFF"/>
              </a:solidFill>
              <a:latin typeface="Codec Pro ExtraBold Italics"/>
              <a:cs typeface="B Nazanin" panose="00000400000000000000" pitchFamily="2" charset="-78"/>
            </a:endParaRPr>
          </a:p>
        </p:txBody>
      </p:sp>
      <p:sp>
        <p:nvSpPr>
          <p:cNvPr id="8" name="Slide Number Placeholder 7">
            <a:extLst>
              <a:ext uri="{FF2B5EF4-FFF2-40B4-BE49-F238E27FC236}">
                <a16:creationId xmlns:a16="http://schemas.microsoft.com/office/drawing/2014/main" id="{8FC1FB84-8B3A-5374-06C5-53FD0E9B7B76}"/>
              </a:ext>
            </a:extLst>
          </p:cNvPr>
          <p:cNvSpPr>
            <a:spLocks noGrp="1"/>
          </p:cNvSpPr>
          <p:nvPr>
            <p:ph type="sldNum" sz="quarter" idx="12"/>
          </p:nvPr>
        </p:nvSpPr>
        <p:spPr>
          <a:xfrm>
            <a:off x="16002000" y="9715500"/>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22</a:t>
            </a:fld>
            <a:r>
              <a:rPr lang="en-US" sz="3600" b="1" dirty="0">
                <a:latin typeface="Times New Roman" panose="02020603050405020304" pitchFamily="18" charset="0"/>
                <a:cs typeface="Times New Roman" panose="02020603050405020304" pitchFamily="18" charset="0"/>
              </a:rPr>
              <a:t> of 37</a:t>
            </a:r>
          </a:p>
        </p:txBody>
      </p:sp>
      <p:sp>
        <p:nvSpPr>
          <p:cNvPr id="9" name="TextBox 8">
            <a:extLst>
              <a:ext uri="{FF2B5EF4-FFF2-40B4-BE49-F238E27FC236}">
                <a16:creationId xmlns:a16="http://schemas.microsoft.com/office/drawing/2014/main" id="{F63342B0-C8E7-8E9C-9834-690313FC56D1}"/>
              </a:ext>
            </a:extLst>
          </p:cNvPr>
          <p:cNvSpPr txBox="1"/>
          <p:nvPr/>
        </p:nvSpPr>
        <p:spPr>
          <a:xfrm>
            <a:off x="6819900" y="1332037"/>
            <a:ext cx="4648200" cy="1569660"/>
          </a:xfrm>
          <a:prstGeom prst="rect">
            <a:avLst/>
          </a:prstGeom>
          <a:noFill/>
        </p:spPr>
        <p:txBody>
          <a:bodyPr wrap="square" rtlCol="0">
            <a:spAutoFit/>
          </a:bodyPr>
          <a:lstStyle/>
          <a:p>
            <a:pPr algn="ctr"/>
            <a:r>
              <a:rPr lang="fa-IR" sz="9600" dirty="0">
                <a:solidFill>
                  <a:srgbClr val="3E4D1F"/>
                </a:solidFill>
                <a:cs typeface="B Titr" panose="00000700000000000000" pitchFamily="2" charset="-78"/>
              </a:rPr>
              <a:t>مـحتوا</a:t>
            </a:r>
            <a:endParaRPr lang="en-US" dirty="0">
              <a:solidFill>
                <a:srgbClr val="3E4D1F"/>
              </a:solidFill>
              <a:cs typeface="B Titr" panose="00000700000000000000" pitchFamily="2" charset="-78"/>
            </a:endParaRPr>
          </a:p>
        </p:txBody>
      </p:sp>
      <p:sp>
        <p:nvSpPr>
          <p:cNvPr id="10" name="TextBox 9">
            <a:extLst>
              <a:ext uri="{FF2B5EF4-FFF2-40B4-BE49-F238E27FC236}">
                <a16:creationId xmlns:a16="http://schemas.microsoft.com/office/drawing/2014/main" id="{F35CCF54-A048-CA65-2B7B-3D57B1D503D8}"/>
              </a:ext>
            </a:extLst>
          </p:cNvPr>
          <p:cNvSpPr txBox="1"/>
          <p:nvPr/>
        </p:nvSpPr>
        <p:spPr>
          <a:xfrm>
            <a:off x="11941399" y="3165896"/>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خـلاصـه</a:t>
            </a:r>
            <a:endParaRPr lang="en-US" sz="5400" dirty="0">
              <a:solidFill>
                <a:srgbClr val="3E4D1F"/>
              </a:solidFill>
              <a:cs typeface="B Titr" panose="00000700000000000000" pitchFamily="2" charset="-78"/>
            </a:endParaRPr>
          </a:p>
        </p:txBody>
      </p:sp>
      <p:sp>
        <p:nvSpPr>
          <p:cNvPr id="11" name="TextBox 10">
            <a:extLst>
              <a:ext uri="{FF2B5EF4-FFF2-40B4-BE49-F238E27FC236}">
                <a16:creationId xmlns:a16="http://schemas.microsoft.com/office/drawing/2014/main" id="{BD76A1CE-5EA9-1036-1C87-CE02B005364C}"/>
              </a:ext>
            </a:extLst>
          </p:cNvPr>
          <p:cNvSpPr txBox="1"/>
          <p:nvPr/>
        </p:nvSpPr>
        <p:spPr>
          <a:xfrm>
            <a:off x="11952284" y="4420884"/>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مقـدمـه</a:t>
            </a:r>
            <a:endParaRPr lang="en-US" sz="5400" dirty="0">
              <a:solidFill>
                <a:srgbClr val="3E4D1F"/>
              </a:solidFill>
              <a:cs typeface="B Titr" panose="00000700000000000000" pitchFamily="2" charset="-78"/>
            </a:endParaRPr>
          </a:p>
        </p:txBody>
      </p:sp>
      <p:sp>
        <p:nvSpPr>
          <p:cNvPr id="12" name="TextBox 11">
            <a:extLst>
              <a:ext uri="{FF2B5EF4-FFF2-40B4-BE49-F238E27FC236}">
                <a16:creationId xmlns:a16="http://schemas.microsoft.com/office/drawing/2014/main" id="{800FB776-AA08-296E-8D4A-97D6ACDAF029}"/>
              </a:ext>
            </a:extLst>
          </p:cNvPr>
          <p:cNvSpPr txBox="1"/>
          <p:nvPr/>
        </p:nvSpPr>
        <p:spPr>
          <a:xfrm>
            <a:off x="12057212" y="5656716"/>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روش</a:t>
            </a:r>
            <a:endParaRPr lang="en-US" sz="5400" dirty="0">
              <a:solidFill>
                <a:srgbClr val="3E4D1F"/>
              </a:solidFill>
              <a:cs typeface="B Titr" panose="00000700000000000000" pitchFamily="2" charset="-78"/>
            </a:endParaRPr>
          </a:p>
        </p:txBody>
      </p:sp>
      <p:sp>
        <p:nvSpPr>
          <p:cNvPr id="13" name="TextBox 16">
            <a:extLst>
              <a:ext uri="{FF2B5EF4-FFF2-40B4-BE49-F238E27FC236}">
                <a16:creationId xmlns:a16="http://schemas.microsoft.com/office/drawing/2014/main" id="{8C439D0E-9E20-540C-D340-1819A2222C2D}"/>
              </a:ext>
            </a:extLst>
          </p:cNvPr>
          <p:cNvSpPr txBox="1"/>
          <p:nvPr/>
        </p:nvSpPr>
        <p:spPr>
          <a:xfrm>
            <a:off x="15309726" y="6982134"/>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4</a:t>
            </a:r>
            <a:endParaRPr lang="en-US" sz="4800" b="1" spc="350" dirty="0">
              <a:solidFill>
                <a:srgbClr val="FFFFFF"/>
              </a:solidFill>
              <a:latin typeface="Codec Pro ExtraBold Italics"/>
              <a:cs typeface="B Nazanin" panose="00000400000000000000" pitchFamily="2" charset="-78"/>
            </a:endParaRPr>
          </a:p>
        </p:txBody>
      </p:sp>
      <p:sp>
        <p:nvSpPr>
          <p:cNvPr id="17" name="TextBox 16">
            <a:extLst>
              <a:ext uri="{FF2B5EF4-FFF2-40B4-BE49-F238E27FC236}">
                <a16:creationId xmlns:a16="http://schemas.microsoft.com/office/drawing/2014/main" id="{7416B78E-1188-6483-E474-856E6F3302BD}"/>
              </a:ext>
            </a:extLst>
          </p:cNvPr>
          <p:cNvSpPr txBox="1"/>
          <p:nvPr/>
        </p:nvSpPr>
        <p:spPr>
          <a:xfrm>
            <a:off x="12057212" y="6858061"/>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نـتایـج</a:t>
            </a:r>
            <a:endParaRPr lang="en-US" sz="5400" dirty="0">
              <a:solidFill>
                <a:srgbClr val="3E4D1F"/>
              </a:solidFill>
              <a:cs typeface="B Titr" panose="00000700000000000000" pitchFamily="2" charset="-78"/>
            </a:endParaRPr>
          </a:p>
        </p:txBody>
      </p:sp>
      <p:sp>
        <p:nvSpPr>
          <p:cNvPr id="18" name="TextBox 16">
            <a:extLst>
              <a:ext uri="{FF2B5EF4-FFF2-40B4-BE49-F238E27FC236}">
                <a16:creationId xmlns:a16="http://schemas.microsoft.com/office/drawing/2014/main" id="{A6D223D9-2368-85B6-F636-4A0A4F2CA926}"/>
              </a:ext>
            </a:extLst>
          </p:cNvPr>
          <p:cNvSpPr txBox="1"/>
          <p:nvPr/>
        </p:nvSpPr>
        <p:spPr>
          <a:xfrm>
            <a:off x="15309726" y="8222238"/>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5</a:t>
            </a:r>
            <a:endParaRPr lang="en-US" sz="4800" b="1" spc="350" dirty="0">
              <a:solidFill>
                <a:srgbClr val="FFFFFF"/>
              </a:solidFill>
              <a:latin typeface="Codec Pro ExtraBold Italics"/>
              <a:cs typeface="B Nazanin" panose="00000400000000000000" pitchFamily="2" charset="-78"/>
            </a:endParaRPr>
          </a:p>
        </p:txBody>
      </p:sp>
      <p:sp>
        <p:nvSpPr>
          <p:cNvPr id="19" name="TextBox 18">
            <a:extLst>
              <a:ext uri="{FF2B5EF4-FFF2-40B4-BE49-F238E27FC236}">
                <a16:creationId xmlns:a16="http://schemas.microsoft.com/office/drawing/2014/main" id="{D5EA31EC-0006-2E04-FAF5-FC3C9ED70B60}"/>
              </a:ext>
            </a:extLst>
          </p:cNvPr>
          <p:cNvSpPr txBox="1"/>
          <p:nvPr/>
        </p:nvSpPr>
        <p:spPr>
          <a:xfrm>
            <a:off x="12173029" y="8098165"/>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بـحـث</a:t>
            </a:r>
            <a:endParaRPr lang="en-US" sz="5400" dirty="0">
              <a:solidFill>
                <a:srgbClr val="3E4D1F"/>
              </a:solidFill>
              <a:cs typeface="B Titr" panose="00000700000000000000" pitchFamily="2" charset="-78"/>
            </a:endParaRPr>
          </a:p>
        </p:txBody>
      </p:sp>
    </p:spTree>
    <p:extLst>
      <p:ext uri="{BB962C8B-B14F-4D97-AF65-F5344CB8AC3E}">
        <p14:creationId xmlns:p14="http://schemas.microsoft.com/office/powerpoint/2010/main" val="2057030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428349" y="-4318948"/>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23</a:t>
            </a:fld>
            <a:r>
              <a:rPr lang="en-US" sz="3600" b="1" dirty="0">
                <a:latin typeface="Times New Roman" panose="02020603050405020304" pitchFamily="18" charset="0"/>
                <a:cs typeface="Times New Roman" panose="02020603050405020304" pitchFamily="18" charset="0"/>
              </a:rPr>
              <a:t> of 37</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1354217"/>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نـتایـج</a:t>
            </a:r>
          </a:p>
          <a:p>
            <a:pPr algn="ctr"/>
            <a:endParaRPr lang="en-US" sz="2800" dirty="0">
              <a:solidFill>
                <a:schemeClr val="bg1"/>
              </a:solidFill>
              <a:cs typeface="B Titr" panose="00000700000000000000" pitchFamily="2" charset="-78"/>
            </a:endParaRPr>
          </a:p>
        </p:txBody>
      </p:sp>
      <p:pic>
        <p:nvPicPr>
          <p:cNvPr id="10" name="Picture 9">
            <a:extLst>
              <a:ext uri="{FF2B5EF4-FFF2-40B4-BE49-F238E27FC236}">
                <a16:creationId xmlns:a16="http://schemas.microsoft.com/office/drawing/2014/main" id="{F06C76A0-580A-14BF-7E30-B4DC42F096E7}"/>
              </a:ext>
            </a:extLst>
          </p:cNvPr>
          <p:cNvPicPr>
            <a:picLocks noChangeAspect="1"/>
          </p:cNvPicPr>
          <p:nvPr/>
        </p:nvPicPr>
        <p:blipFill>
          <a:blip r:embed="rId3"/>
          <a:stretch>
            <a:fillRect/>
          </a:stretch>
        </p:blipFill>
        <p:spPr>
          <a:xfrm>
            <a:off x="0" y="136558"/>
            <a:ext cx="9525000" cy="6782954"/>
          </a:xfrm>
          <a:prstGeom prst="rect">
            <a:avLst/>
          </a:prstGeom>
        </p:spPr>
      </p:pic>
      <p:pic>
        <p:nvPicPr>
          <p:cNvPr id="5" name="Picture 4">
            <a:extLst>
              <a:ext uri="{FF2B5EF4-FFF2-40B4-BE49-F238E27FC236}">
                <a16:creationId xmlns:a16="http://schemas.microsoft.com/office/drawing/2014/main" id="{15AFBC02-002F-59D5-8F13-C069CCB35E50}"/>
              </a:ext>
            </a:extLst>
          </p:cNvPr>
          <p:cNvPicPr>
            <a:picLocks noChangeAspect="1"/>
          </p:cNvPicPr>
          <p:nvPr/>
        </p:nvPicPr>
        <p:blipFill>
          <a:blip r:embed="rId4"/>
          <a:stretch>
            <a:fillRect/>
          </a:stretch>
        </p:blipFill>
        <p:spPr>
          <a:xfrm>
            <a:off x="8206742" y="4920809"/>
            <a:ext cx="7155597" cy="5072140"/>
          </a:xfrm>
          <a:prstGeom prst="rect">
            <a:avLst/>
          </a:prstGeom>
        </p:spPr>
      </p:pic>
    </p:spTree>
    <p:extLst>
      <p:ext uri="{BB962C8B-B14F-4D97-AF65-F5344CB8AC3E}">
        <p14:creationId xmlns:p14="http://schemas.microsoft.com/office/powerpoint/2010/main" val="295741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454087" y="-4019275"/>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24</a:t>
            </a:fld>
            <a:r>
              <a:rPr lang="en-US" sz="3600" b="1" dirty="0">
                <a:latin typeface="Times New Roman" panose="02020603050405020304" pitchFamily="18" charset="0"/>
                <a:cs typeface="Times New Roman" panose="02020603050405020304" pitchFamily="18" charset="0"/>
              </a:rPr>
              <a:t> of 37</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2862322"/>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نـتایـج</a:t>
            </a:r>
          </a:p>
          <a:p>
            <a:pPr algn="ctr"/>
            <a:endParaRPr lang="fa-IR" sz="5400" dirty="0">
              <a:solidFill>
                <a:schemeClr val="bg1"/>
              </a:solidFill>
              <a:cs typeface="B Titr" panose="00000700000000000000" pitchFamily="2" charset="-78"/>
            </a:endParaRPr>
          </a:p>
          <a:p>
            <a:pPr algn="ctr"/>
            <a:r>
              <a:rPr lang="fa-IR" sz="4000" dirty="0">
                <a:solidFill>
                  <a:schemeClr val="bg1"/>
                </a:solidFill>
                <a:cs typeface="B Titr" panose="00000700000000000000" pitchFamily="2" charset="-78"/>
              </a:rPr>
              <a:t>ادامه</a:t>
            </a:r>
            <a:endParaRPr lang="fa-IR" sz="5400" dirty="0">
              <a:solidFill>
                <a:schemeClr val="bg1"/>
              </a:solidFill>
              <a:cs typeface="B Titr" panose="00000700000000000000" pitchFamily="2" charset="-78"/>
            </a:endParaRPr>
          </a:p>
          <a:p>
            <a:pPr algn="ctr"/>
            <a:endParaRPr lang="en-US" sz="2800" dirty="0">
              <a:solidFill>
                <a:schemeClr val="bg1"/>
              </a:solidFill>
              <a:cs typeface="B Titr" panose="00000700000000000000" pitchFamily="2" charset="-78"/>
            </a:endParaRPr>
          </a:p>
        </p:txBody>
      </p:sp>
      <p:pic>
        <p:nvPicPr>
          <p:cNvPr id="6" name="Picture 5">
            <a:extLst>
              <a:ext uri="{FF2B5EF4-FFF2-40B4-BE49-F238E27FC236}">
                <a16:creationId xmlns:a16="http://schemas.microsoft.com/office/drawing/2014/main" id="{0898FE5B-FBC0-3691-E1E9-343184FB75CE}"/>
              </a:ext>
            </a:extLst>
          </p:cNvPr>
          <p:cNvPicPr>
            <a:picLocks noChangeAspect="1"/>
          </p:cNvPicPr>
          <p:nvPr/>
        </p:nvPicPr>
        <p:blipFill>
          <a:blip r:embed="rId3"/>
          <a:stretch>
            <a:fillRect/>
          </a:stretch>
        </p:blipFill>
        <p:spPr>
          <a:xfrm>
            <a:off x="-10886" y="0"/>
            <a:ext cx="9815332" cy="6057900"/>
          </a:xfrm>
          <a:prstGeom prst="rect">
            <a:avLst/>
          </a:prstGeom>
        </p:spPr>
      </p:pic>
      <p:pic>
        <p:nvPicPr>
          <p:cNvPr id="12" name="Picture 11">
            <a:extLst>
              <a:ext uri="{FF2B5EF4-FFF2-40B4-BE49-F238E27FC236}">
                <a16:creationId xmlns:a16="http://schemas.microsoft.com/office/drawing/2014/main" id="{383C6750-A8A1-F2A7-B2DB-51B5647898F0}"/>
              </a:ext>
            </a:extLst>
          </p:cNvPr>
          <p:cNvPicPr>
            <a:picLocks noChangeAspect="1"/>
          </p:cNvPicPr>
          <p:nvPr/>
        </p:nvPicPr>
        <p:blipFill>
          <a:blip r:embed="rId4"/>
          <a:stretch>
            <a:fillRect/>
          </a:stretch>
        </p:blipFill>
        <p:spPr>
          <a:xfrm>
            <a:off x="7643421" y="4828819"/>
            <a:ext cx="8324324" cy="5346693"/>
          </a:xfrm>
          <a:prstGeom prst="rect">
            <a:avLst/>
          </a:prstGeom>
        </p:spPr>
      </p:pic>
    </p:spTree>
    <p:extLst>
      <p:ext uri="{BB962C8B-B14F-4D97-AF65-F5344CB8AC3E}">
        <p14:creationId xmlns:p14="http://schemas.microsoft.com/office/powerpoint/2010/main" val="2667911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687471" y="-3494395"/>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25</a:t>
            </a:fld>
            <a:r>
              <a:rPr lang="en-US" sz="3600" b="1" dirty="0">
                <a:latin typeface="Times New Roman" panose="02020603050405020304" pitchFamily="18" charset="0"/>
                <a:cs typeface="Times New Roman" panose="02020603050405020304" pitchFamily="18" charset="0"/>
              </a:rPr>
              <a:t> of 37 </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2862322"/>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نـتایـج</a:t>
            </a:r>
          </a:p>
          <a:p>
            <a:pPr algn="ctr"/>
            <a:endParaRPr lang="fa-IR" sz="5400" dirty="0">
              <a:solidFill>
                <a:schemeClr val="bg1"/>
              </a:solidFill>
              <a:cs typeface="B Titr" panose="00000700000000000000" pitchFamily="2" charset="-78"/>
            </a:endParaRPr>
          </a:p>
          <a:p>
            <a:pPr algn="ctr"/>
            <a:r>
              <a:rPr lang="fa-IR" sz="4000" dirty="0">
                <a:solidFill>
                  <a:schemeClr val="bg1"/>
                </a:solidFill>
                <a:cs typeface="B Titr" panose="00000700000000000000" pitchFamily="2" charset="-78"/>
              </a:rPr>
              <a:t>ادامه</a:t>
            </a:r>
            <a:endParaRPr lang="fa-IR" sz="5400" dirty="0">
              <a:solidFill>
                <a:schemeClr val="bg1"/>
              </a:solidFill>
              <a:cs typeface="B Titr" panose="00000700000000000000" pitchFamily="2" charset="-78"/>
            </a:endParaRPr>
          </a:p>
          <a:p>
            <a:pPr algn="ctr"/>
            <a:endParaRPr lang="en-US" sz="2800" dirty="0">
              <a:solidFill>
                <a:schemeClr val="bg1"/>
              </a:solidFill>
              <a:cs typeface="B Titr" panose="00000700000000000000" pitchFamily="2" charset="-78"/>
            </a:endParaRPr>
          </a:p>
        </p:txBody>
      </p:sp>
      <p:pic>
        <p:nvPicPr>
          <p:cNvPr id="5" name="Picture 4">
            <a:extLst>
              <a:ext uri="{FF2B5EF4-FFF2-40B4-BE49-F238E27FC236}">
                <a16:creationId xmlns:a16="http://schemas.microsoft.com/office/drawing/2014/main" id="{016A68AC-ED05-661F-8B6E-FE5FC3543038}"/>
              </a:ext>
            </a:extLst>
          </p:cNvPr>
          <p:cNvPicPr>
            <a:picLocks noChangeAspect="1"/>
          </p:cNvPicPr>
          <p:nvPr/>
        </p:nvPicPr>
        <p:blipFill>
          <a:blip r:embed="rId3"/>
          <a:stretch>
            <a:fillRect/>
          </a:stretch>
        </p:blipFill>
        <p:spPr>
          <a:xfrm>
            <a:off x="1386547" y="0"/>
            <a:ext cx="7543800" cy="6135856"/>
          </a:xfrm>
          <a:prstGeom prst="rect">
            <a:avLst/>
          </a:prstGeom>
        </p:spPr>
      </p:pic>
      <p:pic>
        <p:nvPicPr>
          <p:cNvPr id="10" name="Picture 9">
            <a:extLst>
              <a:ext uri="{FF2B5EF4-FFF2-40B4-BE49-F238E27FC236}">
                <a16:creationId xmlns:a16="http://schemas.microsoft.com/office/drawing/2014/main" id="{A4474F7E-EA59-E435-FB14-8881EE5B5F53}"/>
              </a:ext>
            </a:extLst>
          </p:cNvPr>
          <p:cNvPicPr>
            <a:picLocks noChangeAspect="1"/>
          </p:cNvPicPr>
          <p:nvPr/>
        </p:nvPicPr>
        <p:blipFill>
          <a:blip r:embed="rId4"/>
          <a:stretch>
            <a:fillRect/>
          </a:stretch>
        </p:blipFill>
        <p:spPr>
          <a:xfrm>
            <a:off x="248934" y="6137041"/>
            <a:ext cx="8763001" cy="4111860"/>
          </a:xfrm>
          <a:prstGeom prst="rect">
            <a:avLst/>
          </a:prstGeom>
        </p:spPr>
      </p:pic>
      <p:pic>
        <p:nvPicPr>
          <p:cNvPr id="11" name="Picture 10">
            <a:extLst>
              <a:ext uri="{FF2B5EF4-FFF2-40B4-BE49-F238E27FC236}">
                <a16:creationId xmlns:a16="http://schemas.microsoft.com/office/drawing/2014/main" id="{D96F58EE-6EAB-8F17-72AE-BAEE6BBF935F}"/>
              </a:ext>
            </a:extLst>
          </p:cNvPr>
          <p:cNvPicPr>
            <a:picLocks noChangeAspect="1"/>
          </p:cNvPicPr>
          <p:nvPr/>
        </p:nvPicPr>
        <p:blipFill>
          <a:blip r:embed="rId5"/>
          <a:stretch>
            <a:fillRect/>
          </a:stretch>
        </p:blipFill>
        <p:spPr>
          <a:xfrm>
            <a:off x="9011935" y="3535233"/>
            <a:ext cx="7543799" cy="4843272"/>
          </a:xfrm>
          <a:prstGeom prst="rect">
            <a:avLst/>
          </a:prstGeom>
        </p:spPr>
      </p:pic>
      <p:sp>
        <p:nvSpPr>
          <p:cNvPr id="6" name="TextBox 5">
            <a:extLst>
              <a:ext uri="{FF2B5EF4-FFF2-40B4-BE49-F238E27FC236}">
                <a16:creationId xmlns:a16="http://schemas.microsoft.com/office/drawing/2014/main" id="{9F84F2A5-99A3-6AA4-D893-3A37AE446E0A}"/>
              </a:ext>
            </a:extLst>
          </p:cNvPr>
          <p:cNvSpPr txBox="1"/>
          <p:nvPr/>
        </p:nvSpPr>
        <p:spPr>
          <a:xfrm>
            <a:off x="381629" y="963904"/>
            <a:ext cx="923330" cy="4751694"/>
          </a:xfrm>
          <a:prstGeom prst="rect">
            <a:avLst/>
          </a:prstGeom>
          <a:noFill/>
        </p:spPr>
        <p:txBody>
          <a:bodyPr vert="vert270" wrap="square">
            <a:spAutoFit/>
          </a:bodyPr>
          <a:lstStyle/>
          <a:p>
            <a:pPr algn="ctr"/>
            <a:r>
              <a:rPr lang="en-US" sz="2400" b="1" dirty="0">
                <a:cs typeface="+mj-cs"/>
              </a:rPr>
              <a:t>Difference in survival probability per 1000 persons</a:t>
            </a:r>
          </a:p>
        </p:txBody>
      </p:sp>
    </p:spTree>
    <p:extLst>
      <p:ext uri="{BB962C8B-B14F-4D97-AF65-F5344CB8AC3E}">
        <p14:creationId xmlns:p14="http://schemas.microsoft.com/office/powerpoint/2010/main" val="17263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382937" y="-4328471"/>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fa-IR" dirty="0"/>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26</a:t>
            </a:fld>
            <a:r>
              <a:rPr lang="en-US" sz="3600" b="1" dirty="0">
                <a:latin typeface="Times New Roman" panose="02020603050405020304" pitchFamily="18" charset="0"/>
                <a:cs typeface="Times New Roman" panose="02020603050405020304" pitchFamily="18" charset="0"/>
              </a:rPr>
              <a:t> of 37 </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2800767"/>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نـتایـج</a:t>
            </a:r>
          </a:p>
          <a:p>
            <a:pPr algn="ctr"/>
            <a:endParaRPr lang="fa-IR" sz="5400" dirty="0">
              <a:solidFill>
                <a:schemeClr val="bg1"/>
              </a:solidFill>
              <a:cs typeface="B Titr" panose="00000700000000000000" pitchFamily="2" charset="-78"/>
            </a:endParaRPr>
          </a:p>
          <a:p>
            <a:pPr algn="ctr"/>
            <a:r>
              <a:rPr lang="fa-IR" sz="4000" dirty="0">
                <a:solidFill>
                  <a:schemeClr val="bg1"/>
                </a:solidFill>
                <a:cs typeface="B Titr" panose="00000700000000000000" pitchFamily="2" charset="-78"/>
              </a:rPr>
              <a:t>ادامه</a:t>
            </a:r>
            <a:endParaRPr lang="fa-IR" sz="5400" dirty="0">
              <a:solidFill>
                <a:schemeClr val="bg1"/>
              </a:solidFill>
              <a:cs typeface="B Titr" panose="00000700000000000000" pitchFamily="2" charset="-78"/>
            </a:endParaRPr>
          </a:p>
          <a:p>
            <a:pPr algn="ctr"/>
            <a:endParaRPr lang="en-US" sz="2800" dirty="0">
              <a:solidFill>
                <a:schemeClr val="bg1"/>
              </a:solidFill>
              <a:cs typeface="B Titr" panose="00000700000000000000" pitchFamily="2" charset="-78"/>
            </a:endParaRPr>
          </a:p>
        </p:txBody>
      </p:sp>
      <p:pic>
        <p:nvPicPr>
          <p:cNvPr id="13" name="Picture 12">
            <a:extLst>
              <a:ext uri="{FF2B5EF4-FFF2-40B4-BE49-F238E27FC236}">
                <a16:creationId xmlns:a16="http://schemas.microsoft.com/office/drawing/2014/main" id="{BF4D839A-8BA2-DF52-D9FF-6330E7D0468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5515327" y="5167464"/>
            <a:ext cx="2690402" cy="365126"/>
          </a:xfrm>
          <a:prstGeom prst="rect">
            <a:avLst/>
          </a:prstGeom>
        </p:spPr>
      </p:pic>
      <p:pic>
        <p:nvPicPr>
          <p:cNvPr id="6" name="Picture 5">
            <a:extLst>
              <a:ext uri="{FF2B5EF4-FFF2-40B4-BE49-F238E27FC236}">
                <a16:creationId xmlns:a16="http://schemas.microsoft.com/office/drawing/2014/main" id="{A3D427BA-55D8-3BC9-970B-F2CFD721441A}"/>
              </a:ext>
            </a:extLst>
          </p:cNvPr>
          <p:cNvPicPr>
            <a:picLocks noChangeAspect="1"/>
          </p:cNvPicPr>
          <p:nvPr/>
        </p:nvPicPr>
        <p:blipFill>
          <a:blip r:embed="rId5"/>
          <a:stretch>
            <a:fillRect/>
          </a:stretch>
        </p:blipFill>
        <p:spPr>
          <a:xfrm>
            <a:off x="1619753" y="-9523"/>
            <a:ext cx="13681596" cy="4910287"/>
          </a:xfrm>
          <a:prstGeom prst="rect">
            <a:avLst/>
          </a:prstGeom>
        </p:spPr>
      </p:pic>
      <p:pic>
        <p:nvPicPr>
          <p:cNvPr id="12" name="Picture 11">
            <a:extLst>
              <a:ext uri="{FF2B5EF4-FFF2-40B4-BE49-F238E27FC236}">
                <a16:creationId xmlns:a16="http://schemas.microsoft.com/office/drawing/2014/main" id="{18FB7749-DA07-37B1-3789-88A18DB7A443}"/>
              </a:ext>
            </a:extLst>
          </p:cNvPr>
          <p:cNvPicPr>
            <a:picLocks noChangeAspect="1"/>
          </p:cNvPicPr>
          <p:nvPr/>
        </p:nvPicPr>
        <p:blipFill>
          <a:blip r:embed="rId6"/>
          <a:stretch>
            <a:fillRect/>
          </a:stretch>
        </p:blipFill>
        <p:spPr>
          <a:xfrm>
            <a:off x="1726742" y="4824300"/>
            <a:ext cx="13681596" cy="4910286"/>
          </a:xfrm>
          <a:prstGeom prst="rect">
            <a:avLst/>
          </a:prstGeom>
        </p:spPr>
      </p:pic>
      <p:pic>
        <p:nvPicPr>
          <p:cNvPr id="4" name="Picture 3">
            <a:extLst>
              <a:ext uri="{FF2B5EF4-FFF2-40B4-BE49-F238E27FC236}">
                <a16:creationId xmlns:a16="http://schemas.microsoft.com/office/drawing/2014/main" id="{4A0708FE-DF27-ED93-EECE-EB742D1C0A16}"/>
              </a:ext>
            </a:extLst>
          </p:cNvPr>
          <p:cNvPicPr>
            <a:picLocks noChangeAspect="1"/>
          </p:cNvPicPr>
          <p:nvPr/>
        </p:nvPicPr>
        <p:blipFill>
          <a:blip r:embed="rId7"/>
          <a:stretch>
            <a:fillRect/>
          </a:stretch>
        </p:blipFill>
        <p:spPr>
          <a:xfrm>
            <a:off x="228161" y="1333500"/>
            <a:ext cx="1012024" cy="7620000"/>
          </a:xfrm>
          <a:prstGeom prst="rect">
            <a:avLst/>
          </a:prstGeom>
        </p:spPr>
      </p:pic>
      <p:pic>
        <p:nvPicPr>
          <p:cNvPr id="10" name="Picture 9">
            <a:extLst>
              <a:ext uri="{FF2B5EF4-FFF2-40B4-BE49-F238E27FC236}">
                <a16:creationId xmlns:a16="http://schemas.microsoft.com/office/drawing/2014/main" id="{125EC38A-ED92-BCF9-ADA8-9AE7DF8CE2CD}"/>
              </a:ext>
            </a:extLst>
          </p:cNvPr>
          <p:cNvPicPr>
            <a:picLocks noChangeAspect="1"/>
          </p:cNvPicPr>
          <p:nvPr/>
        </p:nvPicPr>
        <p:blipFill>
          <a:blip r:embed="rId8"/>
          <a:stretch>
            <a:fillRect/>
          </a:stretch>
        </p:blipFill>
        <p:spPr>
          <a:xfrm>
            <a:off x="3200400" y="9810387"/>
            <a:ext cx="2735016" cy="480882"/>
          </a:xfrm>
          <a:prstGeom prst="rect">
            <a:avLst/>
          </a:prstGeom>
        </p:spPr>
      </p:pic>
    </p:spTree>
    <p:extLst>
      <p:ext uri="{BB962C8B-B14F-4D97-AF65-F5344CB8AC3E}">
        <p14:creationId xmlns:p14="http://schemas.microsoft.com/office/powerpoint/2010/main" val="291795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697200" y="-3507095"/>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fa-IR" dirty="0"/>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27</a:t>
            </a:fld>
            <a:r>
              <a:rPr lang="en-US" sz="3600" b="1" dirty="0">
                <a:latin typeface="Times New Roman" panose="02020603050405020304" pitchFamily="18" charset="0"/>
                <a:cs typeface="Times New Roman" panose="02020603050405020304" pitchFamily="18" charset="0"/>
              </a:rPr>
              <a:t> of 37 </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2800767"/>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نـتایـج</a:t>
            </a:r>
          </a:p>
          <a:p>
            <a:pPr algn="ctr"/>
            <a:endParaRPr lang="fa-IR" sz="5400" dirty="0">
              <a:solidFill>
                <a:schemeClr val="bg1"/>
              </a:solidFill>
              <a:cs typeface="B Titr" panose="00000700000000000000" pitchFamily="2" charset="-78"/>
            </a:endParaRPr>
          </a:p>
          <a:p>
            <a:pPr algn="ctr"/>
            <a:r>
              <a:rPr lang="fa-IR" sz="4000" dirty="0">
                <a:solidFill>
                  <a:schemeClr val="bg1"/>
                </a:solidFill>
                <a:cs typeface="B Titr" panose="00000700000000000000" pitchFamily="2" charset="-78"/>
              </a:rPr>
              <a:t>ادامه</a:t>
            </a:r>
            <a:endParaRPr lang="fa-IR" sz="5400" dirty="0">
              <a:solidFill>
                <a:schemeClr val="bg1"/>
              </a:solidFill>
              <a:cs typeface="B Titr" panose="00000700000000000000" pitchFamily="2" charset="-78"/>
            </a:endParaRPr>
          </a:p>
          <a:p>
            <a:pPr algn="ctr"/>
            <a:endParaRPr lang="en-US" sz="2800" dirty="0">
              <a:solidFill>
                <a:schemeClr val="bg1"/>
              </a:solidFill>
              <a:cs typeface="B Titr" panose="00000700000000000000" pitchFamily="2" charset="-78"/>
            </a:endParaRPr>
          </a:p>
        </p:txBody>
      </p:sp>
      <p:pic>
        <p:nvPicPr>
          <p:cNvPr id="13" name="Picture 12">
            <a:extLst>
              <a:ext uri="{FF2B5EF4-FFF2-40B4-BE49-F238E27FC236}">
                <a16:creationId xmlns:a16="http://schemas.microsoft.com/office/drawing/2014/main" id="{BF4D839A-8BA2-DF52-D9FF-6330E7D0468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4059339" y="5292746"/>
            <a:ext cx="4000500" cy="542925"/>
          </a:xfrm>
          <a:prstGeom prst="rect">
            <a:avLst/>
          </a:prstGeom>
        </p:spPr>
      </p:pic>
      <p:pic>
        <p:nvPicPr>
          <p:cNvPr id="4" name="Picture 3">
            <a:extLst>
              <a:ext uri="{FF2B5EF4-FFF2-40B4-BE49-F238E27FC236}">
                <a16:creationId xmlns:a16="http://schemas.microsoft.com/office/drawing/2014/main" id="{4A0708FE-DF27-ED93-EECE-EB742D1C0A1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228161" y="1485900"/>
            <a:ext cx="1012024" cy="7772399"/>
          </a:xfrm>
          <a:prstGeom prst="rect">
            <a:avLst/>
          </a:prstGeom>
        </p:spPr>
      </p:pic>
      <p:pic>
        <p:nvPicPr>
          <p:cNvPr id="10" name="Picture 9">
            <a:extLst>
              <a:ext uri="{FF2B5EF4-FFF2-40B4-BE49-F238E27FC236}">
                <a16:creationId xmlns:a16="http://schemas.microsoft.com/office/drawing/2014/main" id="{125EC38A-ED92-BCF9-ADA8-9AE7DF8CE2CD}"/>
              </a:ext>
            </a:extLst>
          </p:cNvPr>
          <p:cNvPicPr>
            <a:picLocks noChangeAspect="1"/>
          </p:cNvPicPr>
          <p:nvPr/>
        </p:nvPicPr>
        <p:blipFill>
          <a:blip r:embed="rId7"/>
          <a:stretch>
            <a:fillRect/>
          </a:stretch>
        </p:blipFill>
        <p:spPr>
          <a:xfrm>
            <a:off x="3200400" y="9810387"/>
            <a:ext cx="2735016" cy="480882"/>
          </a:xfrm>
          <a:prstGeom prst="rect">
            <a:avLst/>
          </a:prstGeom>
        </p:spPr>
      </p:pic>
      <p:pic>
        <p:nvPicPr>
          <p:cNvPr id="11" name="Picture 10">
            <a:extLst>
              <a:ext uri="{FF2B5EF4-FFF2-40B4-BE49-F238E27FC236}">
                <a16:creationId xmlns:a16="http://schemas.microsoft.com/office/drawing/2014/main" id="{5A3F8CD4-3A5F-1478-9801-B47AE3C6D534}"/>
              </a:ext>
            </a:extLst>
          </p:cNvPr>
          <p:cNvPicPr>
            <a:picLocks noChangeAspect="1"/>
          </p:cNvPicPr>
          <p:nvPr/>
        </p:nvPicPr>
        <p:blipFill>
          <a:blip r:embed="rId8"/>
          <a:stretch>
            <a:fillRect/>
          </a:stretch>
        </p:blipFill>
        <p:spPr>
          <a:xfrm>
            <a:off x="1183891" y="254833"/>
            <a:ext cx="12684509" cy="9544256"/>
          </a:xfrm>
          <a:prstGeom prst="rect">
            <a:avLst/>
          </a:prstGeom>
        </p:spPr>
      </p:pic>
    </p:spTree>
    <p:extLst>
      <p:ext uri="{BB962C8B-B14F-4D97-AF65-F5344CB8AC3E}">
        <p14:creationId xmlns:p14="http://schemas.microsoft.com/office/powerpoint/2010/main" val="1409582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408337" y="-4207460"/>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fa-IR" dirty="0"/>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28</a:t>
            </a:fld>
            <a:r>
              <a:rPr lang="en-US" sz="3600" b="1" dirty="0">
                <a:latin typeface="Times New Roman" panose="02020603050405020304" pitchFamily="18" charset="0"/>
                <a:cs typeface="Times New Roman" panose="02020603050405020304" pitchFamily="18" charset="0"/>
              </a:rPr>
              <a:t> of 37 </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2800767"/>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نـتایـج</a:t>
            </a:r>
          </a:p>
          <a:p>
            <a:pPr algn="ctr"/>
            <a:endParaRPr lang="fa-IR" sz="5400" dirty="0">
              <a:solidFill>
                <a:schemeClr val="bg1"/>
              </a:solidFill>
              <a:cs typeface="B Titr" panose="00000700000000000000" pitchFamily="2" charset="-78"/>
            </a:endParaRPr>
          </a:p>
          <a:p>
            <a:pPr algn="ctr"/>
            <a:r>
              <a:rPr lang="fa-IR" sz="4000" dirty="0">
                <a:solidFill>
                  <a:schemeClr val="bg1"/>
                </a:solidFill>
                <a:cs typeface="B Titr" panose="00000700000000000000" pitchFamily="2" charset="-78"/>
              </a:rPr>
              <a:t>ادامه</a:t>
            </a:r>
            <a:endParaRPr lang="fa-IR" sz="5400" dirty="0">
              <a:solidFill>
                <a:schemeClr val="bg1"/>
              </a:solidFill>
              <a:cs typeface="B Titr" panose="00000700000000000000" pitchFamily="2" charset="-78"/>
            </a:endParaRPr>
          </a:p>
          <a:p>
            <a:pPr algn="ctr"/>
            <a:endParaRPr lang="en-US" sz="2800" dirty="0">
              <a:solidFill>
                <a:schemeClr val="bg1"/>
              </a:solidFill>
              <a:cs typeface="B Titr" panose="00000700000000000000" pitchFamily="2" charset="-78"/>
            </a:endParaRPr>
          </a:p>
        </p:txBody>
      </p:sp>
      <p:pic>
        <p:nvPicPr>
          <p:cNvPr id="11" name="Picture 10">
            <a:extLst>
              <a:ext uri="{FF2B5EF4-FFF2-40B4-BE49-F238E27FC236}">
                <a16:creationId xmlns:a16="http://schemas.microsoft.com/office/drawing/2014/main" id="{FD47E00E-5E0E-A6E1-A07D-3092716876F1}"/>
              </a:ext>
            </a:extLst>
          </p:cNvPr>
          <p:cNvPicPr>
            <a:picLocks noChangeAspect="1"/>
          </p:cNvPicPr>
          <p:nvPr/>
        </p:nvPicPr>
        <p:blipFill>
          <a:blip r:embed="rId3"/>
          <a:stretch>
            <a:fillRect/>
          </a:stretch>
        </p:blipFill>
        <p:spPr>
          <a:xfrm>
            <a:off x="186655" y="655192"/>
            <a:ext cx="15196281" cy="9488406"/>
          </a:xfrm>
          <a:prstGeom prst="rect">
            <a:avLst/>
          </a:prstGeom>
        </p:spPr>
      </p:pic>
    </p:spTree>
    <p:extLst>
      <p:ext uri="{BB962C8B-B14F-4D97-AF65-F5344CB8AC3E}">
        <p14:creationId xmlns:p14="http://schemas.microsoft.com/office/powerpoint/2010/main" val="2392090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408337" y="-4318948"/>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fa-IR" dirty="0"/>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29</a:t>
            </a:fld>
            <a:r>
              <a:rPr lang="en-US" sz="3600" b="1" dirty="0">
                <a:latin typeface="Times New Roman" panose="02020603050405020304" pitchFamily="18" charset="0"/>
                <a:cs typeface="Times New Roman" panose="02020603050405020304" pitchFamily="18" charset="0"/>
              </a:rPr>
              <a:t> of 37 </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2800767"/>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نـتایـج</a:t>
            </a:r>
          </a:p>
          <a:p>
            <a:pPr algn="ctr"/>
            <a:endParaRPr lang="fa-IR" sz="5400" dirty="0">
              <a:solidFill>
                <a:schemeClr val="bg1"/>
              </a:solidFill>
              <a:cs typeface="B Titr" panose="00000700000000000000" pitchFamily="2" charset="-78"/>
            </a:endParaRPr>
          </a:p>
          <a:p>
            <a:pPr algn="ctr"/>
            <a:r>
              <a:rPr lang="fa-IR" sz="4000" dirty="0">
                <a:solidFill>
                  <a:schemeClr val="bg1"/>
                </a:solidFill>
                <a:cs typeface="B Titr" panose="00000700000000000000" pitchFamily="2" charset="-78"/>
              </a:rPr>
              <a:t>ادامه</a:t>
            </a:r>
            <a:endParaRPr lang="fa-IR" sz="5400" dirty="0">
              <a:solidFill>
                <a:schemeClr val="bg1"/>
              </a:solidFill>
              <a:cs typeface="B Titr" panose="00000700000000000000" pitchFamily="2" charset="-78"/>
            </a:endParaRPr>
          </a:p>
          <a:p>
            <a:pPr algn="ctr"/>
            <a:endParaRPr lang="en-US" sz="2800" dirty="0">
              <a:solidFill>
                <a:schemeClr val="bg1"/>
              </a:solidFill>
              <a:cs typeface="B Titr" panose="00000700000000000000" pitchFamily="2" charset="-78"/>
            </a:endParaRPr>
          </a:p>
        </p:txBody>
      </p:sp>
      <p:pic>
        <p:nvPicPr>
          <p:cNvPr id="5" name="Picture 4">
            <a:extLst>
              <a:ext uri="{FF2B5EF4-FFF2-40B4-BE49-F238E27FC236}">
                <a16:creationId xmlns:a16="http://schemas.microsoft.com/office/drawing/2014/main" id="{F532930A-5856-D5EC-1A95-752A78EE77FA}"/>
              </a:ext>
            </a:extLst>
          </p:cNvPr>
          <p:cNvPicPr>
            <a:picLocks noChangeAspect="1"/>
          </p:cNvPicPr>
          <p:nvPr/>
        </p:nvPicPr>
        <p:blipFill>
          <a:blip r:embed="rId3"/>
          <a:stretch>
            <a:fillRect/>
          </a:stretch>
        </p:blipFill>
        <p:spPr>
          <a:xfrm>
            <a:off x="175983" y="206791"/>
            <a:ext cx="15206953" cy="9603596"/>
          </a:xfrm>
          <a:prstGeom prst="rect">
            <a:avLst/>
          </a:prstGeom>
        </p:spPr>
      </p:pic>
    </p:spTree>
    <p:extLst>
      <p:ext uri="{BB962C8B-B14F-4D97-AF65-F5344CB8AC3E}">
        <p14:creationId xmlns:p14="http://schemas.microsoft.com/office/powerpoint/2010/main" val="222395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4993639" y="-3563537"/>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3</a:t>
            </a:fld>
            <a:r>
              <a:rPr lang="en-US" sz="3600" b="1" dirty="0">
                <a:latin typeface="Times New Roman" panose="02020603050405020304" pitchFamily="18" charset="0"/>
                <a:cs typeface="Times New Roman" panose="02020603050405020304" pitchFamily="18" charset="0"/>
              </a:rPr>
              <a:t> of 37</a:t>
            </a:r>
          </a:p>
        </p:txBody>
      </p:sp>
      <p:sp>
        <p:nvSpPr>
          <p:cNvPr id="11" name="TextBox 10">
            <a:extLst>
              <a:ext uri="{FF2B5EF4-FFF2-40B4-BE49-F238E27FC236}">
                <a16:creationId xmlns:a16="http://schemas.microsoft.com/office/drawing/2014/main" id="{C0AC878B-AD4A-B0A6-B522-BD67EFBB4B41}"/>
              </a:ext>
            </a:extLst>
          </p:cNvPr>
          <p:cNvSpPr txBox="1"/>
          <p:nvPr/>
        </p:nvSpPr>
        <p:spPr>
          <a:xfrm>
            <a:off x="363898" y="836738"/>
            <a:ext cx="14418902" cy="8610049"/>
          </a:xfrm>
          <a:prstGeom prst="rect">
            <a:avLst/>
          </a:prstGeom>
          <a:noFill/>
        </p:spPr>
        <p:txBody>
          <a:bodyPr wrap="square" rtlCol="0">
            <a:spAutoFit/>
          </a:bodyPr>
          <a:lstStyle/>
          <a:p>
            <a:pPr marL="571500" indent="-571500" algn="just" rtl="1">
              <a:lnSpc>
                <a:spcPct val="300000"/>
              </a:lnSpc>
              <a:buFont typeface="Arial" panose="020B0604020202020204" pitchFamily="34" charset="0"/>
              <a:buChar char="•"/>
            </a:pPr>
            <a:r>
              <a:rPr lang="fa-IR" sz="2700" b="1" dirty="0">
                <a:cs typeface="B Nazanin" panose="00000400000000000000" pitchFamily="2" charset="-78"/>
              </a:rPr>
              <a:t>اهمیت مشارکت ناهمگون در کوهورت های مشاهده ای</a:t>
            </a:r>
          </a:p>
          <a:p>
            <a:pPr marL="571500" indent="-571500" algn="just" rtl="1">
              <a:lnSpc>
                <a:spcPct val="300000"/>
              </a:lnSpc>
              <a:buFont typeface="Arial" panose="020B0604020202020204" pitchFamily="34" charset="0"/>
              <a:buChar char="•"/>
            </a:pPr>
            <a:r>
              <a:rPr lang="fa-IR" sz="2700" b="1" dirty="0">
                <a:cs typeface="B Nazanin" panose="00000400000000000000" pitchFamily="2" charset="-78"/>
              </a:rPr>
              <a:t>دلایل مشارکت ناهمگون در کوهورت های مشاهده ای</a:t>
            </a:r>
          </a:p>
          <a:p>
            <a:pPr marL="571500" indent="-571500" algn="just" rtl="1">
              <a:lnSpc>
                <a:spcPct val="300000"/>
              </a:lnSpc>
              <a:buFont typeface="Arial" panose="020B0604020202020204" pitchFamily="34" charset="0"/>
              <a:buChar char="•"/>
            </a:pPr>
            <a:r>
              <a:rPr lang="fa-IR" sz="2700" b="1" dirty="0">
                <a:cs typeface="B Nazanin" panose="00000400000000000000" pitchFamily="2" charset="-78"/>
              </a:rPr>
              <a:t>بررسی نکات کلیدی برای ارزیابی مشارکت ناهمگون </a:t>
            </a:r>
            <a:endParaRPr lang="en-US" sz="2700" b="1" dirty="0">
              <a:cs typeface="B Nazanin" panose="00000400000000000000" pitchFamily="2" charset="-78"/>
            </a:endParaRPr>
          </a:p>
          <a:p>
            <a:pPr marL="571500" indent="-571500" algn="just" rtl="1">
              <a:lnSpc>
                <a:spcPct val="300000"/>
              </a:lnSpc>
              <a:buFont typeface="Arial" panose="020B0604020202020204" pitchFamily="34" charset="0"/>
              <a:buChar char="•"/>
            </a:pPr>
            <a:r>
              <a:rPr lang="fa-IR" sz="2700" b="1" dirty="0">
                <a:cs typeface="B Nazanin" panose="00000400000000000000" pitchFamily="2" charset="-78"/>
              </a:rPr>
              <a:t>نمودارهای علی برای توصیف دو مکانیسم سوگیری</a:t>
            </a:r>
          </a:p>
          <a:p>
            <a:pPr marL="571500" indent="-571500" algn="just" rtl="1">
              <a:lnSpc>
                <a:spcPct val="300000"/>
              </a:lnSpc>
              <a:buFont typeface="Arial" panose="020B0604020202020204" pitchFamily="34" charset="0"/>
              <a:buChar char="•"/>
            </a:pPr>
            <a:r>
              <a:rPr lang="fa-IR" sz="2700" b="1" dirty="0">
                <a:cs typeface="B Nazanin" panose="00000400000000000000" pitchFamily="2" charset="-78"/>
              </a:rPr>
              <a:t>مثال واقعی کوهورت پیمایش سلامت جامعه کانادا برای نشان‌دادن سوگیری به دلیل مشارکت ناهمگون</a:t>
            </a:r>
          </a:p>
          <a:p>
            <a:pPr marL="571500" indent="-571500" algn="just" rtl="1">
              <a:lnSpc>
                <a:spcPct val="300000"/>
              </a:lnSpc>
              <a:buFont typeface="Arial" panose="020B0604020202020204" pitchFamily="34" charset="0"/>
              <a:buChar char="•"/>
            </a:pPr>
            <a:r>
              <a:rPr lang="fa-IR" sz="2700" b="1" dirty="0">
                <a:cs typeface="B Nazanin" panose="00000400000000000000" pitchFamily="2" charset="-78"/>
              </a:rPr>
              <a:t>اجرای یک دوره</a:t>
            </a:r>
            <a:r>
              <a:rPr lang="en-US" sz="2700" b="1" dirty="0">
                <a:cs typeface="B Nazanin" panose="00000400000000000000" pitchFamily="2" charset="-78"/>
              </a:rPr>
              <a:t>Washout </a:t>
            </a:r>
            <a:r>
              <a:rPr lang="fa-IR" sz="2700" b="1" dirty="0">
                <a:cs typeface="B Nazanin" panose="00000400000000000000" pitchFamily="2" charset="-78"/>
              </a:rPr>
              <a:t> برای کاهش سوگیری</a:t>
            </a:r>
          </a:p>
          <a:p>
            <a:pPr marL="571500" indent="-571500" algn="just" rtl="1">
              <a:lnSpc>
                <a:spcPct val="300000"/>
              </a:lnSpc>
              <a:buFont typeface="Arial" panose="020B0604020202020204" pitchFamily="34" charset="0"/>
              <a:buChar char="•"/>
            </a:pPr>
            <a:r>
              <a:rPr lang="fa-IR" sz="2700" b="1" dirty="0">
                <a:cs typeface="B Nazanin" panose="00000400000000000000" pitchFamily="2" charset="-78"/>
              </a:rPr>
              <a:t>سناریوهای شبیه‌سازی برای دو مکانیسم ایجاد سوگیری و سودمندی روش </a:t>
            </a:r>
            <a:r>
              <a:rPr lang="en-US" sz="2700" b="1" dirty="0">
                <a:cs typeface="B Nazanin" panose="00000400000000000000" pitchFamily="2" charset="-78"/>
              </a:rPr>
              <a:t>Washout</a:t>
            </a:r>
          </a:p>
        </p:txBody>
      </p:sp>
      <p:sp>
        <p:nvSpPr>
          <p:cNvPr id="10" name="TextBox 9">
            <a:extLst>
              <a:ext uri="{FF2B5EF4-FFF2-40B4-BE49-F238E27FC236}">
                <a16:creationId xmlns:a16="http://schemas.microsoft.com/office/drawing/2014/main" id="{C40E4929-2610-A97B-3E63-5E34773D0463}"/>
              </a:ext>
            </a:extLst>
          </p:cNvPr>
          <p:cNvSpPr txBox="1"/>
          <p:nvPr/>
        </p:nvSpPr>
        <p:spPr>
          <a:xfrm>
            <a:off x="15019039" y="394123"/>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خـلاصـه</a:t>
            </a:r>
            <a:endParaRPr lang="en-US" sz="2800" dirty="0">
              <a:solidFill>
                <a:schemeClr val="bg1"/>
              </a:solidFill>
              <a:cs typeface="B Titr" panose="00000700000000000000" pitchFamily="2" charset="-78"/>
            </a:endParaRPr>
          </a:p>
        </p:txBody>
      </p:sp>
    </p:spTree>
    <p:extLst>
      <p:ext uri="{BB962C8B-B14F-4D97-AF65-F5344CB8AC3E}">
        <p14:creationId xmlns:p14="http://schemas.microsoft.com/office/powerpoint/2010/main" val="3961835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382937" y="-4112157"/>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fa-IR" dirty="0"/>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30</a:t>
            </a:fld>
            <a:r>
              <a:rPr lang="en-US" sz="3600" b="1" dirty="0">
                <a:latin typeface="Times New Roman" panose="02020603050405020304" pitchFamily="18" charset="0"/>
                <a:cs typeface="Times New Roman" panose="02020603050405020304" pitchFamily="18" charset="0"/>
              </a:rPr>
              <a:t> of 37 </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2800767"/>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نـتایـج</a:t>
            </a:r>
          </a:p>
          <a:p>
            <a:pPr algn="ctr"/>
            <a:endParaRPr lang="fa-IR" sz="5400" dirty="0">
              <a:solidFill>
                <a:schemeClr val="bg1"/>
              </a:solidFill>
              <a:cs typeface="B Titr" panose="00000700000000000000" pitchFamily="2" charset="-78"/>
            </a:endParaRPr>
          </a:p>
          <a:p>
            <a:pPr algn="ctr"/>
            <a:r>
              <a:rPr lang="fa-IR" sz="4000" dirty="0">
                <a:solidFill>
                  <a:schemeClr val="bg1"/>
                </a:solidFill>
                <a:cs typeface="B Titr" panose="00000700000000000000" pitchFamily="2" charset="-78"/>
              </a:rPr>
              <a:t>ادامه</a:t>
            </a:r>
            <a:endParaRPr lang="fa-IR" sz="5400" dirty="0">
              <a:solidFill>
                <a:schemeClr val="bg1"/>
              </a:solidFill>
              <a:cs typeface="B Titr" panose="00000700000000000000" pitchFamily="2" charset="-78"/>
            </a:endParaRPr>
          </a:p>
          <a:p>
            <a:pPr algn="ctr"/>
            <a:endParaRPr lang="en-US" sz="2800" dirty="0">
              <a:solidFill>
                <a:schemeClr val="bg1"/>
              </a:solidFill>
              <a:cs typeface="B Titr" panose="00000700000000000000" pitchFamily="2" charset="-78"/>
            </a:endParaRPr>
          </a:p>
        </p:txBody>
      </p:sp>
      <p:pic>
        <p:nvPicPr>
          <p:cNvPr id="6" name="Picture 5">
            <a:extLst>
              <a:ext uri="{FF2B5EF4-FFF2-40B4-BE49-F238E27FC236}">
                <a16:creationId xmlns:a16="http://schemas.microsoft.com/office/drawing/2014/main" id="{F2B85CB2-5D20-C932-F7E7-66EF794FA2DD}"/>
              </a:ext>
            </a:extLst>
          </p:cNvPr>
          <p:cNvPicPr>
            <a:picLocks noChangeAspect="1"/>
          </p:cNvPicPr>
          <p:nvPr/>
        </p:nvPicPr>
        <p:blipFill>
          <a:blip r:embed="rId3"/>
          <a:stretch>
            <a:fillRect/>
          </a:stretch>
        </p:blipFill>
        <p:spPr>
          <a:xfrm>
            <a:off x="186655" y="419100"/>
            <a:ext cx="15114694" cy="9391287"/>
          </a:xfrm>
          <a:prstGeom prst="rect">
            <a:avLst/>
          </a:prstGeom>
        </p:spPr>
      </p:pic>
    </p:spTree>
    <p:extLst>
      <p:ext uri="{BB962C8B-B14F-4D97-AF65-F5344CB8AC3E}">
        <p14:creationId xmlns:p14="http://schemas.microsoft.com/office/powerpoint/2010/main" val="2457483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382937" y="-3771900"/>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fa-IR" dirty="0"/>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31</a:t>
            </a:fld>
            <a:r>
              <a:rPr lang="en-US" sz="3600" b="1" dirty="0">
                <a:latin typeface="Times New Roman" panose="02020603050405020304" pitchFamily="18" charset="0"/>
                <a:cs typeface="Times New Roman" panose="02020603050405020304" pitchFamily="18" charset="0"/>
              </a:rPr>
              <a:t> of 37 </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1354217"/>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نـتایـج</a:t>
            </a:r>
          </a:p>
          <a:p>
            <a:pPr algn="ctr"/>
            <a:endParaRPr lang="en-US" sz="2800" dirty="0">
              <a:solidFill>
                <a:schemeClr val="bg1"/>
              </a:solidFill>
              <a:cs typeface="B Titr" panose="00000700000000000000" pitchFamily="2" charset="-78"/>
            </a:endParaRPr>
          </a:p>
        </p:txBody>
      </p:sp>
      <p:pic>
        <p:nvPicPr>
          <p:cNvPr id="6" name="Picture 5">
            <a:extLst>
              <a:ext uri="{FF2B5EF4-FFF2-40B4-BE49-F238E27FC236}">
                <a16:creationId xmlns:a16="http://schemas.microsoft.com/office/drawing/2014/main" id="{74930E50-A1BE-F37A-D052-102ECCBE610C}"/>
              </a:ext>
            </a:extLst>
          </p:cNvPr>
          <p:cNvPicPr>
            <a:picLocks noChangeAspect="1"/>
          </p:cNvPicPr>
          <p:nvPr/>
        </p:nvPicPr>
        <p:blipFill>
          <a:blip r:embed="rId3"/>
          <a:stretch>
            <a:fillRect/>
          </a:stretch>
        </p:blipFill>
        <p:spPr>
          <a:xfrm>
            <a:off x="280876" y="1955594"/>
            <a:ext cx="15263924" cy="6452938"/>
          </a:xfrm>
          <a:prstGeom prst="rect">
            <a:avLst/>
          </a:prstGeom>
        </p:spPr>
      </p:pic>
      <p:sp>
        <p:nvSpPr>
          <p:cNvPr id="5" name="TextBox 4">
            <a:extLst>
              <a:ext uri="{FF2B5EF4-FFF2-40B4-BE49-F238E27FC236}">
                <a16:creationId xmlns:a16="http://schemas.microsoft.com/office/drawing/2014/main" id="{23703561-DFB8-3381-8ADC-DA9423FF4A9D}"/>
              </a:ext>
            </a:extLst>
          </p:cNvPr>
          <p:cNvSpPr txBox="1"/>
          <p:nvPr/>
        </p:nvSpPr>
        <p:spPr>
          <a:xfrm>
            <a:off x="16353854" y="1564848"/>
            <a:ext cx="1290012" cy="707886"/>
          </a:xfrm>
          <a:prstGeom prst="rect">
            <a:avLst/>
          </a:prstGeom>
          <a:noFill/>
        </p:spPr>
        <p:txBody>
          <a:bodyPr wrap="square">
            <a:spAutoFit/>
          </a:bodyPr>
          <a:lstStyle/>
          <a:p>
            <a:r>
              <a:rPr lang="fa-IR" sz="4000" dirty="0">
                <a:solidFill>
                  <a:schemeClr val="bg1"/>
                </a:solidFill>
                <a:cs typeface="B Titr" panose="00000700000000000000" pitchFamily="2" charset="-78"/>
              </a:rPr>
              <a:t>ادامه</a:t>
            </a:r>
            <a:endParaRPr lang="en-US" sz="4000" dirty="0">
              <a:solidFill>
                <a:schemeClr val="bg1"/>
              </a:solidFill>
              <a:cs typeface="B Titr" panose="00000700000000000000" pitchFamily="2" charset="-78"/>
            </a:endParaRPr>
          </a:p>
        </p:txBody>
      </p:sp>
    </p:spTree>
    <p:extLst>
      <p:ext uri="{BB962C8B-B14F-4D97-AF65-F5344CB8AC3E}">
        <p14:creationId xmlns:p14="http://schemas.microsoft.com/office/powerpoint/2010/main" val="481065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5078092" y="3100596"/>
            <a:ext cx="1400485" cy="6107900"/>
            <a:chOff x="0" y="0"/>
            <a:chExt cx="368852" cy="1608665"/>
          </a:xfrm>
        </p:grpSpPr>
        <p:sp>
          <p:nvSpPr>
            <p:cNvPr id="3" name="Freeform 3"/>
            <p:cNvSpPr/>
            <p:nvPr/>
          </p:nvSpPr>
          <p:spPr>
            <a:xfrm>
              <a:off x="0" y="0"/>
              <a:ext cx="368852" cy="1608665"/>
            </a:xfrm>
            <a:custGeom>
              <a:avLst/>
              <a:gdLst/>
              <a:ahLst/>
              <a:cxnLst/>
              <a:rect l="l" t="t" r="r" b="b"/>
              <a:pathLst>
                <a:path w="368852" h="1608665">
                  <a:moveTo>
                    <a:pt x="0" y="0"/>
                  </a:moveTo>
                  <a:lnTo>
                    <a:pt x="368852" y="0"/>
                  </a:lnTo>
                  <a:lnTo>
                    <a:pt x="368852" y="1608665"/>
                  </a:lnTo>
                  <a:lnTo>
                    <a:pt x="0" y="1608665"/>
                  </a:lnTo>
                  <a:close/>
                </a:path>
              </a:pathLst>
            </a:custGeom>
            <a:solidFill>
              <a:srgbClr val="1C5739"/>
            </a:solidFill>
            <a:ln cap="sq">
              <a:noFill/>
              <a:prstDash val="solid"/>
              <a:miter/>
            </a:ln>
          </p:spPr>
        </p:sp>
        <p:sp>
          <p:nvSpPr>
            <p:cNvPr id="4" name="TextBox 4"/>
            <p:cNvSpPr txBox="1"/>
            <p:nvPr/>
          </p:nvSpPr>
          <p:spPr>
            <a:xfrm>
              <a:off x="0" y="-19050"/>
              <a:ext cx="368852" cy="16277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0" y="0"/>
            <a:ext cx="1543050" cy="102870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sp>
        <p:nvSpPr>
          <p:cNvPr id="14" name="TextBox 14"/>
          <p:cNvSpPr txBox="1"/>
          <p:nvPr/>
        </p:nvSpPr>
        <p:spPr>
          <a:xfrm>
            <a:off x="15309728" y="3289969"/>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1</a:t>
            </a:r>
            <a:endParaRPr lang="en-US" sz="4271" b="1" spc="350" dirty="0">
              <a:solidFill>
                <a:srgbClr val="FFFFFF"/>
              </a:solidFill>
              <a:latin typeface="Codec Pro ExtraBold Italics"/>
              <a:cs typeface="B Nazanin" panose="00000400000000000000" pitchFamily="2" charset="-78"/>
            </a:endParaRPr>
          </a:p>
        </p:txBody>
      </p:sp>
      <p:sp>
        <p:nvSpPr>
          <p:cNvPr id="15" name="TextBox 15"/>
          <p:cNvSpPr txBox="1"/>
          <p:nvPr/>
        </p:nvSpPr>
        <p:spPr>
          <a:xfrm>
            <a:off x="15342381" y="4544957"/>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2</a:t>
            </a:r>
            <a:endParaRPr lang="en-US" sz="4800" b="1" spc="350" dirty="0">
              <a:solidFill>
                <a:srgbClr val="FFFFFF"/>
              </a:solidFill>
              <a:latin typeface="Codec Pro ExtraBold Italics"/>
              <a:cs typeface="B Nazanin" panose="00000400000000000000" pitchFamily="2" charset="-78"/>
            </a:endParaRPr>
          </a:p>
        </p:txBody>
      </p:sp>
      <p:sp>
        <p:nvSpPr>
          <p:cNvPr id="16" name="TextBox 16"/>
          <p:cNvSpPr txBox="1"/>
          <p:nvPr/>
        </p:nvSpPr>
        <p:spPr>
          <a:xfrm>
            <a:off x="15309724" y="5799945"/>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3</a:t>
            </a:r>
            <a:endParaRPr lang="en-US" sz="4800" b="1" spc="350" dirty="0">
              <a:solidFill>
                <a:srgbClr val="FFFFFF"/>
              </a:solidFill>
              <a:latin typeface="Codec Pro ExtraBold Italics"/>
              <a:cs typeface="B Nazanin" panose="00000400000000000000" pitchFamily="2" charset="-78"/>
            </a:endParaRPr>
          </a:p>
        </p:txBody>
      </p:sp>
      <p:sp>
        <p:nvSpPr>
          <p:cNvPr id="8" name="Slide Number Placeholder 7">
            <a:extLst>
              <a:ext uri="{FF2B5EF4-FFF2-40B4-BE49-F238E27FC236}">
                <a16:creationId xmlns:a16="http://schemas.microsoft.com/office/drawing/2014/main" id="{8FC1FB84-8B3A-5374-06C5-53FD0E9B7B76}"/>
              </a:ext>
            </a:extLst>
          </p:cNvPr>
          <p:cNvSpPr>
            <a:spLocks noGrp="1"/>
          </p:cNvSpPr>
          <p:nvPr>
            <p:ph type="sldNum" sz="quarter" idx="12"/>
          </p:nvPr>
        </p:nvSpPr>
        <p:spPr>
          <a:xfrm>
            <a:off x="16002000" y="9715500"/>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32</a:t>
            </a:fld>
            <a:r>
              <a:rPr lang="en-US" sz="3600" b="1" dirty="0">
                <a:latin typeface="Times New Roman" panose="02020603050405020304" pitchFamily="18" charset="0"/>
                <a:cs typeface="Times New Roman" panose="02020603050405020304" pitchFamily="18" charset="0"/>
              </a:rPr>
              <a:t> of 37</a:t>
            </a:r>
          </a:p>
        </p:txBody>
      </p:sp>
      <p:sp>
        <p:nvSpPr>
          <p:cNvPr id="9" name="TextBox 8">
            <a:extLst>
              <a:ext uri="{FF2B5EF4-FFF2-40B4-BE49-F238E27FC236}">
                <a16:creationId xmlns:a16="http://schemas.microsoft.com/office/drawing/2014/main" id="{F63342B0-C8E7-8E9C-9834-690313FC56D1}"/>
              </a:ext>
            </a:extLst>
          </p:cNvPr>
          <p:cNvSpPr txBox="1"/>
          <p:nvPr/>
        </p:nvSpPr>
        <p:spPr>
          <a:xfrm>
            <a:off x="6819900" y="1332037"/>
            <a:ext cx="4648200" cy="1569660"/>
          </a:xfrm>
          <a:prstGeom prst="rect">
            <a:avLst/>
          </a:prstGeom>
          <a:noFill/>
        </p:spPr>
        <p:txBody>
          <a:bodyPr wrap="square" rtlCol="0">
            <a:spAutoFit/>
          </a:bodyPr>
          <a:lstStyle/>
          <a:p>
            <a:pPr algn="ctr"/>
            <a:r>
              <a:rPr lang="fa-IR" sz="9600" dirty="0">
                <a:solidFill>
                  <a:srgbClr val="3E4D1F"/>
                </a:solidFill>
                <a:cs typeface="B Titr" panose="00000700000000000000" pitchFamily="2" charset="-78"/>
              </a:rPr>
              <a:t>مـحتوا</a:t>
            </a:r>
            <a:endParaRPr lang="en-US" dirty="0">
              <a:solidFill>
                <a:srgbClr val="3E4D1F"/>
              </a:solidFill>
              <a:cs typeface="B Titr" panose="00000700000000000000" pitchFamily="2" charset="-78"/>
            </a:endParaRPr>
          </a:p>
        </p:txBody>
      </p:sp>
      <p:sp>
        <p:nvSpPr>
          <p:cNvPr id="10" name="TextBox 9">
            <a:extLst>
              <a:ext uri="{FF2B5EF4-FFF2-40B4-BE49-F238E27FC236}">
                <a16:creationId xmlns:a16="http://schemas.microsoft.com/office/drawing/2014/main" id="{F35CCF54-A048-CA65-2B7B-3D57B1D503D8}"/>
              </a:ext>
            </a:extLst>
          </p:cNvPr>
          <p:cNvSpPr txBox="1"/>
          <p:nvPr/>
        </p:nvSpPr>
        <p:spPr>
          <a:xfrm>
            <a:off x="11941399" y="3165896"/>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خـلاصـه</a:t>
            </a:r>
            <a:endParaRPr lang="en-US" sz="5400" dirty="0">
              <a:solidFill>
                <a:srgbClr val="3E4D1F"/>
              </a:solidFill>
              <a:cs typeface="B Titr" panose="00000700000000000000" pitchFamily="2" charset="-78"/>
            </a:endParaRPr>
          </a:p>
        </p:txBody>
      </p:sp>
      <p:sp>
        <p:nvSpPr>
          <p:cNvPr id="11" name="TextBox 10">
            <a:extLst>
              <a:ext uri="{FF2B5EF4-FFF2-40B4-BE49-F238E27FC236}">
                <a16:creationId xmlns:a16="http://schemas.microsoft.com/office/drawing/2014/main" id="{BD76A1CE-5EA9-1036-1C87-CE02B005364C}"/>
              </a:ext>
            </a:extLst>
          </p:cNvPr>
          <p:cNvSpPr txBox="1"/>
          <p:nvPr/>
        </p:nvSpPr>
        <p:spPr>
          <a:xfrm>
            <a:off x="11952284" y="4420884"/>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مقـدمـه</a:t>
            </a:r>
            <a:endParaRPr lang="en-US" sz="5400" dirty="0">
              <a:solidFill>
                <a:srgbClr val="3E4D1F"/>
              </a:solidFill>
              <a:cs typeface="B Titr" panose="00000700000000000000" pitchFamily="2" charset="-78"/>
            </a:endParaRPr>
          </a:p>
        </p:txBody>
      </p:sp>
      <p:sp>
        <p:nvSpPr>
          <p:cNvPr id="12" name="TextBox 11">
            <a:extLst>
              <a:ext uri="{FF2B5EF4-FFF2-40B4-BE49-F238E27FC236}">
                <a16:creationId xmlns:a16="http://schemas.microsoft.com/office/drawing/2014/main" id="{800FB776-AA08-296E-8D4A-97D6ACDAF029}"/>
              </a:ext>
            </a:extLst>
          </p:cNvPr>
          <p:cNvSpPr txBox="1"/>
          <p:nvPr/>
        </p:nvSpPr>
        <p:spPr>
          <a:xfrm>
            <a:off x="12057212" y="5656716"/>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روش</a:t>
            </a:r>
            <a:endParaRPr lang="en-US" sz="5400" dirty="0">
              <a:solidFill>
                <a:srgbClr val="3E4D1F"/>
              </a:solidFill>
              <a:cs typeface="B Titr" panose="00000700000000000000" pitchFamily="2" charset="-78"/>
            </a:endParaRPr>
          </a:p>
        </p:txBody>
      </p:sp>
      <p:sp>
        <p:nvSpPr>
          <p:cNvPr id="13" name="TextBox 16">
            <a:extLst>
              <a:ext uri="{FF2B5EF4-FFF2-40B4-BE49-F238E27FC236}">
                <a16:creationId xmlns:a16="http://schemas.microsoft.com/office/drawing/2014/main" id="{8C439D0E-9E20-540C-D340-1819A2222C2D}"/>
              </a:ext>
            </a:extLst>
          </p:cNvPr>
          <p:cNvSpPr txBox="1"/>
          <p:nvPr/>
        </p:nvSpPr>
        <p:spPr>
          <a:xfrm>
            <a:off x="15309726" y="6982134"/>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4</a:t>
            </a:r>
            <a:endParaRPr lang="en-US" sz="4800" b="1" spc="350" dirty="0">
              <a:solidFill>
                <a:srgbClr val="FFFFFF"/>
              </a:solidFill>
              <a:latin typeface="Codec Pro ExtraBold Italics"/>
              <a:cs typeface="B Nazanin" panose="00000400000000000000" pitchFamily="2" charset="-78"/>
            </a:endParaRPr>
          </a:p>
        </p:txBody>
      </p:sp>
      <p:sp>
        <p:nvSpPr>
          <p:cNvPr id="17" name="TextBox 16">
            <a:extLst>
              <a:ext uri="{FF2B5EF4-FFF2-40B4-BE49-F238E27FC236}">
                <a16:creationId xmlns:a16="http://schemas.microsoft.com/office/drawing/2014/main" id="{7416B78E-1188-6483-E474-856E6F3302BD}"/>
              </a:ext>
            </a:extLst>
          </p:cNvPr>
          <p:cNvSpPr txBox="1"/>
          <p:nvPr/>
        </p:nvSpPr>
        <p:spPr>
          <a:xfrm>
            <a:off x="12057212" y="6858061"/>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نـتایـج</a:t>
            </a:r>
            <a:endParaRPr lang="en-US" sz="5400" dirty="0">
              <a:solidFill>
                <a:srgbClr val="3E4D1F"/>
              </a:solidFill>
              <a:cs typeface="B Titr" panose="00000700000000000000" pitchFamily="2" charset="-78"/>
            </a:endParaRPr>
          </a:p>
        </p:txBody>
      </p:sp>
      <p:sp>
        <p:nvSpPr>
          <p:cNvPr id="18" name="TextBox 16">
            <a:extLst>
              <a:ext uri="{FF2B5EF4-FFF2-40B4-BE49-F238E27FC236}">
                <a16:creationId xmlns:a16="http://schemas.microsoft.com/office/drawing/2014/main" id="{A6D223D9-2368-85B6-F636-4A0A4F2CA926}"/>
              </a:ext>
            </a:extLst>
          </p:cNvPr>
          <p:cNvSpPr txBox="1"/>
          <p:nvPr/>
        </p:nvSpPr>
        <p:spPr>
          <a:xfrm>
            <a:off x="15309726" y="8222238"/>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5</a:t>
            </a:r>
            <a:endParaRPr lang="en-US" sz="4800" b="1" spc="350" dirty="0">
              <a:solidFill>
                <a:srgbClr val="FFFFFF"/>
              </a:solidFill>
              <a:latin typeface="Codec Pro ExtraBold Italics"/>
              <a:cs typeface="B Nazanin" panose="00000400000000000000" pitchFamily="2" charset="-78"/>
            </a:endParaRPr>
          </a:p>
        </p:txBody>
      </p:sp>
      <p:sp>
        <p:nvSpPr>
          <p:cNvPr id="19" name="TextBox 18">
            <a:extLst>
              <a:ext uri="{FF2B5EF4-FFF2-40B4-BE49-F238E27FC236}">
                <a16:creationId xmlns:a16="http://schemas.microsoft.com/office/drawing/2014/main" id="{D5EA31EC-0006-2E04-FAF5-FC3C9ED70B60}"/>
              </a:ext>
            </a:extLst>
          </p:cNvPr>
          <p:cNvSpPr txBox="1"/>
          <p:nvPr/>
        </p:nvSpPr>
        <p:spPr>
          <a:xfrm>
            <a:off x="12173029" y="8098165"/>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بـحـث</a:t>
            </a:r>
            <a:endParaRPr lang="en-US" sz="5400" dirty="0">
              <a:solidFill>
                <a:srgbClr val="3E4D1F"/>
              </a:solidFill>
              <a:cs typeface="B Titr" panose="00000700000000000000" pitchFamily="2" charset="-78"/>
            </a:endParaRPr>
          </a:p>
        </p:txBody>
      </p:sp>
    </p:spTree>
    <p:extLst>
      <p:ext uri="{BB962C8B-B14F-4D97-AF65-F5344CB8AC3E}">
        <p14:creationId xmlns:p14="http://schemas.microsoft.com/office/powerpoint/2010/main" val="347581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382937" y="-3650492"/>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33</a:t>
            </a:fld>
            <a:r>
              <a:rPr lang="en-US" sz="3600" b="1" dirty="0">
                <a:latin typeface="Times New Roman" panose="02020603050405020304" pitchFamily="18" charset="0"/>
                <a:cs typeface="Times New Roman" panose="02020603050405020304" pitchFamily="18" charset="0"/>
              </a:rPr>
              <a:t> of 37 </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بـحـث</a:t>
            </a:r>
            <a:endParaRPr lang="en-US" sz="2800" dirty="0">
              <a:solidFill>
                <a:schemeClr val="bg1"/>
              </a:solidFill>
              <a:cs typeface="B Titr" panose="00000700000000000000" pitchFamily="2" charset="-78"/>
            </a:endParaRPr>
          </a:p>
        </p:txBody>
      </p:sp>
      <p:sp>
        <p:nvSpPr>
          <p:cNvPr id="5" name="TextBox 4">
            <a:extLst>
              <a:ext uri="{FF2B5EF4-FFF2-40B4-BE49-F238E27FC236}">
                <a16:creationId xmlns:a16="http://schemas.microsoft.com/office/drawing/2014/main" id="{0C90DE15-08AB-B9E5-FE8C-1F2681895EA8}"/>
              </a:ext>
            </a:extLst>
          </p:cNvPr>
          <p:cNvSpPr txBox="1"/>
          <p:nvPr/>
        </p:nvSpPr>
        <p:spPr>
          <a:xfrm>
            <a:off x="840200" y="2913758"/>
            <a:ext cx="14923159" cy="4147289"/>
          </a:xfrm>
          <a:prstGeom prst="rect">
            <a:avLst/>
          </a:prstGeom>
          <a:noFill/>
        </p:spPr>
        <p:txBody>
          <a:bodyPr wrap="square">
            <a:spAutoFit/>
          </a:bodyPr>
          <a:lstStyle/>
          <a:p>
            <a:pPr marL="457200" indent="-457200" algn="just" rtl="1">
              <a:lnSpc>
                <a:spcPct val="200000"/>
              </a:lnSpc>
              <a:buFont typeface="Arial" panose="020B0604020202020204" pitchFamily="34" charset="0"/>
              <a:buChar char="•"/>
            </a:pPr>
            <a:r>
              <a:rPr lang="fa-IR" sz="3400" b="1" dirty="0">
                <a:cs typeface="B Nazanin" panose="00000400000000000000" pitchFamily="2" charset="-78"/>
              </a:rPr>
              <a:t>دلیل رخ دادن رابطه ی ساختگی یا حتی متناقض به دلیل مشارکت ناهمگون در تحقیقات ‌محیطی </a:t>
            </a:r>
          </a:p>
          <a:p>
            <a:pPr marL="457200" indent="-457200" algn="just" rtl="1">
              <a:lnSpc>
                <a:spcPct val="200000"/>
              </a:lnSpc>
              <a:buFont typeface="Arial" panose="020B0604020202020204" pitchFamily="34" charset="0"/>
              <a:buChar char="•"/>
            </a:pPr>
            <a:r>
              <a:rPr lang="fa-IR" sz="3400" b="1" dirty="0">
                <a:cs typeface="B Nazanin" panose="00000400000000000000" pitchFamily="2" charset="-78"/>
              </a:rPr>
              <a:t>وابسته بودن ساختارهای سوگیری به وضعیت سلامت اولیه</a:t>
            </a:r>
          </a:p>
          <a:p>
            <a:pPr marL="457200" indent="-457200" algn="just" rtl="1">
              <a:lnSpc>
                <a:spcPct val="200000"/>
              </a:lnSpc>
              <a:buFont typeface="Arial" panose="020B0604020202020204" pitchFamily="34" charset="0"/>
              <a:buChar char="•"/>
            </a:pPr>
            <a:r>
              <a:rPr lang="fa-IR" sz="3400" b="1" dirty="0">
                <a:cs typeface="B Nazanin" panose="00000400000000000000" pitchFamily="2" charset="-78"/>
              </a:rPr>
              <a:t>سوگیری از طریق مرگ یا تجربه پیامد مورد نظر قبل از شروع کوهورت</a:t>
            </a:r>
          </a:p>
          <a:p>
            <a:pPr marL="457200" indent="-457200" algn="just" rtl="1">
              <a:lnSpc>
                <a:spcPct val="200000"/>
              </a:lnSpc>
              <a:buFont typeface="Arial" panose="020B0604020202020204" pitchFamily="34" charset="0"/>
              <a:buChar char="•"/>
            </a:pPr>
            <a:r>
              <a:rPr lang="fa-IR" sz="3400" b="1" dirty="0">
                <a:cs typeface="B Nazanin" panose="00000400000000000000" pitchFamily="2" charset="-78"/>
              </a:rPr>
              <a:t>سوگیری از طریق بیماری (شدید تر از سوگیری از طریق مرگ است).</a:t>
            </a:r>
          </a:p>
        </p:txBody>
      </p:sp>
    </p:spTree>
    <p:extLst>
      <p:ext uri="{BB962C8B-B14F-4D97-AF65-F5344CB8AC3E}">
        <p14:creationId xmlns:p14="http://schemas.microsoft.com/office/powerpoint/2010/main" val="2616088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697200" y="-3481695"/>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34</a:t>
            </a:fld>
            <a:r>
              <a:rPr lang="en-US" sz="3600" b="1" dirty="0">
                <a:latin typeface="Times New Roman" panose="02020603050405020304" pitchFamily="18" charset="0"/>
                <a:cs typeface="Times New Roman" panose="02020603050405020304" pitchFamily="18" charset="0"/>
              </a:rPr>
              <a:t> of 37 </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2431435"/>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بـحـث</a:t>
            </a:r>
          </a:p>
          <a:p>
            <a:pPr algn="ctr"/>
            <a:endParaRPr lang="fa-IR" sz="5400" dirty="0">
              <a:solidFill>
                <a:schemeClr val="bg1"/>
              </a:solidFill>
              <a:cs typeface="B Titr" panose="00000700000000000000" pitchFamily="2" charset="-78"/>
            </a:endParaRPr>
          </a:p>
          <a:p>
            <a:pPr algn="ctr"/>
            <a:r>
              <a:rPr lang="fa-IR" sz="4000" dirty="0">
                <a:solidFill>
                  <a:schemeClr val="bg1"/>
                </a:solidFill>
                <a:cs typeface="B Titr" panose="00000700000000000000" pitchFamily="2" charset="-78"/>
              </a:rPr>
              <a:t>ادامه</a:t>
            </a:r>
            <a:endParaRPr lang="en-US" sz="2800" dirty="0">
              <a:solidFill>
                <a:schemeClr val="bg1"/>
              </a:solidFill>
              <a:cs typeface="B Titr" panose="00000700000000000000" pitchFamily="2" charset="-78"/>
            </a:endParaRPr>
          </a:p>
        </p:txBody>
      </p:sp>
      <p:sp>
        <p:nvSpPr>
          <p:cNvPr id="5" name="TextBox 4">
            <a:extLst>
              <a:ext uri="{FF2B5EF4-FFF2-40B4-BE49-F238E27FC236}">
                <a16:creationId xmlns:a16="http://schemas.microsoft.com/office/drawing/2014/main" id="{0C90DE15-08AB-B9E5-FE8C-1F2681895EA8}"/>
              </a:ext>
            </a:extLst>
          </p:cNvPr>
          <p:cNvSpPr txBox="1"/>
          <p:nvPr/>
        </p:nvSpPr>
        <p:spPr>
          <a:xfrm>
            <a:off x="459778" y="2134984"/>
            <a:ext cx="15237422" cy="5155257"/>
          </a:xfrm>
          <a:prstGeom prst="rect">
            <a:avLst/>
          </a:prstGeom>
          <a:noFill/>
        </p:spPr>
        <p:txBody>
          <a:bodyPr wrap="square">
            <a:spAutoFit/>
          </a:bodyPr>
          <a:lstStyle/>
          <a:p>
            <a:pPr marL="457200" indent="-457200" algn="just" rtl="1">
              <a:lnSpc>
                <a:spcPct val="200000"/>
              </a:lnSpc>
              <a:buFont typeface="Arial" panose="020B0604020202020204" pitchFamily="34" charset="0"/>
              <a:buChar char="•"/>
            </a:pPr>
            <a:r>
              <a:rPr lang="fa-IR" sz="2800" b="1" dirty="0">
                <a:cs typeface="B Nazanin" panose="00000400000000000000" pitchFamily="2" charset="-78"/>
              </a:rPr>
              <a:t>مکانیسم مبتنی بر عامل جغرافیایی</a:t>
            </a:r>
          </a:p>
          <a:p>
            <a:pPr marL="457200" indent="-457200" algn="just" rtl="1">
              <a:lnSpc>
                <a:spcPct val="200000"/>
              </a:lnSpc>
              <a:buFont typeface="Arial" panose="020B0604020202020204" pitchFamily="34" charset="0"/>
              <a:buChar char="•"/>
            </a:pPr>
            <a:r>
              <a:rPr lang="fa-IR" sz="2800" b="1" dirty="0">
                <a:cs typeface="B Nazanin" panose="00000400000000000000" pitchFamily="2" charset="-78"/>
              </a:rPr>
              <a:t>ضروری بودن منحنی‌های بقای تعدیل‌شده، برای شناسایی سوگیری مشارکت ناهمگون </a:t>
            </a:r>
          </a:p>
          <a:p>
            <a:pPr marL="457200" indent="-457200" algn="just" rtl="1">
              <a:lnSpc>
                <a:spcPct val="200000"/>
              </a:lnSpc>
              <a:buFont typeface="Arial" panose="020B0604020202020204" pitchFamily="34" charset="0"/>
              <a:buChar char="•"/>
            </a:pPr>
            <a:r>
              <a:rPr lang="fa-IR" sz="2800" b="1" dirty="0">
                <a:cs typeface="B Nazanin" panose="00000400000000000000" pitchFamily="2" charset="-78"/>
              </a:rPr>
              <a:t>شروط موفقیت روش </a:t>
            </a:r>
            <a:r>
              <a:rPr lang="en-US" sz="2800" b="1" dirty="0">
                <a:cs typeface="B Nazanin" panose="00000400000000000000" pitchFamily="2" charset="-78"/>
              </a:rPr>
              <a:t>Washout</a:t>
            </a:r>
            <a:r>
              <a:rPr lang="fa-IR" sz="2800" b="1" dirty="0">
                <a:cs typeface="B Nazanin" panose="00000400000000000000" pitchFamily="2" charset="-78"/>
              </a:rPr>
              <a:t> </a:t>
            </a:r>
          </a:p>
          <a:p>
            <a:pPr algn="just" rtl="1">
              <a:lnSpc>
                <a:spcPct val="200000"/>
              </a:lnSpc>
            </a:pPr>
            <a:r>
              <a:rPr lang="fa-IR" sz="2800" b="1" dirty="0">
                <a:cs typeface="B Nazanin" panose="00000400000000000000" pitchFamily="2" charset="-78"/>
              </a:rPr>
              <a:t>	(1) حذف کردن صحیح و کافی زمان پیگیری </a:t>
            </a:r>
          </a:p>
          <a:p>
            <a:pPr algn="just" rtl="1">
              <a:lnSpc>
                <a:spcPct val="200000"/>
              </a:lnSpc>
            </a:pPr>
            <a:r>
              <a:rPr lang="fa-IR" sz="2800" b="1" dirty="0">
                <a:cs typeface="B Nazanin" panose="00000400000000000000" pitchFamily="2" charset="-78"/>
              </a:rPr>
              <a:t>	و (2) اثر مواجهه در طول زمان نسبتاً ثابت باشد (جمعیت مستعد ثابت بماند)</a:t>
            </a:r>
          </a:p>
          <a:p>
            <a:pPr algn="just" rtl="1">
              <a:lnSpc>
                <a:spcPct val="200000"/>
              </a:lnSpc>
            </a:pPr>
            <a:r>
              <a:rPr lang="fa-IR" sz="2800" b="1" dirty="0">
                <a:cs typeface="B Nazanin" panose="00000400000000000000" pitchFamily="2" charset="-78"/>
              </a:rPr>
              <a:t>تخمین مدت زمان حذف با شناسایی نقطه عطف در منحنی بقای تعدیل‌شده تحلیل خام در یک سناریوی واقعی</a:t>
            </a:r>
          </a:p>
        </p:txBody>
      </p:sp>
    </p:spTree>
    <p:extLst>
      <p:ext uri="{BB962C8B-B14F-4D97-AF65-F5344CB8AC3E}">
        <p14:creationId xmlns:p14="http://schemas.microsoft.com/office/powerpoint/2010/main" val="4199301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392400" y="-3494395"/>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35</a:t>
            </a:fld>
            <a:r>
              <a:rPr lang="en-US" sz="3600" b="1" dirty="0">
                <a:latin typeface="Times New Roman" panose="02020603050405020304" pitchFamily="18" charset="0"/>
                <a:cs typeface="Times New Roman" panose="02020603050405020304" pitchFamily="18" charset="0"/>
              </a:rPr>
              <a:t> of 37 </a:t>
            </a:r>
          </a:p>
        </p:txBody>
      </p:sp>
      <p:sp>
        <p:nvSpPr>
          <p:cNvPr id="3" name="TextBox 2">
            <a:extLst>
              <a:ext uri="{FF2B5EF4-FFF2-40B4-BE49-F238E27FC236}">
                <a16:creationId xmlns:a16="http://schemas.microsoft.com/office/drawing/2014/main" id="{CDD092AA-7F7A-A0F9-C3B5-5484BB449E08}"/>
              </a:ext>
            </a:extLst>
          </p:cNvPr>
          <p:cNvSpPr txBox="1"/>
          <p:nvPr/>
        </p:nvSpPr>
        <p:spPr>
          <a:xfrm>
            <a:off x="15196282" y="24568"/>
            <a:ext cx="2905063" cy="2431435"/>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بـحـث</a:t>
            </a:r>
          </a:p>
          <a:p>
            <a:pPr algn="ctr"/>
            <a:endParaRPr lang="fa-IR" sz="5400" dirty="0">
              <a:solidFill>
                <a:schemeClr val="bg1"/>
              </a:solidFill>
              <a:cs typeface="B Titr" panose="00000700000000000000" pitchFamily="2" charset="-78"/>
            </a:endParaRPr>
          </a:p>
          <a:p>
            <a:pPr algn="ctr"/>
            <a:r>
              <a:rPr lang="fa-IR" sz="4000" dirty="0">
                <a:solidFill>
                  <a:schemeClr val="bg1"/>
                </a:solidFill>
                <a:cs typeface="B Titr" panose="00000700000000000000" pitchFamily="2" charset="-78"/>
              </a:rPr>
              <a:t>ادامه</a:t>
            </a:r>
            <a:endParaRPr lang="en-US" sz="2800" dirty="0">
              <a:solidFill>
                <a:schemeClr val="bg1"/>
              </a:solidFill>
              <a:cs typeface="B Titr" panose="00000700000000000000" pitchFamily="2" charset="-78"/>
            </a:endParaRPr>
          </a:p>
        </p:txBody>
      </p:sp>
      <p:sp>
        <p:nvSpPr>
          <p:cNvPr id="5" name="TextBox 4">
            <a:extLst>
              <a:ext uri="{FF2B5EF4-FFF2-40B4-BE49-F238E27FC236}">
                <a16:creationId xmlns:a16="http://schemas.microsoft.com/office/drawing/2014/main" id="{0C90DE15-08AB-B9E5-FE8C-1F2681895EA8}"/>
              </a:ext>
            </a:extLst>
          </p:cNvPr>
          <p:cNvSpPr txBox="1"/>
          <p:nvPr/>
        </p:nvSpPr>
        <p:spPr>
          <a:xfrm>
            <a:off x="479059" y="2240782"/>
            <a:ext cx="14815282" cy="5805435"/>
          </a:xfrm>
          <a:prstGeom prst="rect">
            <a:avLst/>
          </a:prstGeom>
          <a:noFill/>
        </p:spPr>
        <p:txBody>
          <a:bodyPr wrap="square">
            <a:spAutoFit/>
          </a:bodyPr>
          <a:lstStyle/>
          <a:p>
            <a:pPr marL="457200" indent="-457200" algn="just" rtl="1">
              <a:lnSpc>
                <a:spcPct val="200000"/>
              </a:lnSpc>
              <a:buFont typeface="Arial" panose="020B0604020202020204" pitchFamily="34" charset="0"/>
              <a:buChar char="•"/>
            </a:pPr>
            <a:r>
              <a:rPr lang="fa-IR" sz="2700" b="1" dirty="0">
                <a:cs typeface="B Nazanin" panose="00000400000000000000" pitchFamily="2" charset="-78"/>
              </a:rPr>
              <a:t>بااین‌حال، رابطه بین مشارکت ناهمگون و پیامد در طول زمان‌های بعدی پیگیری ممکن است به‌تدریج و بدون نقطه عطف واضح کاهش یابد.</a:t>
            </a:r>
          </a:p>
          <a:p>
            <a:pPr algn="just" rtl="1">
              <a:lnSpc>
                <a:spcPct val="200000"/>
              </a:lnSpc>
            </a:pPr>
            <a:r>
              <a:rPr lang="fa-IR" sz="2700" b="1" dirty="0">
                <a:cs typeface="B Nazanin" panose="00000400000000000000" pitchFamily="2" charset="-78"/>
              </a:rPr>
              <a:t>در آن صورت، بعید است که روش</a:t>
            </a:r>
            <a:r>
              <a:rPr lang="en-US" sz="2700" b="1" dirty="0">
                <a:cs typeface="B Nazanin" panose="00000400000000000000" pitchFamily="2" charset="-78"/>
              </a:rPr>
              <a:t>Washout </a:t>
            </a:r>
            <a:r>
              <a:rPr lang="fa-IR" sz="2700" b="1" dirty="0">
                <a:cs typeface="B Nazanin" panose="00000400000000000000" pitchFamily="2" charset="-78"/>
              </a:rPr>
              <a:t> بتواند به طور کامل سوگیری را از بین ببرد. </a:t>
            </a:r>
          </a:p>
          <a:p>
            <a:pPr algn="just" rtl="1">
              <a:lnSpc>
                <a:spcPct val="200000"/>
              </a:lnSpc>
            </a:pPr>
            <a:r>
              <a:rPr lang="fa-IR" sz="2700" b="1" dirty="0">
                <a:cs typeface="B Nazanin" panose="00000400000000000000" pitchFamily="2" charset="-78"/>
              </a:rPr>
              <a:t>	روش‌های تحلیلی جایگزین مانند وزن‌دهی احتمال معکوس که به داده‌های اضافی نیاز دارند </a:t>
            </a:r>
            <a:r>
              <a:rPr lang="fa-IR" sz="2700" b="1">
                <a:cs typeface="B Nazanin" panose="00000400000000000000" pitchFamily="2" charset="-78"/>
              </a:rPr>
              <a:t>می توانند سوگیری </a:t>
            </a:r>
            <a:r>
              <a:rPr lang="fa-IR" sz="2700" b="1" dirty="0">
                <a:cs typeface="B Nazanin" panose="00000400000000000000" pitchFamily="2" charset="-78"/>
              </a:rPr>
              <a:t>را در هر دو مکانیسم از بین ببرند.</a:t>
            </a:r>
          </a:p>
          <a:p>
            <a:pPr marL="457200" indent="-457200" algn="just" rtl="1">
              <a:lnSpc>
                <a:spcPct val="200000"/>
              </a:lnSpc>
              <a:buFont typeface="Arial" panose="020B0604020202020204" pitchFamily="34" charset="0"/>
              <a:buChar char="•"/>
            </a:pPr>
            <a:r>
              <a:rPr lang="fa-IR" sz="2700" b="1" dirty="0">
                <a:cs typeface="B Nazanin" panose="00000400000000000000" pitchFamily="2" charset="-78"/>
              </a:rPr>
              <a:t>پیشنهاد نمی شود محققان به طور منظم تحلیل</a:t>
            </a:r>
            <a:r>
              <a:rPr lang="en-US" sz="2700" b="1" dirty="0">
                <a:cs typeface="B Nazanin" panose="00000400000000000000" pitchFamily="2" charset="-78"/>
              </a:rPr>
              <a:t>Washout </a:t>
            </a:r>
            <a:r>
              <a:rPr lang="fa-IR" sz="2700" b="1" dirty="0">
                <a:cs typeface="B Nazanin" panose="00000400000000000000" pitchFamily="2" charset="-78"/>
              </a:rPr>
              <a:t> را برای همه کوهورت‌های مشاهده‌ای اعمال کنند.</a:t>
            </a:r>
          </a:p>
          <a:p>
            <a:pPr marL="457200" indent="-457200" algn="just" rtl="1">
              <a:lnSpc>
                <a:spcPct val="200000"/>
              </a:lnSpc>
              <a:buFont typeface="Arial" panose="020B0604020202020204" pitchFamily="34" charset="0"/>
              <a:buChar char="•"/>
            </a:pPr>
            <a:r>
              <a:rPr lang="fa-IR" sz="2700" b="1" dirty="0">
                <a:cs typeface="B Nazanin" panose="00000400000000000000" pitchFamily="2" charset="-78"/>
              </a:rPr>
              <a:t>توصیه به الگوی مشارکت ناهمگون و مکانیسم‌های متفاوتی که آن را هدایت می‌کنند توجه داشته باشند.</a:t>
            </a:r>
          </a:p>
        </p:txBody>
      </p:sp>
    </p:spTree>
    <p:extLst>
      <p:ext uri="{BB962C8B-B14F-4D97-AF65-F5344CB8AC3E}">
        <p14:creationId xmlns:p14="http://schemas.microsoft.com/office/powerpoint/2010/main" val="1250637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4948805" y="-4891675"/>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36</a:t>
            </a:fld>
            <a:r>
              <a:rPr lang="en-US" sz="3600" b="1" dirty="0">
                <a:latin typeface="Times New Roman" panose="02020603050405020304" pitchFamily="18" charset="0"/>
                <a:cs typeface="Times New Roman" panose="02020603050405020304" pitchFamily="18" charset="0"/>
              </a:rPr>
              <a:t> of 37 </a:t>
            </a: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1754326"/>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جمع بندی پایانی</a:t>
            </a:r>
            <a:endParaRPr lang="en-US" sz="2800" dirty="0">
              <a:solidFill>
                <a:schemeClr val="bg1"/>
              </a:solidFill>
              <a:cs typeface="B Titr" panose="00000700000000000000" pitchFamily="2" charset="-78"/>
            </a:endParaRPr>
          </a:p>
        </p:txBody>
      </p:sp>
      <p:sp>
        <p:nvSpPr>
          <p:cNvPr id="5" name="TextBox 4">
            <a:extLst>
              <a:ext uri="{FF2B5EF4-FFF2-40B4-BE49-F238E27FC236}">
                <a16:creationId xmlns:a16="http://schemas.microsoft.com/office/drawing/2014/main" id="{0C90DE15-08AB-B9E5-FE8C-1F2681895EA8}"/>
              </a:ext>
            </a:extLst>
          </p:cNvPr>
          <p:cNvSpPr txBox="1"/>
          <p:nvPr/>
        </p:nvSpPr>
        <p:spPr>
          <a:xfrm>
            <a:off x="318406" y="994287"/>
            <a:ext cx="15064531" cy="8298426"/>
          </a:xfrm>
          <a:prstGeom prst="rect">
            <a:avLst/>
          </a:prstGeom>
          <a:noFill/>
        </p:spPr>
        <p:txBody>
          <a:bodyPr wrap="square">
            <a:spAutoFit/>
          </a:bodyPr>
          <a:lstStyle/>
          <a:p>
            <a:pPr algn="just" rtl="1">
              <a:lnSpc>
                <a:spcPct val="200000"/>
              </a:lnSpc>
            </a:pPr>
            <a:r>
              <a:rPr lang="fa-IR" sz="2700" b="1" dirty="0">
                <a:cs typeface="B Nazanin" panose="00000400000000000000" pitchFamily="2" charset="-78"/>
              </a:rPr>
              <a:t> در این مقاله:</a:t>
            </a:r>
          </a:p>
          <a:p>
            <a:pPr marL="457200" indent="-457200" algn="just" rtl="1">
              <a:lnSpc>
                <a:spcPct val="200000"/>
              </a:lnSpc>
              <a:buFont typeface="Arial" panose="020B0604020202020204" pitchFamily="34" charset="0"/>
              <a:buChar char="•"/>
            </a:pPr>
            <a:r>
              <a:rPr lang="fa-IR" sz="2700" b="1" dirty="0">
                <a:cs typeface="B Nazanin" panose="00000400000000000000" pitchFamily="2" charset="-78"/>
              </a:rPr>
              <a:t>بررسی نکات کلیدی در ارزیابی و محاسبه مشارکت ناهمگون </a:t>
            </a:r>
          </a:p>
          <a:p>
            <a:pPr marL="457200" indent="-457200" algn="just" rtl="1">
              <a:lnSpc>
                <a:spcPct val="200000"/>
              </a:lnSpc>
              <a:buFont typeface="Arial" panose="020B0604020202020204" pitchFamily="34" charset="0"/>
              <a:buChar char="•"/>
            </a:pPr>
            <a:r>
              <a:rPr lang="fa-IR" sz="2700" b="1" dirty="0">
                <a:cs typeface="B Nazanin" panose="00000400000000000000" pitchFamily="2" charset="-78"/>
              </a:rPr>
              <a:t>شرح دو مکانیسم مجزا از مشارکت ناهمگون که ممکن است با استفاده از نمودارهای علّی، باعث ایجاد رابطه های متناقض در کوهورت‌های مشاهده‌ای مواجهه‌های محیطی شود.</a:t>
            </a:r>
          </a:p>
          <a:p>
            <a:pPr marL="457200" indent="-457200" algn="just" rtl="1">
              <a:lnSpc>
                <a:spcPct val="200000"/>
              </a:lnSpc>
              <a:buFont typeface="Arial" panose="020B0604020202020204" pitchFamily="34" charset="0"/>
              <a:buChar char="•"/>
            </a:pPr>
            <a:r>
              <a:rPr lang="fa-IR" sz="2700" b="1" dirty="0">
                <a:cs typeface="B Nazanin" panose="00000400000000000000" pitchFamily="2" charset="-78"/>
              </a:rPr>
              <a:t>نشان دادن چگونگی ایجاد یک رابطه محافظتی غیرمستقیم بین آلودگی هوا و میرایی در یک مثال واقعی بر اساس کوهورت </a:t>
            </a:r>
            <a:r>
              <a:rPr lang="en-US" sz="2700" b="1" dirty="0">
                <a:cs typeface="B Nazanin" panose="00000400000000000000" pitchFamily="2" charset="-78"/>
              </a:rPr>
              <a:t>CCHS </a:t>
            </a:r>
            <a:r>
              <a:rPr lang="fa-IR" sz="2700" b="1" dirty="0">
                <a:cs typeface="B Nazanin" panose="00000400000000000000" pitchFamily="2" charset="-78"/>
              </a:rPr>
              <a:t> از طریق مشارکت ناهمگون </a:t>
            </a:r>
          </a:p>
          <a:p>
            <a:pPr marL="457200" indent="-457200" algn="just" rtl="1">
              <a:lnSpc>
                <a:spcPct val="200000"/>
              </a:lnSpc>
              <a:buFont typeface="Arial" panose="020B0604020202020204" pitchFamily="34" charset="0"/>
              <a:buChar char="•"/>
            </a:pPr>
            <a:r>
              <a:rPr lang="fa-IR" sz="2700" b="1" dirty="0">
                <a:cs typeface="B Nazanin" panose="00000400000000000000" pitchFamily="2" charset="-78"/>
              </a:rPr>
              <a:t>تقلید الگوهای موجود در کوهورت</a:t>
            </a:r>
            <a:r>
              <a:rPr lang="en-US" sz="2700" b="1" dirty="0">
                <a:cs typeface="B Nazanin" panose="00000400000000000000" pitchFamily="2" charset="-78"/>
              </a:rPr>
              <a:t>CCHS </a:t>
            </a:r>
            <a:r>
              <a:rPr lang="fa-IR" sz="2700" b="1" dirty="0">
                <a:cs typeface="B Nazanin" panose="00000400000000000000" pitchFamily="2" charset="-78"/>
              </a:rPr>
              <a:t> با استفاده از شبیه‌سازی که تأیید کرد مکانیسم‌های سوگیری می‌توانند باعث ایجاد رابطه‌های متناقض شوند.</a:t>
            </a:r>
          </a:p>
          <a:p>
            <a:pPr marL="457200" indent="-457200" algn="just" rtl="1">
              <a:lnSpc>
                <a:spcPct val="200000"/>
              </a:lnSpc>
              <a:buFont typeface="Arial" panose="020B0604020202020204" pitchFamily="34" charset="0"/>
              <a:buChar char="•"/>
            </a:pPr>
            <a:r>
              <a:rPr lang="fa-IR" sz="2700" b="1" dirty="0">
                <a:cs typeface="B Nazanin" panose="00000400000000000000" pitchFamily="2" charset="-78"/>
              </a:rPr>
              <a:t>توصیف تحلیل</a:t>
            </a:r>
            <a:r>
              <a:rPr lang="en-US" sz="2700" b="1" dirty="0">
                <a:cs typeface="B Nazanin" panose="00000400000000000000" pitchFamily="2" charset="-78"/>
              </a:rPr>
              <a:t>Washout ، </a:t>
            </a:r>
            <a:r>
              <a:rPr lang="fa-IR" sz="2700" b="1" dirty="0">
                <a:cs typeface="B Nazanin" panose="00000400000000000000" pitchFamily="2" charset="-78"/>
              </a:rPr>
              <a:t>حذف داده ها از چند سال اول پیگیری، به‌عنوان یک راه‌حل تحلیلی قابل اجرا برای مشارکت ناهمگون که به داده‌های اضافی نیاز ندارد.</a:t>
            </a:r>
          </a:p>
        </p:txBody>
      </p:sp>
    </p:spTree>
    <p:extLst>
      <p:ext uri="{BB962C8B-B14F-4D97-AF65-F5344CB8AC3E}">
        <p14:creationId xmlns:p14="http://schemas.microsoft.com/office/powerpoint/2010/main" val="1739796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5240" y="580267"/>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TextBox 3"/>
          <p:cNvSpPr txBox="1"/>
          <p:nvPr/>
        </p:nvSpPr>
        <p:spPr>
          <a:xfrm>
            <a:off x="3463770" y="3793552"/>
            <a:ext cx="5435861" cy="1979068"/>
          </a:xfrm>
          <a:prstGeom prst="rect">
            <a:avLst/>
          </a:prstGeom>
        </p:spPr>
        <p:txBody>
          <a:bodyPr lIns="0" tIns="0" rIns="0" bIns="0" rtlCol="0" anchor="t">
            <a:spAutoFit/>
          </a:bodyPr>
          <a:lstStyle/>
          <a:p>
            <a:pPr marL="0" lvl="0" indent="0" algn="ctr">
              <a:lnSpc>
                <a:spcPts val="7602"/>
              </a:lnSpc>
            </a:pPr>
            <a:r>
              <a:rPr lang="en-US" sz="8174" spc="882" dirty="0">
                <a:solidFill>
                  <a:srgbClr val="336600"/>
                </a:solidFill>
                <a:latin typeface="Codec Pro ExtraBold"/>
              </a:rPr>
              <a:t>THANK YOU</a:t>
            </a:r>
          </a:p>
        </p:txBody>
      </p:sp>
      <p:grpSp>
        <p:nvGrpSpPr>
          <p:cNvPr id="6" name="Group 6"/>
          <p:cNvGrpSpPr/>
          <p:nvPr/>
        </p:nvGrpSpPr>
        <p:grpSpPr>
          <a:xfrm rot="826432">
            <a:off x="-18353104" y="-3567159"/>
            <a:ext cx="21026341" cy="12831921"/>
            <a:chOff x="0" y="0"/>
            <a:chExt cx="5537802" cy="3379601"/>
          </a:xfrm>
        </p:grpSpPr>
        <p:sp>
          <p:nvSpPr>
            <p:cNvPr id="7" name="Freeform 7"/>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solidFill>
              <a:srgbClr val="1C5739"/>
            </a:solidFill>
          </p:spPr>
        </p:sp>
        <p:sp>
          <p:nvSpPr>
            <p:cNvPr id="8" name="TextBox 8"/>
            <p:cNvSpPr txBox="1"/>
            <p:nvPr/>
          </p:nvSpPr>
          <p:spPr>
            <a:xfrm>
              <a:off x="0" y="-19050"/>
              <a:ext cx="5537802" cy="3398651"/>
            </a:xfrm>
            <a:prstGeom prst="rect">
              <a:avLst/>
            </a:prstGeom>
          </p:spPr>
          <p:txBody>
            <a:bodyPr lIns="50800" tIns="50800" rIns="50800" bIns="50800" rtlCol="0" anchor="ctr"/>
            <a:lstStyle/>
            <a:p>
              <a:pPr algn="ctr">
                <a:lnSpc>
                  <a:spcPts val="2859"/>
                </a:lnSpc>
              </a:pPr>
              <a:endParaRPr/>
            </a:p>
          </p:txBody>
        </p:sp>
      </p:grpSp>
      <p:sp>
        <p:nvSpPr>
          <p:cNvPr id="21" name="TextBox 21"/>
          <p:cNvSpPr txBox="1"/>
          <p:nvPr/>
        </p:nvSpPr>
        <p:spPr>
          <a:xfrm>
            <a:off x="4419316" y="7597915"/>
            <a:ext cx="5857379" cy="340158"/>
          </a:xfrm>
          <a:prstGeom prst="rect">
            <a:avLst/>
          </a:prstGeom>
        </p:spPr>
        <p:txBody>
          <a:bodyPr lIns="0" tIns="0" rIns="0" bIns="0" rtlCol="0" anchor="t">
            <a:spAutoFit/>
          </a:bodyPr>
          <a:lstStyle/>
          <a:p>
            <a:pPr>
              <a:lnSpc>
                <a:spcPts val="2908"/>
              </a:lnSpc>
            </a:pPr>
            <a:r>
              <a:rPr lang="en-US" sz="2077" dirty="0">
                <a:solidFill>
                  <a:srgbClr val="000000"/>
                </a:solidFill>
                <a:latin typeface="Open Sauce"/>
                <a:hlinkClick r:id="rId3"/>
              </a:rPr>
              <a:t>varjavandoffical@gmail.com</a:t>
            </a:r>
            <a:r>
              <a:rPr lang="en-US" sz="2077" dirty="0">
                <a:solidFill>
                  <a:srgbClr val="000000"/>
                </a:solidFill>
                <a:latin typeface="Open Sauce"/>
              </a:rPr>
              <a:t> </a:t>
            </a:r>
          </a:p>
        </p:txBody>
      </p:sp>
      <p:sp>
        <p:nvSpPr>
          <p:cNvPr id="23" name="TextBox 23"/>
          <p:cNvSpPr txBox="1"/>
          <p:nvPr/>
        </p:nvSpPr>
        <p:spPr>
          <a:xfrm>
            <a:off x="4541008" y="7088971"/>
            <a:ext cx="2487194" cy="340158"/>
          </a:xfrm>
          <a:prstGeom prst="rect">
            <a:avLst/>
          </a:prstGeom>
        </p:spPr>
        <p:txBody>
          <a:bodyPr wrap="square" lIns="0" tIns="0" rIns="0" bIns="0" rtlCol="0" anchor="t">
            <a:spAutoFit/>
          </a:bodyPr>
          <a:lstStyle/>
          <a:p>
            <a:pPr>
              <a:lnSpc>
                <a:spcPts val="2908"/>
              </a:lnSpc>
            </a:pPr>
            <a:r>
              <a:rPr lang="en-US" sz="2077" dirty="0">
                <a:solidFill>
                  <a:srgbClr val="336600"/>
                </a:solidFill>
                <a:latin typeface="Open Sauce"/>
              </a:rPr>
              <a:t>+98-915-36-777-01</a:t>
            </a:r>
          </a:p>
        </p:txBody>
      </p:sp>
      <p:sp>
        <p:nvSpPr>
          <p:cNvPr id="25" name="Freeform 25"/>
          <p:cNvSpPr/>
          <p:nvPr/>
        </p:nvSpPr>
        <p:spPr>
          <a:xfrm>
            <a:off x="3913409" y="7611446"/>
            <a:ext cx="384955"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Freeform 27"/>
          <p:cNvSpPr/>
          <p:nvPr/>
        </p:nvSpPr>
        <p:spPr>
          <a:xfrm>
            <a:off x="4005758" y="7121108"/>
            <a:ext cx="384955"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TextBox 28"/>
          <p:cNvSpPr txBox="1"/>
          <p:nvPr/>
        </p:nvSpPr>
        <p:spPr>
          <a:xfrm>
            <a:off x="3827050" y="6503745"/>
            <a:ext cx="5857379" cy="413896"/>
          </a:xfrm>
          <a:prstGeom prst="rect">
            <a:avLst/>
          </a:prstGeom>
        </p:spPr>
        <p:txBody>
          <a:bodyPr lIns="0" tIns="0" rIns="0" bIns="0" rtlCol="0" anchor="t">
            <a:spAutoFit/>
          </a:bodyPr>
          <a:lstStyle/>
          <a:p>
            <a:pPr>
              <a:lnSpc>
                <a:spcPts val="3468"/>
              </a:lnSpc>
            </a:pPr>
            <a:r>
              <a:rPr lang="en-US" sz="2477" dirty="0">
                <a:solidFill>
                  <a:srgbClr val="336600"/>
                </a:solidFill>
                <a:latin typeface="Montserrat Light Bold"/>
              </a:rPr>
              <a:t>Ebrahim Varjavand</a:t>
            </a:r>
          </a:p>
        </p:txBody>
      </p:sp>
      <p:grpSp>
        <p:nvGrpSpPr>
          <p:cNvPr id="9" name="Group 9"/>
          <p:cNvGrpSpPr/>
          <p:nvPr/>
        </p:nvGrpSpPr>
        <p:grpSpPr>
          <a:xfrm rot="852391">
            <a:off x="10036024" y="4365564"/>
            <a:ext cx="313833" cy="8482349"/>
            <a:chOff x="0" y="0"/>
            <a:chExt cx="82656" cy="2234034"/>
          </a:xfrm>
        </p:grpSpPr>
        <p:sp>
          <p:nvSpPr>
            <p:cNvPr id="10" name="Freeform 10"/>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1C5739"/>
            </a:solidFill>
          </p:spPr>
        </p:sp>
        <p:sp>
          <p:nvSpPr>
            <p:cNvPr id="11" name="TextBox 11"/>
            <p:cNvSpPr txBox="1"/>
            <p:nvPr/>
          </p:nvSpPr>
          <p:spPr>
            <a:xfrm>
              <a:off x="0" y="-19050"/>
              <a:ext cx="82656" cy="2253084"/>
            </a:xfrm>
            <a:prstGeom prst="rect">
              <a:avLst/>
            </a:prstGeom>
          </p:spPr>
          <p:txBody>
            <a:bodyPr lIns="50800" tIns="50800" rIns="50800" bIns="50800" rtlCol="0" anchor="ctr"/>
            <a:lstStyle/>
            <a:p>
              <a:pPr algn="ctr">
                <a:lnSpc>
                  <a:spcPts val="2859"/>
                </a:lnSpc>
              </a:pPr>
              <a:endParaRPr/>
            </a:p>
          </p:txBody>
        </p:sp>
      </p:grpSp>
      <p:pic>
        <p:nvPicPr>
          <p:cNvPr id="36" name="Picture 35">
            <a:extLst>
              <a:ext uri="{FF2B5EF4-FFF2-40B4-BE49-F238E27FC236}">
                <a16:creationId xmlns:a16="http://schemas.microsoft.com/office/drawing/2014/main" id="{4BA23E46-C73A-063F-4CE5-4EA142C08A8A}"/>
              </a:ext>
            </a:extLst>
          </p:cNvPr>
          <p:cNvPicPr>
            <a:picLocks noChangeAspect="1"/>
          </p:cNvPicPr>
          <p:nvPr/>
        </p:nvPicPr>
        <p:blipFill>
          <a:blip r:embed="rId8"/>
          <a:stretch>
            <a:fillRect/>
          </a:stretch>
        </p:blipFill>
        <p:spPr>
          <a:xfrm>
            <a:off x="10070550" y="-1928087"/>
            <a:ext cx="23494067" cy="17545894"/>
          </a:xfrm>
          <a:prstGeom prst="rect">
            <a:avLst/>
          </a:prstGeom>
        </p:spPr>
      </p:pic>
      <p:pic>
        <p:nvPicPr>
          <p:cNvPr id="39" name="Picture 38">
            <a:extLst>
              <a:ext uri="{FF2B5EF4-FFF2-40B4-BE49-F238E27FC236}">
                <a16:creationId xmlns:a16="http://schemas.microsoft.com/office/drawing/2014/main" id="{78C6E79E-8047-CE9A-C3EF-79F5553B5A6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flipH="1">
            <a:off x="974958" y="6151668"/>
            <a:ext cx="2801925" cy="2554922"/>
          </a:xfrm>
          <a:prstGeom prst="ellipse">
            <a:avLst/>
          </a:prstGeom>
          <a:ln>
            <a:noFill/>
          </a:ln>
          <a:effectLst>
            <a:softEdge rad="112500"/>
          </a:effectLst>
        </p:spPr>
      </p:pic>
      <p:pic>
        <p:nvPicPr>
          <p:cNvPr id="37" name="Picture 36">
            <a:extLst>
              <a:ext uri="{FF2B5EF4-FFF2-40B4-BE49-F238E27FC236}">
                <a16:creationId xmlns:a16="http://schemas.microsoft.com/office/drawing/2014/main" id="{09DF2A06-5E7E-9945-20D3-D066281A2C42}"/>
              </a:ext>
            </a:extLst>
          </p:cNvPr>
          <p:cNvPicPr>
            <a:picLocks noChangeAspect="1"/>
          </p:cNvPicPr>
          <p:nvPr/>
        </p:nvPicPr>
        <p:blipFill>
          <a:blip r:embed="rId11"/>
          <a:stretch>
            <a:fillRect/>
          </a:stretch>
        </p:blipFill>
        <p:spPr>
          <a:xfrm>
            <a:off x="2756914" y="-3785991"/>
            <a:ext cx="2408129" cy="8376630"/>
          </a:xfrm>
          <a:prstGeom prst="rect">
            <a:avLst/>
          </a:prstGeom>
        </p:spPr>
      </p:pic>
      <p:sp>
        <p:nvSpPr>
          <p:cNvPr id="19" name="Freeform 19"/>
          <p:cNvSpPr/>
          <p:nvPr/>
        </p:nvSpPr>
        <p:spPr>
          <a:xfrm>
            <a:off x="1025125" y="6036640"/>
            <a:ext cx="2801925" cy="2801925"/>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397D5A"/>
          </a:solidFill>
        </p:spPr>
      </p:sp>
      <p:pic>
        <p:nvPicPr>
          <p:cNvPr id="40" name="Picture 39">
            <a:extLst>
              <a:ext uri="{FF2B5EF4-FFF2-40B4-BE49-F238E27FC236}">
                <a16:creationId xmlns:a16="http://schemas.microsoft.com/office/drawing/2014/main" id="{CD446145-93BA-0A81-E8E2-F6D91E846F61}"/>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bright="-20000" contrast="40000"/>
                    </a14:imgEffect>
                  </a14:imgLayer>
                </a14:imgProps>
              </a:ext>
            </a:extLst>
          </a:blip>
          <a:stretch>
            <a:fillRect/>
          </a:stretch>
        </p:blipFill>
        <p:spPr>
          <a:xfrm>
            <a:off x="5069408" y="766023"/>
            <a:ext cx="2470626" cy="24656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5078092" y="3100596"/>
            <a:ext cx="1400485" cy="6107900"/>
            <a:chOff x="0" y="0"/>
            <a:chExt cx="368852" cy="1608665"/>
          </a:xfrm>
        </p:grpSpPr>
        <p:sp>
          <p:nvSpPr>
            <p:cNvPr id="3" name="Freeform 3"/>
            <p:cNvSpPr/>
            <p:nvPr/>
          </p:nvSpPr>
          <p:spPr>
            <a:xfrm>
              <a:off x="0" y="0"/>
              <a:ext cx="368852" cy="1608665"/>
            </a:xfrm>
            <a:custGeom>
              <a:avLst/>
              <a:gdLst/>
              <a:ahLst/>
              <a:cxnLst/>
              <a:rect l="l" t="t" r="r" b="b"/>
              <a:pathLst>
                <a:path w="368852" h="1608665">
                  <a:moveTo>
                    <a:pt x="0" y="0"/>
                  </a:moveTo>
                  <a:lnTo>
                    <a:pt x="368852" y="0"/>
                  </a:lnTo>
                  <a:lnTo>
                    <a:pt x="368852" y="1608665"/>
                  </a:lnTo>
                  <a:lnTo>
                    <a:pt x="0" y="1608665"/>
                  </a:lnTo>
                  <a:close/>
                </a:path>
              </a:pathLst>
            </a:custGeom>
            <a:solidFill>
              <a:srgbClr val="1C5739"/>
            </a:solidFill>
            <a:ln cap="sq">
              <a:noFill/>
              <a:prstDash val="solid"/>
              <a:miter/>
            </a:ln>
          </p:spPr>
        </p:sp>
        <p:sp>
          <p:nvSpPr>
            <p:cNvPr id="4" name="TextBox 4"/>
            <p:cNvSpPr txBox="1"/>
            <p:nvPr/>
          </p:nvSpPr>
          <p:spPr>
            <a:xfrm>
              <a:off x="0" y="-19050"/>
              <a:ext cx="368852" cy="16277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0" y="0"/>
            <a:ext cx="1543050" cy="102870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sp>
        <p:nvSpPr>
          <p:cNvPr id="14" name="TextBox 14"/>
          <p:cNvSpPr txBox="1"/>
          <p:nvPr/>
        </p:nvSpPr>
        <p:spPr>
          <a:xfrm>
            <a:off x="15309728" y="3289969"/>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1</a:t>
            </a:r>
            <a:endParaRPr lang="en-US" sz="4271" b="1" spc="350" dirty="0">
              <a:solidFill>
                <a:srgbClr val="FFFFFF"/>
              </a:solidFill>
              <a:latin typeface="Codec Pro ExtraBold Italics"/>
              <a:cs typeface="B Nazanin" panose="00000400000000000000" pitchFamily="2" charset="-78"/>
            </a:endParaRPr>
          </a:p>
        </p:txBody>
      </p:sp>
      <p:sp>
        <p:nvSpPr>
          <p:cNvPr id="15" name="TextBox 15"/>
          <p:cNvSpPr txBox="1"/>
          <p:nvPr/>
        </p:nvSpPr>
        <p:spPr>
          <a:xfrm>
            <a:off x="15342381" y="4544957"/>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2</a:t>
            </a:r>
            <a:endParaRPr lang="en-US" sz="4800" b="1" spc="350" dirty="0">
              <a:solidFill>
                <a:srgbClr val="FFFFFF"/>
              </a:solidFill>
              <a:latin typeface="Codec Pro ExtraBold Italics"/>
              <a:cs typeface="B Nazanin" panose="00000400000000000000" pitchFamily="2" charset="-78"/>
            </a:endParaRPr>
          </a:p>
        </p:txBody>
      </p:sp>
      <p:sp>
        <p:nvSpPr>
          <p:cNvPr id="16" name="TextBox 16"/>
          <p:cNvSpPr txBox="1"/>
          <p:nvPr/>
        </p:nvSpPr>
        <p:spPr>
          <a:xfrm>
            <a:off x="15309724" y="5799945"/>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3</a:t>
            </a:r>
            <a:endParaRPr lang="en-US" sz="4800" b="1" spc="350" dirty="0">
              <a:solidFill>
                <a:srgbClr val="FFFFFF"/>
              </a:solidFill>
              <a:latin typeface="Codec Pro ExtraBold Italics"/>
              <a:cs typeface="B Nazanin" panose="00000400000000000000" pitchFamily="2" charset="-78"/>
            </a:endParaRPr>
          </a:p>
        </p:txBody>
      </p:sp>
      <p:sp>
        <p:nvSpPr>
          <p:cNvPr id="8" name="Slide Number Placeholder 7">
            <a:extLst>
              <a:ext uri="{FF2B5EF4-FFF2-40B4-BE49-F238E27FC236}">
                <a16:creationId xmlns:a16="http://schemas.microsoft.com/office/drawing/2014/main" id="{8FC1FB84-8B3A-5374-06C5-53FD0E9B7B76}"/>
              </a:ext>
            </a:extLst>
          </p:cNvPr>
          <p:cNvSpPr>
            <a:spLocks noGrp="1"/>
          </p:cNvSpPr>
          <p:nvPr>
            <p:ph type="sldNum" sz="quarter" idx="12"/>
          </p:nvPr>
        </p:nvSpPr>
        <p:spPr>
          <a:xfrm>
            <a:off x="16002000" y="9715500"/>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4</a:t>
            </a:fld>
            <a:r>
              <a:rPr lang="en-US" sz="3600" b="1" dirty="0">
                <a:latin typeface="Times New Roman" panose="02020603050405020304" pitchFamily="18" charset="0"/>
                <a:cs typeface="Times New Roman" panose="02020603050405020304" pitchFamily="18" charset="0"/>
              </a:rPr>
              <a:t> of 37</a:t>
            </a:r>
          </a:p>
        </p:txBody>
      </p:sp>
      <p:sp>
        <p:nvSpPr>
          <p:cNvPr id="9" name="TextBox 8">
            <a:extLst>
              <a:ext uri="{FF2B5EF4-FFF2-40B4-BE49-F238E27FC236}">
                <a16:creationId xmlns:a16="http://schemas.microsoft.com/office/drawing/2014/main" id="{F63342B0-C8E7-8E9C-9834-690313FC56D1}"/>
              </a:ext>
            </a:extLst>
          </p:cNvPr>
          <p:cNvSpPr txBox="1"/>
          <p:nvPr/>
        </p:nvSpPr>
        <p:spPr>
          <a:xfrm>
            <a:off x="6819900" y="1332037"/>
            <a:ext cx="4648200" cy="1569660"/>
          </a:xfrm>
          <a:prstGeom prst="rect">
            <a:avLst/>
          </a:prstGeom>
          <a:noFill/>
        </p:spPr>
        <p:txBody>
          <a:bodyPr wrap="square" rtlCol="0">
            <a:spAutoFit/>
          </a:bodyPr>
          <a:lstStyle/>
          <a:p>
            <a:pPr algn="ctr"/>
            <a:r>
              <a:rPr lang="fa-IR" sz="9600" dirty="0">
                <a:solidFill>
                  <a:srgbClr val="3E4D1F"/>
                </a:solidFill>
                <a:cs typeface="B Titr" panose="00000700000000000000" pitchFamily="2" charset="-78"/>
              </a:rPr>
              <a:t>مـحتوا</a:t>
            </a:r>
            <a:endParaRPr lang="en-US" dirty="0">
              <a:solidFill>
                <a:srgbClr val="3E4D1F"/>
              </a:solidFill>
              <a:cs typeface="B Titr" panose="00000700000000000000" pitchFamily="2" charset="-78"/>
            </a:endParaRPr>
          </a:p>
        </p:txBody>
      </p:sp>
      <p:sp>
        <p:nvSpPr>
          <p:cNvPr id="10" name="TextBox 9">
            <a:extLst>
              <a:ext uri="{FF2B5EF4-FFF2-40B4-BE49-F238E27FC236}">
                <a16:creationId xmlns:a16="http://schemas.microsoft.com/office/drawing/2014/main" id="{F35CCF54-A048-CA65-2B7B-3D57B1D503D8}"/>
              </a:ext>
            </a:extLst>
          </p:cNvPr>
          <p:cNvSpPr txBox="1"/>
          <p:nvPr/>
        </p:nvSpPr>
        <p:spPr>
          <a:xfrm>
            <a:off x="11941399" y="3165896"/>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خـلاصـه</a:t>
            </a:r>
            <a:endParaRPr lang="en-US" sz="5400" dirty="0">
              <a:solidFill>
                <a:srgbClr val="3E4D1F"/>
              </a:solidFill>
              <a:cs typeface="B Titr" panose="00000700000000000000" pitchFamily="2" charset="-78"/>
            </a:endParaRPr>
          </a:p>
        </p:txBody>
      </p:sp>
      <p:sp>
        <p:nvSpPr>
          <p:cNvPr id="11" name="TextBox 10">
            <a:extLst>
              <a:ext uri="{FF2B5EF4-FFF2-40B4-BE49-F238E27FC236}">
                <a16:creationId xmlns:a16="http://schemas.microsoft.com/office/drawing/2014/main" id="{BD76A1CE-5EA9-1036-1C87-CE02B005364C}"/>
              </a:ext>
            </a:extLst>
          </p:cNvPr>
          <p:cNvSpPr txBox="1"/>
          <p:nvPr/>
        </p:nvSpPr>
        <p:spPr>
          <a:xfrm>
            <a:off x="11952284" y="4420884"/>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مقـدمـه</a:t>
            </a:r>
            <a:endParaRPr lang="en-US" sz="5400" dirty="0">
              <a:solidFill>
                <a:srgbClr val="3E4D1F"/>
              </a:solidFill>
              <a:cs typeface="B Titr" panose="00000700000000000000" pitchFamily="2" charset="-78"/>
            </a:endParaRPr>
          </a:p>
        </p:txBody>
      </p:sp>
      <p:sp>
        <p:nvSpPr>
          <p:cNvPr id="12" name="TextBox 11">
            <a:extLst>
              <a:ext uri="{FF2B5EF4-FFF2-40B4-BE49-F238E27FC236}">
                <a16:creationId xmlns:a16="http://schemas.microsoft.com/office/drawing/2014/main" id="{800FB776-AA08-296E-8D4A-97D6ACDAF029}"/>
              </a:ext>
            </a:extLst>
          </p:cNvPr>
          <p:cNvSpPr txBox="1"/>
          <p:nvPr/>
        </p:nvSpPr>
        <p:spPr>
          <a:xfrm>
            <a:off x="12057212" y="5656716"/>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روش</a:t>
            </a:r>
            <a:endParaRPr lang="en-US" sz="5400" dirty="0">
              <a:solidFill>
                <a:srgbClr val="3E4D1F"/>
              </a:solidFill>
              <a:cs typeface="B Titr" panose="00000700000000000000" pitchFamily="2" charset="-78"/>
            </a:endParaRPr>
          </a:p>
        </p:txBody>
      </p:sp>
      <p:sp>
        <p:nvSpPr>
          <p:cNvPr id="13" name="TextBox 16">
            <a:extLst>
              <a:ext uri="{FF2B5EF4-FFF2-40B4-BE49-F238E27FC236}">
                <a16:creationId xmlns:a16="http://schemas.microsoft.com/office/drawing/2014/main" id="{8C439D0E-9E20-540C-D340-1819A2222C2D}"/>
              </a:ext>
            </a:extLst>
          </p:cNvPr>
          <p:cNvSpPr txBox="1"/>
          <p:nvPr/>
        </p:nvSpPr>
        <p:spPr>
          <a:xfrm>
            <a:off x="15309726" y="6982134"/>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4</a:t>
            </a:r>
            <a:endParaRPr lang="en-US" sz="4800" b="1" spc="350" dirty="0">
              <a:solidFill>
                <a:srgbClr val="FFFFFF"/>
              </a:solidFill>
              <a:latin typeface="Codec Pro ExtraBold Italics"/>
              <a:cs typeface="B Nazanin" panose="00000400000000000000" pitchFamily="2" charset="-78"/>
            </a:endParaRPr>
          </a:p>
        </p:txBody>
      </p:sp>
      <p:sp>
        <p:nvSpPr>
          <p:cNvPr id="17" name="TextBox 16">
            <a:extLst>
              <a:ext uri="{FF2B5EF4-FFF2-40B4-BE49-F238E27FC236}">
                <a16:creationId xmlns:a16="http://schemas.microsoft.com/office/drawing/2014/main" id="{7416B78E-1188-6483-E474-856E6F3302BD}"/>
              </a:ext>
            </a:extLst>
          </p:cNvPr>
          <p:cNvSpPr txBox="1"/>
          <p:nvPr/>
        </p:nvSpPr>
        <p:spPr>
          <a:xfrm>
            <a:off x="12057212" y="6858061"/>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نـتایـج</a:t>
            </a:r>
            <a:endParaRPr lang="en-US" sz="5400" dirty="0">
              <a:solidFill>
                <a:srgbClr val="3E4D1F"/>
              </a:solidFill>
              <a:cs typeface="B Titr" panose="00000700000000000000" pitchFamily="2" charset="-78"/>
            </a:endParaRPr>
          </a:p>
        </p:txBody>
      </p:sp>
      <p:sp>
        <p:nvSpPr>
          <p:cNvPr id="18" name="TextBox 16">
            <a:extLst>
              <a:ext uri="{FF2B5EF4-FFF2-40B4-BE49-F238E27FC236}">
                <a16:creationId xmlns:a16="http://schemas.microsoft.com/office/drawing/2014/main" id="{A6D223D9-2368-85B6-F636-4A0A4F2CA926}"/>
              </a:ext>
            </a:extLst>
          </p:cNvPr>
          <p:cNvSpPr txBox="1"/>
          <p:nvPr/>
        </p:nvSpPr>
        <p:spPr>
          <a:xfrm>
            <a:off x="15309726" y="8222238"/>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5</a:t>
            </a:r>
            <a:endParaRPr lang="en-US" sz="4800" b="1" spc="350" dirty="0">
              <a:solidFill>
                <a:srgbClr val="FFFFFF"/>
              </a:solidFill>
              <a:latin typeface="Codec Pro ExtraBold Italics"/>
              <a:cs typeface="B Nazanin" panose="00000400000000000000" pitchFamily="2" charset="-78"/>
            </a:endParaRPr>
          </a:p>
        </p:txBody>
      </p:sp>
      <p:sp>
        <p:nvSpPr>
          <p:cNvPr id="19" name="TextBox 18">
            <a:extLst>
              <a:ext uri="{FF2B5EF4-FFF2-40B4-BE49-F238E27FC236}">
                <a16:creationId xmlns:a16="http://schemas.microsoft.com/office/drawing/2014/main" id="{D5EA31EC-0006-2E04-FAF5-FC3C9ED70B60}"/>
              </a:ext>
            </a:extLst>
          </p:cNvPr>
          <p:cNvSpPr txBox="1"/>
          <p:nvPr/>
        </p:nvSpPr>
        <p:spPr>
          <a:xfrm>
            <a:off x="12173029" y="8098165"/>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بـحـث</a:t>
            </a:r>
            <a:endParaRPr lang="en-US" sz="5400" dirty="0">
              <a:solidFill>
                <a:srgbClr val="3E4D1F"/>
              </a:solidFill>
              <a:cs typeface="B Titr" panose="00000700000000000000" pitchFamily="2" charset="-78"/>
            </a:endParaRPr>
          </a:p>
        </p:txBody>
      </p:sp>
    </p:spTree>
    <p:extLst>
      <p:ext uri="{BB962C8B-B14F-4D97-AF65-F5344CB8AC3E}">
        <p14:creationId xmlns:p14="http://schemas.microsoft.com/office/powerpoint/2010/main" val="2090553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019039" y="-3494395"/>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5</a:t>
            </a:fld>
            <a:r>
              <a:rPr lang="en-US" sz="3600" b="1" dirty="0">
                <a:latin typeface="Times New Roman" panose="02020603050405020304" pitchFamily="18" charset="0"/>
                <a:cs typeface="Times New Roman" panose="02020603050405020304" pitchFamily="18" charset="0"/>
              </a:rPr>
              <a:t> of 37 </a:t>
            </a:r>
          </a:p>
        </p:txBody>
      </p:sp>
      <p:sp>
        <p:nvSpPr>
          <p:cNvPr id="11" name="TextBox 10">
            <a:extLst>
              <a:ext uri="{FF2B5EF4-FFF2-40B4-BE49-F238E27FC236}">
                <a16:creationId xmlns:a16="http://schemas.microsoft.com/office/drawing/2014/main" id="{C0AC878B-AD4A-B0A6-B522-BD67EFBB4B41}"/>
              </a:ext>
            </a:extLst>
          </p:cNvPr>
          <p:cNvSpPr txBox="1"/>
          <p:nvPr/>
        </p:nvSpPr>
        <p:spPr>
          <a:xfrm>
            <a:off x="523937" y="1461723"/>
            <a:ext cx="14495102" cy="7363554"/>
          </a:xfrm>
          <a:prstGeom prst="rect">
            <a:avLst/>
          </a:prstGeom>
          <a:noFill/>
        </p:spPr>
        <p:txBody>
          <a:bodyPr wrap="square" rtlCol="0">
            <a:spAutoFit/>
          </a:bodyPr>
          <a:lstStyle/>
          <a:p>
            <a:pPr marL="571500" indent="-571500" algn="just" rtl="1">
              <a:lnSpc>
                <a:spcPct val="300000"/>
              </a:lnSpc>
              <a:buFont typeface="Arial" panose="020B0604020202020204" pitchFamily="34" charset="0"/>
              <a:buChar char="•"/>
            </a:pPr>
            <a:r>
              <a:rPr lang="fa-IR" sz="2700" b="1" dirty="0">
                <a:cs typeface="B Nazanin" panose="00000400000000000000" pitchFamily="2" charset="-78"/>
              </a:rPr>
              <a:t>اهمیت مطالعات کوهورت مشاهده‌ای </a:t>
            </a:r>
          </a:p>
          <a:p>
            <a:pPr marL="571500" indent="-571500" algn="just" rtl="1">
              <a:lnSpc>
                <a:spcPct val="300000"/>
              </a:lnSpc>
              <a:buFont typeface="Arial" panose="020B0604020202020204" pitchFamily="34" charset="0"/>
              <a:buChar char="•"/>
            </a:pPr>
            <a:r>
              <a:rPr lang="fa-IR" sz="2700" b="1" dirty="0">
                <a:cs typeface="B Nazanin" panose="00000400000000000000" pitchFamily="2" charset="-78"/>
              </a:rPr>
              <a:t>دلیل وجود رابطه‌های کاذب در این مطالعات</a:t>
            </a:r>
          </a:p>
          <a:p>
            <a:pPr marL="571500" indent="-571500" algn="just" rtl="1">
              <a:lnSpc>
                <a:spcPct val="300000"/>
              </a:lnSpc>
              <a:buFont typeface="Arial" panose="020B0604020202020204" pitchFamily="34" charset="0"/>
              <a:buChar char="•"/>
            </a:pPr>
            <a:r>
              <a:rPr lang="fa-IR" sz="2700" b="1" dirty="0">
                <a:cs typeface="B Nazanin" panose="00000400000000000000" pitchFamily="2" charset="-78"/>
              </a:rPr>
              <a:t>عوامل ایجاد مشارکت ناهمگون:</a:t>
            </a:r>
          </a:p>
          <a:p>
            <a:pPr algn="just" rtl="1">
              <a:lnSpc>
                <a:spcPct val="300000"/>
              </a:lnSpc>
            </a:pPr>
            <a:r>
              <a:rPr lang="fa-IR" sz="2700" b="1" dirty="0">
                <a:cs typeface="B Nazanin" panose="00000400000000000000" pitchFamily="2" charset="-78"/>
              </a:rPr>
              <a:t>	افراد مورد نظر (</a:t>
            </a:r>
            <a:r>
              <a:rPr lang="en-US" sz="2700" b="1" dirty="0">
                <a:cs typeface="B Nazanin" panose="00000400000000000000" pitchFamily="2" charset="-78"/>
              </a:rPr>
              <a:t>subjects</a:t>
            </a:r>
            <a:r>
              <a:rPr lang="fa-IR" sz="2700" b="1" dirty="0">
                <a:cs typeface="B Nazanin" panose="00000400000000000000" pitchFamily="2" charset="-78"/>
              </a:rPr>
              <a:t>) در جمعیت هدف</a:t>
            </a:r>
          </a:p>
          <a:p>
            <a:pPr algn="just" rtl="1">
              <a:lnSpc>
                <a:spcPct val="300000"/>
              </a:lnSpc>
            </a:pPr>
            <a:r>
              <a:rPr lang="fa-IR" sz="2700" b="1" dirty="0">
                <a:cs typeface="B Nazanin" panose="00000400000000000000" pitchFamily="2" charset="-78"/>
              </a:rPr>
              <a:t>	 1- مشارکت را انتخاب نمی‌کنند (پاسخ نمی‌دهند) یا</a:t>
            </a:r>
          </a:p>
          <a:p>
            <a:pPr algn="just" rtl="1">
              <a:lnSpc>
                <a:spcPct val="300000"/>
              </a:lnSpc>
            </a:pPr>
            <a:r>
              <a:rPr lang="fa-IR" sz="2700" b="1" dirty="0">
                <a:cs typeface="B Nazanin" panose="00000400000000000000" pitchFamily="2" charset="-78"/>
              </a:rPr>
              <a:t>	 2- قبل از شروع پیگیری، پیامد موردنظر را دارند و بنابراین واجد شرایط نیستند</a:t>
            </a:r>
          </a:p>
        </p:txBody>
      </p:sp>
      <p:sp>
        <p:nvSpPr>
          <p:cNvPr id="10" name="TextBox 9">
            <a:extLst>
              <a:ext uri="{FF2B5EF4-FFF2-40B4-BE49-F238E27FC236}">
                <a16:creationId xmlns:a16="http://schemas.microsoft.com/office/drawing/2014/main" id="{C40E4929-2610-A97B-3E63-5E34773D0463}"/>
              </a:ext>
            </a:extLst>
          </p:cNvPr>
          <p:cNvSpPr txBox="1"/>
          <p:nvPr/>
        </p:nvSpPr>
        <p:spPr>
          <a:xfrm>
            <a:off x="15019039" y="394123"/>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مقـدمـه</a:t>
            </a:r>
            <a:endParaRPr lang="en-US" sz="2800" dirty="0">
              <a:solidFill>
                <a:schemeClr val="bg1"/>
              </a:solidFill>
              <a:cs typeface="B Titr" panose="00000700000000000000" pitchFamily="2" charset="-78"/>
            </a:endParaRPr>
          </a:p>
        </p:txBody>
      </p:sp>
    </p:spTree>
    <p:extLst>
      <p:ext uri="{BB962C8B-B14F-4D97-AF65-F5344CB8AC3E}">
        <p14:creationId xmlns:p14="http://schemas.microsoft.com/office/powerpoint/2010/main" val="2747068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5019039" y="-3463160"/>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6</a:t>
            </a:fld>
            <a:r>
              <a:rPr lang="en-US" sz="3600" b="1" dirty="0">
                <a:latin typeface="Times New Roman" panose="02020603050405020304" pitchFamily="18" charset="0"/>
                <a:cs typeface="Times New Roman" panose="02020603050405020304" pitchFamily="18" charset="0"/>
              </a:rPr>
              <a:t> of 37</a:t>
            </a:r>
          </a:p>
        </p:txBody>
      </p:sp>
      <p:sp>
        <p:nvSpPr>
          <p:cNvPr id="4" name="TextBox 3">
            <a:extLst>
              <a:ext uri="{FF2B5EF4-FFF2-40B4-BE49-F238E27FC236}">
                <a16:creationId xmlns:a16="http://schemas.microsoft.com/office/drawing/2014/main" id="{DF21634D-368E-6F7D-DC94-4350E16EF539}"/>
              </a:ext>
            </a:extLst>
          </p:cNvPr>
          <p:cNvSpPr txBox="1"/>
          <p:nvPr/>
        </p:nvSpPr>
        <p:spPr>
          <a:xfrm>
            <a:off x="2459001" y="1873831"/>
            <a:ext cx="12560038" cy="7709803"/>
          </a:xfrm>
          <a:prstGeom prst="rect">
            <a:avLst/>
          </a:prstGeom>
          <a:noFill/>
        </p:spPr>
        <p:txBody>
          <a:bodyPr wrap="square" rtlCol="0">
            <a:spAutoFit/>
          </a:bodyPr>
          <a:lstStyle/>
          <a:p>
            <a:pPr marL="457200" indent="-457200" algn="just" rtl="1">
              <a:lnSpc>
                <a:spcPct val="200000"/>
              </a:lnSpc>
              <a:buFont typeface="Arial" panose="020B0604020202020204" pitchFamily="34" charset="0"/>
              <a:buChar char="•"/>
            </a:pPr>
            <a:r>
              <a:rPr lang="fa-IR" sz="3600" b="1" dirty="0">
                <a:cs typeface="B Nazanin" panose="00000400000000000000" pitchFamily="2" charset="-78"/>
              </a:rPr>
              <a:t>از آن جایی که ثبت نام در بیشتر کوهورت ها: </a:t>
            </a:r>
          </a:p>
          <a:p>
            <a:pPr algn="just" rtl="1">
              <a:lnSpc>
                <a:spcPct val="200000"/>
              </a:lnSpc>
            </a:pPr>
            <a:r>
              <a:rPr lang="fa-IR" sz="3600" b="1" dirty="0">
                <a:cs typeface="B Nazanin" panose="00000400000000000000" pitchFamily="2" charset="-78"/>
              </a:rPr>
              <a:t>	فقط از افراد فاقد پیامد موردنظر (بر اساس طرح) </a:t>
            </a:r>
          </a:p>
          <a:p>
            <a:pPr algn="just" rtl="1">
              <a:lnSpc>
                <a:spcPct val="200000"/>
              </a:lnSpc>
            </a:pPr>
            <a:r>
              <a:rPr lang="fa-IR" sz="3600" b="1" dirty="0">
                <a:cs typeface="B Nazanin" panose="00000400000000000000" pitchFamily="2" charset="-78"/>
              </a:rPr>
              <a:t>	و یا به‌اندازه کافی سالم برای شرکت (در عمل)</a:t>
            </a:r>
          </a:p>
          <a:p>
            <a:pPr marL="457200" indent="-457200" algn="just" rtl="1">
              <a:lnSpc>
                <a:spcPct val="200000"/>
              </a:lnSpc>
              <a:buFont typeface="Arial" panose="020B0604020202020204" pitchFamily="34" charset="0"/>
              <a:buChar char="•"/>
            </a:pPr>
            <a:r>
              <a:rPr lang="fa-IR" sz="3600" b="1" dirty="0">
                <a:cs typeface="B Nazanin" panose="00000400000000000000" pitchFamily="2" charset="-78"/>
              </a:rPr>
              <a:t>لذا پیامد عموماً با: </a:t>
            </a:r>
          </a:p>
          <a:p>
            <a:pPr algn="just" rtl="1">
              <a:lnSpc>
                <a:spcPct val="200000"/>
              </a:lnSpc>
            </a:pPr>
            <a:r>
              <a:rPr lang="fa-IR" sz="3600" b="1" dirty="0">
                <a:cs typeface="B Nazanin" panose="00000400000000000000" pitchFamily="2" charset="-78"/>
              </a:rPr>
              <a:t>	احتمال مشارکت به طور مستقیم</a:t>
            </a:r>
          </a:p>
          <a:p>
            <a:pPr algn="just" rtl="1">
              <a:lnSpc>
                <a:spcPct val="200000"/>
              </a:lnSpc>
            </a:pPr>
            <a:r>
              <a:rPr lang="en-US" sz="3600" b="1" dirty="0">
                <a:cs typeface="B Nazanin" panose="00000400000000000000" pitchFamily="2" charset="-78"/>
              </a:rPr>
              <a:t>	</a:t>
            </a:r>
            <a:r>
              <a:rPr lang="fa-IR" sz="3600" b="1" dirty="0">
                <a:cs typeface="B Nazanin" panose="00000400000000000000" pitchFamily="2" charset="-78"/>
              </a:rPr>
              <a:t>یا از طریق عوامل خطر مشترک</a:t>
            </a:r>
          </a:p>
          <a:p>
            <a:pPr algn="just" rtl="1">
              <a:lnSpc>
                <a:spcPct val="200000"/>
              </a:lnSpc>
            </a:pPr>
            <a:r>
              <a:rPr lang="fa-IR" sz="3600" b="1" dirty="0">
                <a:cs typeface="B Nazanin" panose="00000400000000000000" pitchFamily="2" charset="-78"/>
              </a:rPr>
              <a:t>مرتبط است.</a:t>
            </a:r>
          </a:p>
        </p:txBody>
      </p:sp>
      <p:sp>
        <p:nvSpPr>
          <p:cNvPr id="6" name="TextBox 5">
            <a:extLst>
              <a:ext uri="{FF2B5EF4-FFF2-40B4-BE49-F238E27FC236}">
                <a16:creationId xmlns:a16="http://schemas.microsoft.com/office/drawing/2014/main" id="{765ED103-1D74-4FF3-6BB8-A767A634671D}"/>
              </a:ext>
            </a:extLst>
          </p:cNvPr>
          <p:cNvSpPr txBox="1"/>
          <p:nvPr/>
        </p:nvSpPr>
        <p:spPr>
          <a:xfrm>
            <a:off x="15019039" y="394123"/>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مقـدمـه</a:t>
            </a:r>
            <a:endParaRPr lang="en-US" sz="2800" dirty="0">
              <a:solidFill>
                <a:schemeClr val="bg1"/>
              </a:solidFill>
              <a:cs typeface="B Titr" panose="00000700000000000000" pitchFamily="2" charset="-78"/>
            </a:endParaRPr>
          </a:p>
        </p:txBody>
      </p:sp>
    </p:spTree>
    <p:extLst>
      <p:ext uri="{BB962C8B-B14F-4D97-AF65-F5344CB8AC3E}">
        <p14:creationId xmlns:p14="http://schemas.microsoft.com/office/powerpoint/2010/main" val="289614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5078092" y="3100596"/>
            <a:ext cx="1400485" cy="6107900"/>
            <a:chOff x="0" y="0"/>
            <a:chExt cx="368852" cy="1608665"/>
          </a:xfrm>
        </p:grpSpPr>
        <p:sp>
          <p:nvSpPr>
            <p:cNvPr id="3" name="Freeform 3"/>
            <p:cNvSpPr/>
            <p:nvPr/>
          </p:nvSpPr>
          <p:spPr>
            <a:xfrm>
              <a:off x="0" y="0"/>
              <a:ext cx="368852" cy="1608665"/>
            </a:xfrm>
            <a:custGeom>
              <a:avLst/>
              <a:gdLst/>
              <a:ahLst/>
              <a:cxnLst/>
              <a:rect l="l" t="t" r="r" b="b"/>
              <a:pathLst>
                <a:path w="368852" h="1608665">
                  <a:moveTo>
                    <a:pt x="0" y="0"/>
                  </a:moveTo>
                  <a:lnTo>
                    <a:pt x="368852" y="0"/>
                  </a:lnTo>
                  <a:lnTo>
                    <a:pt x="368852" y="1608665"/>
                  </a:lnTo>
                  <a:lnTo>
                    <a:pt x="0" y="1608665"/>
                  </a:lnTo>
                  <a:close/>
                </a:path>
              </a:pathLst>
            </a:custGeom>
            <a:solidFill>
              <a:srgbClr val="1C5739"/>
            </a:solidFill>
            <a:ln cap="sq">
              <a:noFill/>
              <a:prstDash val="solid"/>
              <a:miter/>
            </a:ln>
          </p:spPr>
        </p:sp>
        <p:sp>
          <p:nvSpPr>
            <p:cNvPr id="4" name="TextBox 4"/>
            <p:cNvSpPr txBox="1"/>
            <p:nvPr/>
          </p:nvSpPr>
          <p:spPr>
            <a:xfrm>
              <a:off x="0" y="-19050"/>
              <a:ext cx="368852" cy="16277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0" y="0"/>
            <a:ext cx="1543050" cy="102870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sp>
        <p:nvSpPr>
          <p:cNvPr id="14" name="TextBox 14"/>
          <p:cNvSpPr txBox="1"/>
          <p:nvPr/>
        </p:nvSpPr>
        <p:spPr>
          <a:xfrm>
            <a:off x="15309728" y="3289969"/>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1</a:t>
            </a:r>
            <a:endParaRPr lang="en-US" sz="4271" b="1" spc="350" dirty="0">
              <a:solidFill>
                <a:srgbClr val="FFFFFF"/>
              </a:solidFill>
              <a:latin typeface="Codec Pro ExtraBold Italics"/>
              <a:cs typeface="B Nazanin" panose="00000400000000000000" pitchFamily="2" charset="-78"/>
            </a:endParaRPr>
          </a:p>
        </p:txBody>
      </p:sp>
      <p:sp>
        <p:nvSpPr>
          <p:cNvPr id="15" name="TextBox 15"/>
          <p:cNvSpPr txBox="1"/>
          <p:nvPr/>
        </p:nvSpPr>
        <p:spPr>
          <a:xfrm>
            <a:off x="15342381" y="4544957"/>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2</a:t>
            </a:r>
            <a:endParaRPr lang="en-US" sz="4800" b="1" spc="350" dirty="0">
              <a:solidFill>
                <a:srgbClr val="FFFFFF"/>
              </a:solidFill>
              <a:latin typeface="Codec Pro ExtraBold Italics"/>
              <a:cs typeface="B Nazanin" panose="00000400000000000000" pitchFamily="2" charset="-78"/>
            </a:endParaRPr>
          </a:p>
        </p:txBody>
      </p:sp>
      <p:sp>
        <p:nvSpPr>
          <p:cNvPr id="16" name="TextBox 16"/>
          <p:cNvSpPr txBox="1"/>
          <p:nvPr/>
        </p:nvSpPr>
        <p:spPr>
          <a:xfrm>
            <a:off x="15309724" y="5799945"/>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3</a:t>
            </a:r>
            <a:endParaRPr lang="en-US" sz="4800" b="1" spc="350" dirty="0">
              <a:solidFill>
                <a:srgbClr val="FFFFFF"/>
              </a:solidFill>
              <a:latin typeface="Codec Pro ExtraBold Italics"/>
              <a:cs typeface="B Nazanin" panose="00000400000000000000" pitchFamily="2" charset="-78"/>
            </a:endParaRPr>
          </a:p>
        </p:txBody>
      </p:sp>
      <p:sp>
        <p:nvSpPr>
          <p:cNvPr id="8" name="Slide Number Placeholder 7">
            <a:extLst>
              <a:ext uri="{FF2B5EF4-FFF2-40B4-BE49-F238E27FC236}">
                <a16:creationId xmlns:a16="http://schemas.microsoft.com/office/drawing/2014/main" id="{8FC1FB84-8B3A-5374-06C5-53FD0E9B7B76}"/>
              </a:ext>
            </a:extLst>
          </p:cNvPr>
          <p:cNvSpPr>
            <a:spLocks noGrp="1"/>
          </p:cNvSpPr>
          <p:nvPr>
            <p:ph type="sldNum" sz="quarter" idx="12"/>
          </p:nvPr>
        </p:nvSpPr>
        <p:spPr>
          <a:xfrm>
            <a:off x="16002000" y="9715500"/>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7</a:t>
            </a:fld>
            <a:r>
              <a:rPr lang="en-US" sz="3600" b="1" dirty="0">
                <a:latin typeface="Times New Roman" panose="02020603050405020304" pitchFamily="18" charset="0"/>
                <a:cs typeface="Times New Roman" panose="02020603050405020304" pitchFamily="18" charset="0"/>
              </a:rPr>
              <a:t> of 37</a:t>
            </a:r>
          </a:p>
        </p:txBody>
      </p:sp>
      <p:sp>
        <p:nvSpPr>
          <p:cNvPr id="9" name="TextBox 8">
            <a:extLst>
              <a:ext uri="{FF2B5EF4-FFF2-40B4-BE49-F238E27FC236}">
                <a16:creationId xmlns:a16="http://schemas.microsoft.com/office/drawing/2014/main" id="{F63342B0-C8E7-8E9C-9834-690313FC56D1}"/>
              </a:ext>
            </a:extLst>
          </p:cNvPr>
          <p:cNvSpPr txBox="1"/>
          <p:nvPr/>
        </p:nvSpPr>
        <p:spPr>
          <a:xfrm>
            <a:off x="6819900" y="1332037"/>
            <a:ext cx="4648200" cy="1569660"/>
          </a:xfrm>
          <a:prstGeom prst="rect">
            <a:avLst/>
          </a:prstGeom>
          <a:noFill/>
        </p:spPr>
        <p:txBody>
          <a:bodyPr wrap="square" rtlCol="0">
            <a:spAutoFit/>
          </a:bodyPr>
          <a:lstStyle/>
          <a:p>
            <a:pPr algn="ctr"/>
            <a:r>
              <a:rPr lang="fa-IR" sz="9600" dirty="0">
                <a:solidFill>
                  <a:srgbClr val="3E4D1F"/>
                </a:solidFill>
                <a:cs typeface="B Titr" panose="00000700000000000000" pitchFamily="2" charset="-78"/>
              </a:rPr>
              <a:t>مـحتوا</a:t>
            </a:r>
            <a:endParaRPr lang="en-US" dirty="0">
              <a:solidFill>
                <a:srgbClr val="3E4D1F"/>
              </a:solidFill>
              <a:cs typeface="B Titr" panose="00000700000000000000" pitchFamily="2" charset="-78"/>
            </a:endParaRPr>
          </a:p>
        </p:txBody>
      </p:sp>
      <p:sp>
        <p:nvSpPr>
          <p:cNvPr id="10" name="TextBox 9">
            <a:extLst>
              <a:ext uri="{FF2B5EF4-FFF2-40B4-BE49-F238E27FC236}">
                <a16:creationId xmlns:a16="http://schemas.microsoft.com/office/drawing/2014/main" id="{F35CCF54-A048-CA65-2B7B-3D57B1D503D8}"/>
              </a:ext>
            </a:extLst>
          </p:cNvPr>
          <p:cNvSpPr txBox="1"/>
          <p:nvPr/>
        </p:nvSpPr>
        <p:spPr>
          <a:xfrm>
            <a:off x="11941399" y="3165896"/>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خـلاصـه</a:t>
            </a:r>
            <a:endParaRPr lang="en-US" sz="5400" dirty="0">
              <a:solidFill>
                <a:srgbClr val="3E4D1F"/>
              </a:solidFill>
              <a:cs typeface="B Titr" panose="00000700000000000000" pitchFamily="2" charset="-78"/>
            </a:endParaRPr>
          </a:p>
        </p:txBody>
      </p:sp>
      <p:sp>
        <p:nvSpPr>
          <p:cNvPr id="11" name="TextBox 10">
            <a:extLst>
              <a:ext uri="{FF2B5EF4-FFF2-40B4-BE49-F238E27FC236}">
                <a16:creationId xmlns:a16="http://schemas.microsoft.com/office/drawing/2014/main" id="{BD76A1CE-5EA9-1036-1C87-CE02B005364C}"/>
              </a:ext>
            </a:extLst>
          </p:cNvPr>
          <p:cNvSpPr txBox="1"/>
          <p:nvPr/>
        </p:nvSpPr>
        <p:spPr>
          <a:xfrm>
            <a:off x="11952284" y="4420884"/>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مقـدمـه</a:t>
            </a:r>
            <a:endParaRPr lang="en-US" sz="5400" dirty="0">
              <a:solidFill>
                <a:srgbClr val="3E4D1F"/>
              </a:solidFill>
              <a:cs typeface="B Titr" panose="00000700000000000000" pitchFamily="2" charset="-78"/>
            </a:endParaRPr>
          </a:p>
        </p:txBody>
      </p:sp>
      <p:sp>
        <p:nvSpPr>
          <p:cNvPr id="12" name="TextBox 11">
            <a:extLst>
              <a:ext uri="{FF2B5EF4-FFF2-40B4-BE49-F238E27FC236}">
                <a16:creationId xmlns:a16="http://schemas.microsoft.com/office/drawing/2014/main" id="{800FB776-AA08-296E-8D4A-97D6ACDAF029}"/>
              </a:ext>
            </a:extLst>
          </p:cNvPr>
          <p:cNvSpPr txBox="1"/>
          <p:nvPr/>
        </p:nvSpPr>
        <p:spPr>
          <a:xfrm>
            <a:off x="12057212" y="5656716"/>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روش</a:t>
            </a:r>
            <a:endParaRPr lang="en-US" sz="5400" dirty="0">
              <a:solidFill>
                <a:srgbClr val="3E4D1F"/>
              </a:solidFill>
              <a:cs typeface="B Titr" panose="00000700000000000000" pitchFamily="2" charset="-78"/>
            </a:endParaRPr>
          </a:p>
        </p:txBody>
      </p:sp>
      <p:sp>
        <p:nvSpPr>
          <p:cNvPr id="13" name="TextBox 16">
            <a:extLst>
              <a:ext uri="{FF2B5EF4-FFF2-40B4-BE49-F238E27FC236}">
                <a16:creationId xmlns:a16="http://schemas.microsoft.com/office/drawing/2014/main" id="{8C439D0E-9E20-540C-D340-1819A2222C2D}"/>
              </a:ext>
            </a:extLst>
          </p:cNvPr>
          <p:cNvSpPr txBox="1"/>
          <p:nvPr/>
        </p:nvSpPr>
        <p:spPr>
          <a:xfrm>
            <a:off x="15309726" y="6982134"/>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4</a:t>
            </a:r>
            <a:endParaRPr lang="en-US" sz="4800" b="1" spc="350" dirty="0">
              <a:solidFill>
                <a:srgbClr val="FFFFFF"/>
              </a:solidFill>
              <a:latin typeface="Codec Pro ExtraBold Italics"/>
              <a:cs typeface="B Nazanin" panose="00000400000000000000" pitchFamily="2" charset="-78"/>
            </a:endParaRPr>
          </a:p>
        </p:txBody>
      </p:sp>
      <p:sp>
        <p:nvSpPr>
          <p:cNvPr id="17" name="TextBox 16">
            <a:extLst>
              <a:ext uri="{FF2B5EF4-FFF2-40B4-BE49-F238E27FC236}">
                <a16:creationId xmlns:a16="http://schemas.microsoft.com/office/drawing/2014/main" id="{7416B78E-1188-6483-E474-856E6F3302BD}"/>
              </a:ext>
            </a:extLst>
          </p:cNvPr>
          <p:cNvSpPr txBox="1"/>
          <p:nvPr/>
        </p:nvSpPr>
        <p:spPr>
          <a:xfrm>
            <a:off x="12057212" y="6858061"/>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نـتایـج</a:t>
            </a:r>
            <a:endParaRPr lang="en-US" sz="5400" dirty="0">
              <a:solidFill>
                <a:srgbClr val="3E4D1F"/>
              </a:solidFill>
              <a:cs typeface="B Titr" panose="00000700000000000000" pitchFamily="2" charset="-78"/>
            </a:endParaRPr>
          </a:p>
        </p:txBody>
      </p:sp>
      <p:sp>
        <p:nvSpPr>
          <p:cNvPr id="18" name="TextBox 16">
            <a:extLst>
              <a:ext uri="{FF2B5EF4-FFF2-40B4-BE49-F238E27FC236}">
                <a16:creationId xmlns:a16="http://schemas.microsoft.com/office/drawing/2014/main" id="{A6D223D9-2368-85B6-F636-4A0A4F2CA926}"/>
              </a:ext>
            </a:extLst>
          </p:cNvPr>
          <p:cNvSpPr txBox="1"/>
          <p:nvPr/>
        </p:nvSpPr>
        <p:spPr>
          <a:xfrm>
            <a:off x="15309726" y="8222238"/>
            <a:ext cx="937219" cy="675185"/>
          </a:xfrm>
          <a:prstGeom prst="rect">
            <a:avLst/>
          </a:prstGeom>
        </p:spPr>
        <p:txBody>
          <a:bodyPr lIns="0" tIns="0" rIns="0" bIns="0" rtlCol="0" anchor="t">
            <a:spAutoFit/>
          </a:bodyPr>
          <a:lstStyle/>
          <a:p>
            <a:pPr algn="ctr">
              <a:lnSpc>
                <a:spcPts val="5126"/>
              </a:lnSpc>
            </a:pPr>
            <a:r>
              <a:rPr lang="fa-IR" sz="4800" b="1" spc="350" dirty="0">
                <a:solidFill>
                  <a:srgbClr val="FFFFFF"/>
                </a:solidFill>
                <a:latin typeface="Codec Pro ExtraBold Italics"/>
                <a:cs typeface="B Nazanin" panose="00000400000000000000" pitchFamily="2" charset="-78"/>
              </a:rPr>
              <a:t>5</a:t>
            </a:r>
            <a:endParaRPr lang="en-US" sz="4800" b="1" spc="350" dirty="0">
              <a:solidFill>
                <a:srgbClr val="FFFFFF"/>
              </a:solidFill>
              <a:latin typeface="Codec Pro ExtraBold Italics"/>
              <a:cs typeface="B Nazanin" panose="00000400000000000000" pitchFamily="2" charset="-78"/>
            </a:endParaRPr>
          </a:p>
        </p:txBody>
      </p:sp>
      <p:sp>
        <p:nvSpPr>
          <p:cNvPr id="19" name="TextBox 18">
            <a:extLst>
              <a:ext uri="{FF2B5EF4-FFF2-40B4-BE49-F238E27FC236}">
                <a16:creationId xmlns:a16="http://schemas.microsoft.com/office/drawing/2014/main" id="{D5EA31EC-0006-2E04-FAF5-FC3C9ED70B60}"/>
              </a:ext>
            </a:extLst>
          </p:cNvPr>
          <p:cNvSpPr txBox="1"/>
          <p:nvPr/>
        </p:nvSpPr>
        <p:spPr>
          <a:xfrm>
            <a:off x="12173029" y="8098165"/>
            <a:ext cx="2905063" cy="923330"/>
          </a:xfrm>
          <a:prstGeom prst="rect">
            <a:avLst/>
          </a:prstGeom>
          <a:noFill/>
        </p:spPr>
        <p:txBody>
          <a:bodyPr wrap="square" rtlCol="0">
            <a:spAutoFit/>
          </a:bodyPr>
          <a:lstStyle/>
          <a:p>
            <a:pPr algn="ctr"/>
            <a:r>
              <a:rPr lang="fa-IR" sz="5400" dirty="0">
                <a:solidFill>
                  <a:srgbClr val="3E4D1F"/>
                </a:solidFill>
                <a:cs typeface="B Titr" panose="00000700000000000000" pitchFamily="2" charset="-78"/>
              </a:rPr>
              <a:t>بـحـث</a:t>
            </a:r>
            <a:endParaRPr lang="en-US" sz="5400" dirty="0">
              <a:solidFill>
                <a:srgbClr val="3E4D1F"/>
              </a:solidFill>
              <a:cs typeface="B Titr" panose="00000700000000000000" pitchFamily="2" charset="-78"/>
            </a:endParaRPr>
          </a:p>
        </p:txBody>
      </p:sp>
    </p:spTree>
    <p:extLst>
      <p:ext uri="{BB962C8B-B14F-4D97-AF65-F5344CB8AC3E}">
        <p14:creationId xmlns:p14="http://schemas.microsoft.com/office/powerpoint/2010/main" val="4208434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766800" y="-3188827"/>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8</a:t>
            </a:fld>
            <a:r>
              <a:rPr lang="en-US" sz="3600" b="1" dirty="0">
                <a:latin typeface="Times New Roman" panose="02020603050405020304" pitchFamily="18" charset="0"/>
                <a:cs typeface="Times New Roman" panose="02020603050405020304" pitchFamily="18" charset="0"/>
              </a:rPr>
              <a:t> of 37 </a:t>
            </a:r>
          </a:p>
        </p:txBody>
      </p:sp>
      <p:sp>
        <p:nvSpPr>
          <p:cNvPr id="5" name="TextBox 4">
            <a:extLst>
              <a:ext uri="{FF2B5EF4-FFF2-40B4-BE49-F238E27FC236}">
                <a16:creationId xmlns:a16="http://schemas.microsoft.com/office/drawing/2014/main" id="{89A158C9-AD28-FF97-CB5C-1CD75C6FD075}"/>
              </a:ext>
            </a:extLst>
          </p:cNvPr>
          <p:cNvSpPr txBox="1"/>
          <p:nvPr/>
        </p:nvSpPr>
        <p:spPr>
          <a:xfrm>
            <a:off x="13792200" y="1433797"/>
            <a:ext cx="4131902" cy="1323439"/>
          </a:xfrm>
          <a:prstGeom prst="rect">
            <a:avLst/>
          </a:prstGeom>
          <a:noFill/>
        </p:spPr>
        <p:txBody>
          <a:bodyPr wrap="square" rtlCol="0">
            <a:spAutoFit/>
          </a:bodyPr>
          <a:lstStyle/>
          <a:p>
            <a:pPr algn="r" rtl="1"/>
            <a:r>
              <a:rPr lang="fa-IR" sz="4000" b="1" dirty="0">
                <a:solidFill>
                  <a:schemeClr val="bg1"/>
                </a:solidFill>
                <a:cs typeface="B Nazanin" panose="00000400000000000000" pitchFamily="2" charset="-78"/>
              </a:rPr>
              <a:t>نحوه ارزیابی و محاسبه مشارکت ناهمگون</a:t>
            </a:r>
            <a:endParaRPr lang="en-US" sz="4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graphicFrame>
        <p:nvGraphicFramePr>
          <p:cNvPr id="4" name="Table 3">
            <a:extLst>
              <a:ext uri="{FF2B5EF4-FFF2-40B4-BE49-F238E27FC236}">
                <a16:creationId xmlns:a16="http://schemas.microsoft.com/office/drawing/2014/main" id="{A817CA36-D52F-02CD-8AF1-36849642706D}"/>
              </a:ext>
            </a:extLst>
          </p:cNvPr>
          <p:cNvGraphicFramePr>
            <a:graphicFrameLocks noGrp="1"/>
          </p:cNvGraphicFramePr>
          <p:nvPr>
            <p:extLst>
              <p:ext uri="{D42A27DB-BD31-4B8C-83A1-F6EECF244321}">
                <p14:modId xmlns:p14="http://schemas.microsoft.com/office/powerpoint/2010/main" val="1687533125"/>
              </p:ext>
            </p:extLst>
          </p:nvPr>
        </p:nvGraphicFramePr>
        <p:xfrm>
          <a:off x="186655" y="119333"/>
          <a:ext cx="13376945" cy="10048333"/>
        </p:xfrm>
        <a:graphic>
          <a:graphicData uri="http://schemas.openxmlformats.org/drawingml/2006/table">
            <a:tbl>
              <a:tblPr rtl="1" firstRow="1" bandRow="1">
                <a:tableStyleId>{5940675A-B579-460E-94D1-54222C63F5DA}</a:tableStyleId>
              </a:tblPr>
              <a:tblGrid>
                <a:gridCol w="1851059">
                  <a:extLst>
                    <a:ext uri="{9D8B030D-6E8A-4147-A177-3AD203B41FA5}">
                      <a16:colId xmlns:a16="http://schemas.microsoft.com/office/drawing/2014/main" val="2242298850"/>
                    </a:ext>
                  </a:extLst>
                </a:gridCol>
                <a:gridCol w="11525886">
                  <a:extLst>
                    <a:ext uri="{9D8B030D-6E8A-4147-A177-3AD203B41FA5}">
                      <a16:colId xmlns:a16="http://schemas.microsoft.com/office/drawing/2014/main" val="3280316660"/>
                    </a:ext>
                  </a:extLst>
                </a:gridCol>
              </a:tblGrid>
              <a:tr h="897274">
                <a:tc gridSpan="2">
                  <a:txBody>
                    <a:bodyPr/>
                    <a:lstStyle/>
                    <a:p>
                      <a:pPr algn="ctr" rtl="1">
                        <a:lnSpc>
                          <a:spcPct val="150000"/>
                        </a:lnSpc>
                      </a:pPr>
                      <a:r>
                        <a:rPr lang="fa-IR" sz="4000" b="1" dirty="0">
                          <a:cs typeface="B Nazanin" panose="00000400000000000000" pitchFamily="2" charset="-78"/>
                        </a:rPr>
                        <a:t>نکات کلیدی در ارزیابی و محاسبه مشارکت های ناهمگون</a:t>
                      </a:r>
                      <a:endParaRPr lang="en-US" sz="4000" b="1" dirty="0">
                        <a:cs typeface="B Nazanin" panose="00000400000000000000" pitchFamily="2" charset="-78"/>
                      </a:endParaRPr>
                    </a:p>
                  </a:txBody>
                  <a:tcPr anchor="ctr"/>
                </a:tc>
                <a:tc hMerge="1">
                  <a:txBody>
                    <a:bodyPr/>
                    <a:lstStyle/>
                    <a:p>
                      <a:pPr algn="ctr"/>
                      <a:r>
                        <a:rPr lang="fa-IR" dirty="0"/>
                        <a:t>نکات کلیدی در ارزیابی و محاسبه مشارکت های ناهمگون</a:t>
                      </a:r>
                      <a:endParaRPr lang="en-US" dirty="0"/>
                    </a:p>
                  </a:txBody>
                  <a:tcPr anchor="ctr"/>
                </a:tc>
                <a:extLst>
                  <a:ext uri="{0D108BD9-81ED-4DB2-BD59-A6C34878D82A}">
                    <a16:rowId xmlns:a16="http://schemas.microsoft.com/office/drawing/2014/main" val="1310247795"/>
                  </a:ext>
                </a:extLst>
              </a:tr>
              <a:tr h="798574">
                <a:tc>
                  <a:txBody>
                    <a:bodyPr/>
                    <a:lstStyle/>
                    <a:p>
                      <a:pPr algn="ctr" rtl="1">
                        <a:lnSpc>
                          <a:spcPct val="150000"/>
                        </a:lnSpc>
                      </a:pPr>
                      <a:r>
                        <a:rPr lang="fa-IR" sz="3600" b="1" dirty="0">
                          <a:cs typeface="B Nazanin" panose="00000400000000000000" pitchFamily="2" charset="-78"/>
                        </a:rPr>
                        <a:t>سوال ها</a:t>
                      </a:r>
                      <a:endParaRPr lang="en-US" sz="3600" b="1" dirty="0">
                        <a:cs typeface="B Nazanin" panose="00000400000000000000" pitchFamily="2" charset="-78"/>
                      </a:endParaRPr>
                    </a:p>
                  </a:txBody>
                  <a:tcPr anchor="ctr"/>
                </a:tc>
                <a:tc>
                  <a:txBody>
                    <a:bodyPr/>
                    <a:lstStyle/>
                    <a:p>
                      <a:pPr algn="ctr" rtl="1">
                        <a:lnSpc>
                          <a:spcPct val="150000"/>
                        </a:lnSpc>
                      </a:pPr>
                      <a:r>
                        <a:rPr lang="fa-IR" sz="3600" b="1" dirty="0">
                          <a:cs typeface="B Nazanin" panose="00000400000000000000" pitchFamily="2" charset="-78"/>
                        </a:rPr>
                        <a:t>تحلیل ها/ ارزیابی های اکتشافی</a:t>
                      </a:r>
                      <a:endParaRPr lang="en-US" sz="3600" b="1" dirty="0">
                        <a:cs typeface="B Nazanin" panose="00000400000000000000" pitchFamily="2" charset="-78"/>
                      </a:endParaRPr>
                    </a:p>
                  </a:txBody>
                  <a:tcPr anchor="ctr"/>
                </a:tc>
                <a:extLst>
                  <a:ext uri="{0D108BD9-81ED-4DB2-BD59-A6C34878D82A}">
                    <a16:rowId xmlns:a16="http://schemas.microsoft.com/office/drawing/2014/main" val="1150832695"/>
                  </a:ext>
                </a:extLst>
              </a:tr>
              <a:tr h="1242725">
                <a:tc>
                  <a:txBody>
                    <a:bodyPr/>
                    <a:lstStyle/>
                    <a:p>
                      <a:pPr algn="ctr" rtl="1">
                        <a:lnSpc>
                          <a:spcPct val="150000"/>
                        </a:lnSpc>
                      </a:pPr>
                      <a:r>
                        <a:rPr lang="fa-IR" sz="2200" b="1" dirty="0">
                          <a:cs typeface="B Nazanin" panose="00000400000000000000" pitchFamily="2" charset="-78"/>
                        </a:rPr>
                        <a:t>1- جمعیت هدف چیست؟</a:t>
                      </a:r>
                      <a:endParaRPr lang="en-US" sz="2200" b="1" dirty="0">
                        <a:cs typeface="B Nazanin" panose="00000400000000000000" pitchFamily="2" charset="-78"/>
                      </a:endParaRPr>
                    </a:p>
                  </a:txBody>
                  <a:tcPr anchor="ctr"/>
                </a:tc>
                <a:tc>
                  <a:txBody>
                    <a:bodyPr/>
                    <a:lstStyle/>
                    <a:p>
                      <a:pPr algn="ctr" rtl="1">
                        <a:lnSpc>
                          <a:spcPct val="150000"/>
                        </a:lnSpc>
                      </a:pPr>
                      <a:r>
                        <a:rPr lang="fa-IR" sz="2000" b="1" dirty="0">
                          <a:cs typeface="B Nazanin" panose="00000400000000000000" pitchFamily="2" charset="-78"/>
                        </a:rPr>
                        <a:t>بر اساس سوال تحقیق مشخص می شود</a:t>
                      </a:r>
                      <a:endParaRPr lang="en-US" sz="2000" b="1" dirty="0">
                        <a:cs typeface="B Nazanin" panose="00000400000000000000" pitchFamily="2" charset="-78"/>
                      </a:endParaRPr>
                    </a:p>
                  </a:txBody>
                  <a:tcPr anchor="ctr"/>
                </a:tc>
                <a:extLst>
                  <a:ext uri="{0D108BD9-81ED-4DB2-BD59-A6C34878D82A}">
                    <a16:rowId xmlns:a16="http://schemas.microsoft.com/office/drawing/2014/main" val="3762635823"/>
                  </a:ext>
                </a:extLst>
              </a:tr>
              <a:tr h="1139539">
                <a:tc rowSpan="3">
                  <a:txBody>
                    <a:bodyPr/>
                    <a:lstStyle/>
                    <a:p>
                      <a:pPr algn="ctr" rtl="1">
                        <a:lnSpc>
                          <a:spcPct val="150000"/>
                        </a:lnSpc>
                      </a:pPr>
                      <a:r>
                        <a:rPr lang="fa-IR" sz="2200" b="1" dirty="0">
                          <a:cs typeface="B Nazanin" panose="00000400000000000000" pitchFamily="2" charset="-78"/>
                        </a:rPr>
                        <a:t> 2- آیا مشارکت ناهمگون وجود دارد؟ (اختلاف بین کوهورت و جمعیت هدف)</a:t>
                      </a:r>
                      <a:endParaRPr lang="en-US" sz="2200" b="1" dirty="0">
                        <a:cs typeface="B Nazanin" panose="00000400000000000000" pitchFamily="2" charset="-78"/>
                      </a:endParaRPr>
                    </a:p>
                  </a:txBody>
                  <a:tcPr anchor="ctr"/>
                </a:tc>
                <a:tc>
                  <a:txBody>
                    <a:bodyPr/>
                    <a:lstStyle/>
                    <a:p>
                      <a:pPr algn="ctr" rtl="1">
                        <a:lnSpc>
                          <a:spcPct val="150000"/>
                        </a:lnSpc>
                      </a:pPr>
                      <a:r>
                        <a:rPr lang="fa-IR" sz="2000" b="1" dirty="0">
                          <a:cs typeface="B Nazanin" panose="00000400000000000000" pitchFamily="2" charset="-78"/>
                        </a:rPr>
                        <a:t>2.1 نمودارهای علی را بر اساس دانش موضوعی ترسیم کنید و ارزیابی کنید که آیا مشارکت یک مسیر غیر مستقیم را بر اساس نمودارهای علی ایجاد می کند یا خیر.</a:t>
                      </a:r>
                      <a:endParaRPr lang="en-US" sz="2000" b="1" dirty="0">
                        <a:cs typeface="B Nazanin" panose="00000400000000000000" pitchFamily="2" charset="-78"/>
                      </a:endParaRPr>
                    </a:p>
                  </a:txBody>
                  <a:tcPr anchor="ctr"/>
                </a:tc>
                <a:extLst>
                  <a:ext uri="{0D108BD9-81ED-4DB2-BD59-A6C34878D82A}">
                    <a16:rowId xmlns:a16="http://schemas.microsoft.com/office/drawing/2014/main" val="1725937565"/>
                  </a:ext>
                </a:extLst>
              </a:tr>
              <a:tr h="1139539">
                <a:tc vMerge="1">
                  <a:txBody>
                    <a:bodyPr/>
                    <a:lstStyle/>
                    <a:p>
                      <a:pPr algn="ctr"/>
                      <a:endParaRPr lang="en-US" sz="3600" dirty="0">
                        <a:cs typeface="B Nazanin" panose="00000400000000000000" pitchFamily="2" charset="-78"/>
                      </a:endParaRPr>
                    </a:p>
                  </a:txBody>
                  <a:tcPr anchor="ctr"/>
                </a:tc>
                <a:tc>
                  <a:txBody>
                    <a:bodyPr/>
                    <a:lstStyle/>
                    <a:p>
                      <a:pPr algn="ctr" rtl="1">
                        <a:lnSpc>
                          <a:spcPct val="150000"/>
                        </a:lnSpc>
                      </a:pPr>
                      <a:r>
                        <a:rPr lang="fa-IR" sz="2000" b="1" dirty="0">
                          <a:cs typeface="B Nazanin" panose="00000400000000000000" pitchFamily="2" charset="-78"/>
                        </a:rPr>
                        <a:t>2.2 ارزیابی کنید تا چه حد توزیع مواجهه و پیامد در کوهورت مطالعاتی از توزیع‌های مورد انتظار در جمعیت هدف انحراف دارند (می‌توانند بر حضور مشارکت ناهمگون اشاره کند اما عدم حضور مشارکت ناهمگون را نمی تواند تأیید ‌کند).</a:t>
                      </a:r>
                      <a:endParaRPr lang="en-US" sz="2000" b="1" dirty="0">
                        <a:cs typeface="B Nazanin" panose="00000400000000000000" pitchFamily="2" charset="-78"/>
                      </a:endParaRPr>
                    </a:p>
                  </a:txBody>
                  <a:tcPr anchor="ctr"/>
                </a:tc>
                <a:extLst>
                  <a:ext uri="{0D108BD9-81ED-4DB2-BD59-A6C34878D82A}">
                    <a16:rowId xmlns:a16="http://schemas.microsoft.com/office/drawing/2014/main" val="568393663"/>
                  </a:ext>
                </a:extLst>
              </a:tr>
              <a:tr h="1139539">
                <a:tc vMerge="1">
                  <a:txBody>
                    <a:bodyPr/>
                    <a:lstStyle/>
                    <a:p>
                      <a:pPr algn="ctr"/>
                      <a:endParaRPr lang="en-US" sz="3600" dirty="0">
                        <a:cs typeface="B Nazanin" panose="00000400000000000000" pitchFamily="2" charset="-78"/>
                      </a:endParaRPr>
                    </a:p>
                  </a:txBody>
                  <a:tcPr anchor="ctr"/>
                </a:tc>
                <a:tc>
                  <a:txBody>
                    <a:bodyPr/>
                    <a:lstStyle/>
                    <a:p>
                      <a:pPr algn="ctr" rtl="1">
                        <a:lnSpc>
                          <a:spcPct val="150000"/>
                        </a:lnSpc>
                      </a:pPr>
                      <a:r>
                        <a:rPr lang="fa-IR" sz="2000" b="1" dirty="0">
                          <a:cs typeface="B Nazanin" panose="00000400000000000000" pitchFamily="2" charset="-78"/>
                        </a:rPr>
                        <a:t>2.3 محاسبه برآورد‌های اثر متغیر زمانی مانند منحنی‌های بقا تعدیل شده و ارزیابی این که آیا هر اختلاف مشاهده‌شده در برآورد های اثر در طول زمان با دانش موضوعی سازگار است یا خیر.</a:t>
                      </a:r>
                      <a:endParaRPr lang="en-US" sz="2000" b="1" dirty="0">
                        <a:cs typeface="B Nazanin" panose="00000400000000000000" pitchFamily="2" charset="-78"/>
                      </a:endParaRPr>
                    </a:p>
                  </a:txBody>
                  <a:tcPr anchor="ctr"/>
                </a:tc>
                <a:extLst>
                  <a:ext uri="{0D108BD9-81ED-4DB2-BD59-A6C34878D82A}">
                    <a16:rowId xmlns:a16="http://schemas.microsoft.com/office/drawing/2014/main" val="1667633044"/>
                  </a:ext>
                </a:extLst>
              </a:tr>
              <a:tr h="601174">
                <a:tc rowSpan="3">
                  <a:txBody>
                    <a:bodyPr/>
                    <a:lstStyle/>
                    <a:p>
                      <a:pPr algn="ctr" rtl="1">
                        <a:lnSpc>
                          <a:spcPct val="150000"/>
                        </a:lnSpc>
                      </a:pPr>
                      <a:r>
                        <a:rPr lang="fa-IR" sz="2200" b="1" dirty="0">
                          <a:cs typeface="B Nazanin" panose="00000400000000000000" pitchFamily="2" charset="-78"/>
                        </a:rPr>
                        <a:t>3- نحوه محاسبه سوگیری ناشی از مشارکت ناهمگون در برآوردهای اثر</a:t>
                      </a:r>
                      <a:endParaRPr lang="en-US" sz="2200" b="1" dirty="0">
                        <a:cs typeface="B Nazanin" panose="00000400000000000000" pitchFamily="2" charset="-78"/>
                      </a:endParaRPr>
                    </a:p>
                  </a:txBody>
                  <a:tcPr anchor="ctr"/>
                </a:tc>
                <a:tc>
                  <a:txBody>
                    <a:bodyPr/>
                    <a:lstStyle/>
                    <a:p>
                      <a:pPr algn="ctr" rtl="1">
                        <a:lnSpc>
                          <a:spcPct val="150000"/>
                        </a:lnSpc>
                      </a:pPr>
                      <a:r>
                        <a:rPr lang="fa-IR" sz="2000" b="1" dirty="0">
                          <a:cs typeface="B Nazanin" panose="00000400000000000000" pitchFamily="2" charset="-78"/>
                        </a:rPr>
                        <a:t>3.1 با داده‌های اضافی از غیرشرکت‌کنندگان، از وزن‌دهی احتمال معکوس در مدل‌های مشارکت (یا انتخاب) استفاده کنید.</a:t>
                      </a:r>
                      <a:endParaRPr lang="en-US" sz="2000" b="1" dirty="0">
                        <a:cs typeface="B Nazanin" panose="00000400000000000000" pitchFamily="2" charset="-78"/>
                      </a:endParaRPr>
                    </a:p>
                  </a:txBody>
                  <a:tcPr anchor="ctr"/>
                </a:tc>
                <a:extLst>
                  <a:ext uri="{0D108BD9-81ED-4DB2-BD59-A6C34878D82A}">
                    <a16:rowId xmlns:a16="http://schemas.microsoft.com/office/drawing/2014/main" val="533792670"/>
                  </a:ext>
                </a:extLst>
              </a:tr>
              <a:tr h="601174">
                <a:tc vMerge="1">
                  <a:txBody>
                    <a:bodyPr/>
                    <a:lstStyle/>
                    <a:p>
                      <a:pPr algn="ctr"/>
                      <a:endParaRPr lang="en-US" sz="2400" dirty="0">
                        <a:cs typeface="B Nazanin" panose="00000400000000000000" pitchFamily="2" charset="-78"/>
                      </a:endParaRPr>
                    </a:p>
                  </a:txBody>
                  <a:tcPr anchor="ctr"/>
                </a:tc>
                <a:tc>
                  <a:txBody>
                    <a:bodyPr/>
                    <a:lstStyle/>
                    <a:p>
                      <a:pPr algn="ctr" rtl="1">
                        <a:lnSpc>
                          <a:spcPct val="150000"/>
                        </a:lnSpc>
                      </a:pPr>
                      <a:r>
                        <a:rPr lang="fa-IR" sz="2000" b="1" dirty="0">
                          <a:cs typeface="B Nazanin" panose="00000400000000000000" pitchFamily="2" charset="-78"/>
                        </a:rPr>
                        <a:t>3.2 با داده‌های اضافی از تمام عوامل خطرمشترک با مشارکت و پیامد، آن‌ها را با استفاده از هر روشی کنترل کنید.</a:t>
                      </a:r>
                      <a:endParaRPr lang="en-US" sz="2000" b="1" dirty="0">
                        <a:cs typeface="B Nazanin" panose="00000400000000000000" pitchFamily="2" charset="-78"/>
                      </a:endParaRPr>
                    </a:p>
                  </a:txBody>
                  <a:tcPr anchor="ctr"/>
                </a:tc>
                <a:extLst>
                  <a:ext uri="{0D108BD9-81ED-4DB2-BD59-A6C34878D82A}">
                    <a16:rowId xmlns:a16="http://schemas.microsoft.com/office/drawing/2014/main" val="2665663920"/>
                  </a:ext>
                </a:extLst>
              </a:tr>
              <a:tr h="2409183">
                <a:tc vMerge="1">
                  <a:txBody>
                    <a:bodyPr/>
                    <a:lstStyle/>
                    <a:p>
                      <a:pPr algn="ctr"/>
                      <a:endParaRPr lang="en-US" sz="2400" dirty="0">
                        <a:cs typeface="B Nazanin" panose="00000400000000000000" pitchFamily="2" charset="-78"/>
                      </a:endParaRPr>
                    </a:p>
                  </a:txBody>
                  <a:tcPr anchor="ctr"/>
                </a:tc>
                <a:tc>
                  <a:txBody>
                    <a:bodyPr/>
                    <a:lstStyle/>
                    <a:p>
                      <a:pPr algn="ctr" rtl="1">
                        <a:lnSpc>
                          <a:spcPct val="150000"/>
                        </a:lnSpc>
                      </a:pPr>
                      <a:r>
                        <a:rPr lang="fa-IR" sz="2000" b="1" dirty="0">
                          <a:cs typeface="B Nazanin" panose="00000400000000000000" pitchFamily="2" charset="-78"/>
                        </a:rPr>
                        <a:t>3.3 بدون داده‌های اضافی، یک روش</a:t>
                      </a:r>
                      <a:r>
                        <a:rPr lang="en-US" sz="2000" b="1" dirty="0">
                          <a:cs typeface="B Nazanin" panose="00000400000000000000" pitchFamily="2" charset="-78"/>
                        </a:rPr>
                        <a:t>Wash Out </a:t>
                      </a:r>
                      <a:r>
                        <a:rPr lang="fa-IR" sz="2000" b="1" dirty="0">
                          <a:cs typeface="B Nazanin" panose="00000400000000000000" pitchFamily="2" charset="-78"/>
                        </a:rPr>
                        <a:t> را اجرا کنید که چند سال ابتدایی پیگیری را حذف می‌کند. یک تحلیل خام شامل همه سال های پیگیری ممکن است در ابتدا انجام شود تا به شناسایی سال هایی که باید حذف شوند کمک کند.</a:t>
                      </a:r>
                      <a:endParaRPr lang="en-US" sz="2000" b="1" dirty="0">
                        <a:cs typeface="B Nazanin" panose="00000400000000000000" pitchFamily="2" charset="-78"/>
                      </a:endParaRPr>
                    </a:p>
                  </a:txBody>
                  <a:tcPr anchor="ctr"/>
                </a:tc>
                <a:extLst>
                  <a:ext uri="{0D108BD9-81ED-4DB2-BD59-A6C34878D82A}">
                    <a16:rowId xmlns:a16="http://schemas.microsoft.com/office/drawing/2014/main" val="796511237"/>
                  </a:ext>
                </a:extLst>
              </a:tr>
            </a:tbl>
          </a:graphicData>
        </a:graphic>
      </p:graphicFrame>
    </p:spTree>
    <p:extLst>
      <p:ext uri="{BB962C8B-B14F-4D97-AF65-F5344CB8AC3E}">
        <p14:creationId xmlns:p14="http://schemas.microsoft.com/office/powerpoint/2010/main" val="1530705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7" name="Group 7"/>
          <p:cNvGrpSpPr/>
          <p:nvPr/>
        </p:nvGrpSpPr>
        <p:grpSpPr>
          <a:xfrm>
            <a:off x="13657264" y="-3595563"/>
            <a:ext cx="9261471"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41" name="TextBox 41"/>
          <p:cNvSpPr txBox="1"/>
          <p:nvPr/>
        </p:nvSpPr>
        <p:spPr>
          <a:xfrm>
            <a:off x="17226881" y="2984460"/>
            <a:ext cx="979531" cy="723660"/>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 </a:t>
            </a:r>
          </a:p>
        </p:txBody>
      </p:sp>
      <p:sp>
        <p:nvSpPr>
          <p:cNvPr id="2" name="Slide Number Placeholder 1">
            <a:extLst>
              <a:ext uri="{FF2B5EF4-FFF2-40B4-BE49-F238E27FC236}">
                <a16:creationId xmlns:a16="http://schemas.microsoft.com/office/drawing/2014/main" id="{1819134A-72D0-B5BA-14A9-9EBB71148614}"/>
              </a:ext>
            </a:extLst>
          </p:cNvPr>
          <p:cNvSpPr>
            <a:spLocks noGrp="1"/>
          </p:cNvSpPr>
          <p:nvPr>
            <p:ph type="sldNum" sz="quarter" idx="12"/>
          </p:nvPr>
        </p:nvSpPr>
        <p:spPr>
          <a:xfrm>
            <a:off x="15967745" y="9810387"/>
            <a:ext cx="2133600" cy="365125"/>
          </a:xfrm>
        </p:spPr>
        <p:txBody>
          <a:bodyPr/>
          <a:lstStyle/>
          <a:p>
            <a:pPr algn="l"/>
            <a:fld id="{B6F15528-21DE-4FAA-801E-634DDDAF4B2B}" type="slidenum">
              <a:rPr lang="en-US" sz="3600" b="1" smtClean="0">
                <a:latin typeface="Times New Roman" panose="02020603050405020304" pitchFamily="18" charset="0"/>
                <a:cs typeface="Times New Roman" panose="02020603050405020304" pitchFamily="18" charset="0"/>
              </a:rPr>
              <a:pPr algn="l"/>
              <a:t>9</a:t>
            </a:fld>
            <a:r>
              <a:rPr lang="en-US" sz="3600" b="1" dirty="0">
                <a:latin typeface="Times New Roman" panose="02020603050405020304" pitchFamily="18" charset="0"/>
                <a:cs typeface="Times New Roman" panose="02020603050405020304" pitchFamily="18" charset="0"/>
              </a:rPr>
              <a:t> of 37 </a:t>
            </a:r>
          </a:p>
        </p:txBody>
      </p:sp>
      <p:sp>
        <p:nvSpPr>
          <p:cNvPr id="5" name="TextBox 4">
            <a:extLst>
              <a:ext uri="{FF2B5EF4-FFF2-40B4-BE49-F238E27FC236}">
                <a16:creationId xmlns:a16="http://schemas.microsoft.com/office/drawing/2014/main" id="{89A158C9-AD28-FF97-CB5C-1CD75C6FD075}"/>
              </a:ext>
            </a:extLst>
          </p:cNvPr>
          <p:cNvSpPr txBox="1"/>
          <p:nvPr/>
        </p:nvSpPr>
        <p:spPr>
          <a:xfrm>
            <a:off x="13792200" y="1433797"/>
            <a:ext cx="4131902" cy="2554545"/>
          </a:xfrm>
          <a:prstGeom prst="rect">
            <a:avLst/>
          </a:prstGeom>
          <a:noFill/>
        </p:spPr>
        <p:txBody>
          <a:bodyPr wrap="square" rtlCol="0">
            <a:spAutoFit/>
          </a:bodyPr>
          <a:lstStyle/>
          <a:p>
            <a:pPr algn="r" rtl="1"/>
            <a:r>
              <a:rPr lang="fa-IR" sz="4000" b="1" dirty="0">
                <a:solidFill>
                  <a:schemeClr val="bg1"/>
                </a:solidFill>
                <a:cs typeface="B Nazanin" panose="00000400000000000000" pitchFamily="2" charset="-78"/>
              </a:rPr>
              <a:t>نحوه ارزیابی و محاسبه مشارکت ناهمگون</a:t>
            </a:r>
          </a:p>
          <a:p>
            <a:pPr algn="r" rtl="1"/>
            <a:endParaRPr lang="fa-IR" sz="4000" b="1" dirty="0">
              <a:solidFill>
                <a:schemeClr val="bg1"/>
              </a:solidFill>
              <a:cs typeface="B Nazanin" panose="00000400000000000000" pitchFamily="2" charset="-78"/>
            </a:endParaRPr>
          </a:p>
          <a:p>
            <a:pPr algn="r" rtl="1"/>
            <a:r>
              <a:rPr lang="fa-IR" sz="4000" b="1" dirty="0">
                <a:solidFill>
                  <a:schemeClr val="bg1"/>
                </a:solidFill>
                <a:cs typeface="B Nazanin" panose="00000400000000000000" pitchFamily="2" charset="-78"/>
              </a:rPr>
              <a:t>ادامه</a:t>
            </a:r>
            <a:endParaRPr lang="en-US" sz="4000" b="1" dirty="0">
              <a:solidFill>
                <a:schemeClr val="bg1"/>
              </a:solidFill>
              <a:cs typeface="B Nazanin" panose="00000400000000000000" pitchFamily="2" charset="-78"/>
            </a:endParaRPr>
          </a:p>
        </p:txBody>
      </p:sp>
      <p:sp>
        <p:nvSpPr>
          <p:cNvPr id="3" name="TextBox 2">
            <a:extLst>
              <a:ext uri="{FF2B5EF4-FFF2-40B4-BE49-F238E27FC236}">
                <a16:creationId xmlns:a16="http://schemas.microsoft.com/office/drawing/2014/main" id="{CDD092AA-7F7A-A0F9-C3B5-5484BB449E08}"/>
              </a:ext>
            </a:extLst>
          </p:cNvPr>
          <p:cNvSpPr txBox="1"/>
          <p:nvPr/>
        </p:nvSpPr>
        <p:spPr>
          <a:xfrm>
            <a:off x="15382937" y="206791"/>
            <a:ext cx="2905063" cy="923330"/>
          </a:xfrm>
          <a:prstGeom prst="rect">
            <a:avLst/>
          </a:prstGeom>
          <a:noFill/>
        </p:spPr>
        <p:txBody>
          <a:bodyPr wrap="square" rtlCol="0">
            <a:spAutoFit/>
          </a:bodyPr>
          <a:lstStyle/>
          <a:p>
            <a:pPr algn="ctr"/>
            <a:r>
              <a:rPr lang="fa-IR" sz="5400" dirty="0">
                <a:solidFill>
                  <a:schemeClr val="bg1"/>
                </a:solidFill>
                <a:cs typeface="B Titr" panose="00000700000000000000" pitchFamily="2" charset="-78"/>
              </a:rPr>
              <a:t>روش</a:t>
            </a:r>
            <a:endParaRPr lang="en-US" sz="2800" dirty="0">
              <a:solidFill>
                <a:schemeClr val="bg1"/>
              </a:solidFill>
              <a:cs typeface="B Titr" panose="00000700000000000000" pitchFamily="2" charset="-78"/>
            </a:endParaRPr>
          </a:p>
        </p:txBody>
      </p:sp>
      <p:graphicFrame>
        <p:nvGraphicFramePr>
          <p:cNvPr id="4" name="Table 3">
            <a:extLst>
              <a:ext uri="{FF2B5EF4-FFF2-40B4-BE49-F238E27FC236}">
                <a16:creationId xmlns:a16="http://schemas.microsoft.com/office/drawing/2014/main" id="{A817CA36-D52F-02CD-8AF1-36849642706D}"/>
              </a:ext>
            </a:extLst>
          </p:cNvPr>
          <p:cNvGraphicFramePr>
            <a:graphicFrameLocks noGrp="1"/>
          </p:cNvGraphicFramePr>
          <p:nvPr>
            <p:extLst>
              <p:ext uri="{D42A27DB-BD31-4B8C-83A1-F6EECF244321}">
                <p14:modId xmlns:p14="http://schemas.microsoft.com/office/powerpoint/2010/main" val="1505681743"/>
              </p:ext>
            </p:extLst>
          </p:nvPr>
        </p:nvGraphicFramePr>
        <p:xfrm>
          <a:off x="533400" y="3634407"/>
          <a:ext cx="13992127" cy="3414093"/>
        </p:xfrm>
        <a:graphic>
          <a:graphicData uri="http://schemas.openxmlformats.org/drawingml/2006/table">
            <a:tbl>
              <a:tblPr rtl="1" firstRow="1" bandRow="1">
                <a:tableStyleId>{5940675A-B579-460E-94D1-54222C63F5DA}</a:tableStyleId>
              </a:tblPr>
              <a:tblGrid>
                <a:gridCol w="1936186">
                  <a:extLst>
                    <a:ext uri="{9D8B030D-6E8A-4147-A177-3AD203B41FA5}">
                      <a16:colId xmlns:a16="http://schemas.microsoft.com/office/drawing/2014/main" val="2242298850"/>
                    </a:ext>
                  </a:extLst>
                </a:gridCol>
                <a:gridCol w="12055941">
                  <a:extLst>
                    <a:ext uri="{9D8B030D-6E8A-4147-A177-3AD203B41FA5}">
                      <a16:colId xmlns:a16="http://schemas.microsoft.com/office/drawing/2014/main" val="3280316660"/>
                    </a:ext>
                  </a:extLst>
                </a:gridCol>
              </a:tblGrid>
              <a:tr h="1051585">
                <a:tc gridSpan="2">
                  <a:txBody>
                    <a:bodyPr/>
                    <a:lstStyle/>
                    <a:p>
                      <a:pPr algn="ctr" rtl="1">
                        <a:lnSpc>
                          <a:spcPct val="150000"/>
                        </a:lnSpc>
                      </a:pPr>
                      <a:r>
                        <a:rPr lang="fa-IR" sz="4000" b="1" dirty="0">
                          <a:cs typeface="B Nazanin" panose="00000400000000000000" pitchFamily="2" charset="-78"/>
                        </a:rPr>
                        <a:t>نکات کلیدی در ارزیابی و محاسبه مشارکت های ناهمگون</a:t>
                      </a:r>
                      <a:endParaRPr lang="en-US" sz="4000" b="1" dirty="0">
                        <a:cs typeface="B Nazanin" panose="00000400000000000000" pitchFamily="2" charset="-78"/>
                      </a:endParaRPr>
                    </a:p>
                  </a:txBody>
                  <a:tcPr anchor="ctr"/>
                </a:tc>
                <a:tc hMerge="1">
                  <a:txBody>
                    <a:bodyPr/>
                    <a:lstStyle/>
                    <a:p>
                      <a:pPr algn="ctr"/>
                      <a:r>
                        <a:rPr lang="fa-IR" dirty="0"/>
                        <a:t>نکات کلیدی در ارزیابی و محاسبه مشارکت های ناهمگون</a:t>
                      </a:r>
                      <a:endParaRPr lang="en-US" dirty="0"/>
                    </a:p>
                  </a:txBody>
                  <a:tcPr anchor="ctr"/>
                </a:tc>
                <a:extLst>
                  <a:ext uri="{0D108BD9-81ED-4DB2-BD59-A6C34878D82A}">
                    <a16:rowId xmlns:a16="http://schemas.microsoft.com/office/drawing/2014/main" val="1310247795"/>
                  </a:ext>
                </a:extLst>
              </a:tr>
              <a:tr h="956770">
                <a:tc>
                  <a:txBody>
                    <a:bodyPr/>
                    <a:lstStyle/>
                    <a:p>
                      <a:pPr algn="ctr" rtl="1">
                        <a:lnSpc>
                          <a:spcPct val="150000"/>
                        </a:lnSpc>
                      </a:pPr>
                      <a:r>
                        <a:rPr lang="fa-IR" sz="3600" b="1" dirty="0">
                          <a:cs typeface="B Nazanin" panose="00000400000000000000" pitchFamily="2" charset="-78"/>
                        </a:rPr>
                        <a:t>سوال ها</a:t>
                      </a:r>
                      <a:endParaRPr lang="en-US" sz="3600" b="1" dirty="0">
                        <a:cs typeface="B Nazanin" panose="00000400000000000000" pitchFamily="2" charset="-78"/>
                      </a:endParaRPr>
                    </a:p>
                  </a:txBody>
                  <a:tcPr anchor="ctr"/>
                </a:tc>
                <a:tc>
                  <a:txBody>
                    <a:bodyPr/>
                    <a:lstStyle/>
                    <a:p>
                      <a:pPr algn="ctr" rtl="1">
                        <a:lnSpc>
                          <a:spcPct val="150000"/>
                        </a:lnSpc>
                      </a:pPr>
                      <a:r>
                        <a:rPr lang="fa-IR" sz="3600" b="1" dirty="0">
                          <a:cs typeface="B Nazanin" panose="00000400000000000000" pitchFamily="2" charset="-78"/>
                        </a:rPr>
                        <a:t>تحلیل ها/ ارزیابی های اکتشافی</a:t>
                      </a:r>
                      <a:endParaRPr lang="en-US" sz="3600" b="1" dirty="0">
                        <a:cs typeface="B Nazanin" panose="00000400000000000000" pitchFamily="2" charset="-78"/>
                      </a:endParaRPr>
                    </a:p>
                  </a:txBody>
                  <a:tcPr anchor="ctr"/>
                </a:tc>
                <a:extLst>
                  <a:ext uri="{0D108BD9-81ED-4DB2-BD59-A6C34878D82A}">
                    <a16:rowId xmlns:a16="http://schemas.microsoft.com/office/drawing/2014/main" val="1150832695"/>
                  </a:ext>
                </a:extLst>
              </a:tr>
              <a:tr h="1405738">
                <a:tc>
                  <a:txBody>
                    <a:bodyPr/>
                    <a:lstStyle/>
                    <a:p>
                      <a:pPr algn="ctr" rtl="1">
                        <a:lnSpc>
                          <a:spcPct val="150000"/>
                        </a:lnSpc>
                      </a:pPr>
                      <a:r>
                        <a:rPr lang="fa-IR" sz="2400" b="1" dirty="0">
                          <a:cs typeface="B Nazanin" panose="00000400000000000000" pitchFamily="2" charset="-78"/>
                        </a:rPr>
                        <a:t>1- جمعیت هدف چیست؟</a:t>
                      </a:r>
                      <a:endParaRPr lang="en-US" sz="2400" b="1" dirty="0">
                        <a:cs typeface="B Nazanin" panose="00000400000000000000" pitchFamily="2" charset="-78"/>
                      </a:endParaRPr>
                    </a:p>
                  </a:txBody>
                  <a:tcPr anchor="ctr"/>
                </a:tc>
                <a:tc>
                  <a:txBody>
                    <a:bodyPr/>
                    <a:lstStyle/>
                    <a:p>
                      <a:pPr algn="ctr" rtl="1">
                        <a:lnSpc>
                          <a:spcPct val="150000"/>
                        </a:lnSpc>
                      </a:pPr>
                      <a:r>
                        <a:rPr lang="fa-IR" sz="2400" b="1" dirty="0">
                          <a:cs typeface="B Nazanin" panose="00000400000000000000" pitchFamily="2" charset="-78"/>
                        </a:rPr>
                        <a:t>بر اساس سوال تحقیق مشخص می شود</a:t>
                      </a:r>
                      <a:endParaRPr lang="en-US" sz="2400" b="1" dirty="0">
                        <a:cs typeface="B Nazanin" panose="00000400000000000000" pitchFamily="2" charset="-78"/>
                      </a:endParaRPr>
                    </a:p>
                  </a:txBody>
                  <a:tcPr anchor="ctr"/>
                </a:tc>
                <a:extLst>
                  <a:ext uri="{0D108BD9-81ED-4DB2-BD59-A6C34878D82A}">
                    <a16:rowId xmlns:a16="http://schemas.microsoft.com/office/drawing/2014/main" val="3762635823"/>
                  </a:ext>
                </a:extLst>
              </a:tr>
            </a:tbl>
          </a:graphicData>
        </a:graphic>
      </p:graphicFrame>
    </p:spTree>
    <p:extLst>
      <p:ext uri="{BB962C8B-B14F-4D97-AF65-F5344CB8AC3E}">
        <p14:creationId xmlns:p14="http://schemas.microsoft.com/office/powerpoint/2010/main" val="804752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Times New Roman"/>
        <a:ea typeface=""/>
        <a:cs typeface="B Nazanin"/>
      </a:majorFont>
      <a:minorFont>
        <a:latin typeface="Times New Roman"/>
        <a:ea typeface=""/>
        <a:cs typeface="B Nazani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3787</Words>
  <Application>Microsoft Office PowerPoint</Application>
  <PresentationFormat>Custom</PresentationFormat>
  <Paragraphs>420</Paragraphs>
  <Slides>37</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Open Sauce</vt:lpstr>
      <vt:lpstr>Montserrat Light</vt:lpstr>
      <vt:lpstr>B Nazanin</vt:lpstr>
      <vt:lpstr>Calibri</vt:lpstr>
      <vt:lpstr>Arial</vt:lpstr>
      <vt:lpstr>Codec Pro ExtraBold</vt:lpstr>
      <vt:lpstr>Codec Pro ExtraBold Italics</vt:lpstr>
      <vt:lpstr>Times New Roman</vt:lpstr>
      <vt:lpstr>StoneSansStd-Medium</vt:lpstr>
      <vt:lpstr>Montserrat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2024-04-05T17:28:23Z</dcterms:created>
  <dcterms:modified xsi:type="dcterms:W3CDTF">2024-04-13T03:15:11Z</dcterms:modified>
  <dc:identifier/>
</cp:coreProperties>
</file>