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267" r:id="rId4"/>
    <p:sldId id="270" r:id="rId5"/>
    <p:sldId id="271" r:id="rId6"/>
    <p:sldId id="272" r:id="rId7"/>
    <p:sldId id="288" r:id="rId8"/>
    <p:sldId id="273" r:id="rId9"/>
    <p:sldId id="274" r:id="rId10"/>
    <p:sldId id="285" r:id="rId11"/>
    <p:sldId id="276" r:id="rId12"/>
    <p:sldId id="277" r:id="rId13"/>
    <p:sldId id="278" r:id="rId14"/>
    <p:sldId id="269" r:id="rId15"/>
    <p:sldId id="279" r:id="rId16"/>
    <p:sldId id="282" r:id="rId17"/>
    <p:sldId id="284" r:id="rId18"/>
    <p:sldId id="281" r:id="rId19"/>
    <p:sldId id="280" r:id="rId20"/>
    <p:sldId id="283" r:id="rId21"/>
    <p:sldId id="286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658"/>
    <a:srgbClr val="9FD15D"/>
    <a:srgbClr val="34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19C3D3-C954-4345-8ECF-EE9E37939E43}" v="12" dt="2024-05-31T14:54:49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2" autoAdjust="0"/>
    <p:restoredTop sz="95026" autoAdjust="0"/>
  </p:normalViewPr>
  <p:slideViewPr>
    <p:cSldViewPr snapToGrid="0">
      <p:cViewPr varScale="1">
        <p:scale>
          <a:sx n="78" d="100"/>
          <a:sy n="78" d="100"/>
        </p:scale>
        <p:origin x="8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daparvane79@gmail.com" userId="412597f147090d8a" providerId="LiveId" clId="{7919C3D3-C954-4345-8ECF-EE9E37939E43}"/>
    <pc:docChg chg="undo custSel addSld delSld modSld sldOrd">
      <pc:chgData name="aydaparvane79@gmail.com" userId="412597f147090d8a" providerId="LiveId" clId="{7919C3D3-C954-4345-8ECF-EE9E37939E43}" dt="2024-05-31T15:00:30.615" v="82" actId="20577"/>
      <pc:docMkLst>
        <pc:docMk/>
      </pc:docMkLst>
      <pc:sldChg chg="modNotesTx">
        <pc:chgData name="aydaparvane79@gmail.com" userId="412597f147090d8a" providerId="LiveId" clId="{7919C3D3-C954-4345-8ECF-EE9E37939E43}" dt="2024-05-31T15:00:30.615" v="82" actId="20577"/>
        <pc:sldMkLst>
          <pc:docMk/>
          <pc:sldMk cId="0" sldId="269"/>
        </pc:sldMkLst>
      </pc:sldChg>
      <pc:sldChg chg="modSp">
        <pc:chgData name="aydaparvane79@gmail.com" userId="412597f147090d8a" providerId="LiveId" clId="{7919C3D3-C954-4345-8ECF-EE9E37939E43}" dt="2024-05-31T14:17:10.228" v="0"/>
        <pc:sldMkLst>
          <pc:docMk/>
          <pc:sldMk cId="3034890209" sldId="270"/>
        </pc:sldMkLst>
        <pc:spChg chg="mod">
          <ac:chgData name="aydaparvane79@gmail.com" userId="412597f147090d8a" providerId="LiveId" clId="{7919C3D3-C954-4345-8ECF-EE9E37939E43}" dt="2024-05-31T14:17:10.228" v="0"/>
          <ac:spMkLst>
            <pc:docMk/>
            <pc:sldMk cId="3034890209" sldId="270"/>
            <ac:spMk id="3" creationId="{534B27F3-A321-8AEB-5487-F56BEA5B0CD2}"/>
          </ac:spMkLst>
        </pc:spChg>
      </pc:sldChg>
      <pc:sldChg chg="delSp modSp mod">
        <pc:chgData name="aydaparvane79@gmail.com" userId="412597f147090d8a" providerId="LiveId" clId="{7919C3D3-C954-4345-8ECF-EE9E37939E43}" dt="2024-05-31T14:40:49.352" v="67" actId="20577"/>
        <pc:sldMkLst>
          <pc:docMk/>
          <pc:sldMk cId="4294715875" sldId="272"/>
        </pc:sldMkLst>
        <pc:spChg chg="mod">
          <ac:chgData name="aydaparvane79@gmail.com" userId="412597f147090d8a" providerId="LiveId" clId="{7919C3D3-C954-4345-8ECF-EE9E37939E43}" dt="2024-05-31T14:40:49.352" v="67" actId="20577"/>
          <ac:spMkLst>
            <pc:docMk/>
            <pc:sldMk cId="4294715875" sldId="272"/>
            <ac:spMk id="3" creationId="{CA71B516-1C92-1384-E49E-9F2088F055C0}"/>
          </ac:spMkLst>
        </pc:spChg>
        <pc:spChg chg="del mod">
          <ac:chgData name="aydaparvane79@gmail.com" userId="412597f147090d8a" providerId="LiveId" clId="{7919C3D3-C954-4345-8ECF-EE9E37939E43}" dt="2024-05-31T14:40:04.298" v="61" actId="21"/>
          <ac:spMkLst>
            <pc:docMk/>
            <pc:sldMk cId="4294715875" sldId="272"/>
            <ac:spMk id="4" creationId="{B3CADABA-AD1E-95C9-0C41-FEEA1750B657}"/>
          </ac:spMkLst>
        </pc:spChg>
        <pc:spChg chg="del mod">
          <ac:chgData name="aydaparvane79@gmail.com" userId="412597f147090d8a" providerId="LiveId" clId="{7919C3D3-C954-4345-8ECF-EE9E37939E43}" dt="2024-05-31T14:40:00.137" v="60" actId="21"/>
          <ac:spMkLst>
            <pc:docMk/>
            <pc:sldMk cId="4294715875" sldId="272"/>
            <ac:spMk id="9" creationId="{64AD5E2B-DD3C-D674-4D1F-DF854F6A2879}"/>
          </ac:spMkLst>
        </pc:spChg>
        <pc:picChg chg="del">
          <ac:chgData name="aydaparvane79@gmail.com" userId="412597f147090d8a" providerId="LiveId" clId="{7919C3D3-C954-4345-8ECF-EE9E37939E43}" dt="2024-05-31T14:40:11.715" v="62" actId="21"/>
          <ac:picMkLst>
            <pc:docMk/>
            <pc:sldMk cId="4294715875" sldId="272"/>
            <ac:picMk id="11" creationId="{0895AB1F-E9D3-1801-9E52-6A2BF4FA5D5B}"/>
          </ac:picMkLst>
        </pc:picChg>
        <pc:picChg chg="del">
          <ac:chgData name="aydaparvane79@gmail.com" userId="412597f147090d8a" providerId="LiveId" clId="{7919C3D3-C954-4345-8ECF-EE9E37939E43}" dt="2024-05-31T14:40:13.938" v="63" actId="21"/>
          <ac:picMkLst>
            <pc:docMk/>
            <pc:sldMk cId="4294715875" sldId="272"/>
            <ac:picMk id="13" creationId="{06954FEE-ED24-7456-7550-C981E56F5C30}"/>
          </ac:picMkLst>
        </pc:picChg>
      </pc:sldChg>
      <pc:sldChg chg="modSp mod modShow">
        <pc:chgData name="aydaparvane79@gmail.com" userId="412597f147090d8a" providerId="LiveId" clId="{7919C3D3-C954-4345-8ECF-EE9E37939E43}" dt="2024-05-31T14:41:47.402" v="71" actId="729"/>
        <pc:sldMkLst>
          <pc:docMk/>
          <pc:sldMk cId="3822838794" sldId="273"/>
        </pc:sldMkLst>
        <pc:spChg chg="mod">
          <ac:chgData name="aydaparvane79@gmail.com" userId="412597f147090d8a" providerId="LiveId" clId="{7919C3D3-C954-4345-8ECF-EE9E37939E43}" dt="2024-05-31T14:17:10.259" v="1" actId="27636"/>
          <ac:spMkLst>
            <pc:docMk/>
            <pc:sldMk cId="3822838794" sldId="273"/>
            <ac:spMk id="3" creationId="{1F002B80-A490-72BC-6D4C-33368B3AAF3C}"/>
          </ac:spMkLst>
        </pc:spChg>
      </pc:sldChg>
      <pc:sldChg chg="ord">
        <pc:chgData name="aydaparvane79@gmail.com" userId="412597f147090d8a" providerId="LiveId" clId="{7919C3D3-C954-4345-8ECF-EE9E37939E43}" dt="2024-05-31T14:41:18.268" v="70"/>
        <pc:sldMkLst>
          <pc:docMk/>
          <pc:sldMk cId="4260084745" sldId="275"/>
        </pc:sldMkLst>
      </pc:sldChg>
      <pc:sldChg chg="modNotesTx">
        <pc:chgData name="aydaparvane79@gmail.com" userId="412597f147090d8a" providerId="LiveId" clId="{7919C3D3-C954-4345-8ECF-EE9E37939E43}" dt="2024-05-31T15:00:16.136" v="79" actId="20577"/>
        <pc:sldMkLst>
          <pc:docMk/>
          <pc:sldMk cId="705511253" sldId="276"/>
        </pc:sldMkLst>
      </pc:sldChg>
      <pc:sldChg chg="modNotesTx">
        <pc:chgData name="aydaparvane79@gmail.com" userId="412597f147090d8a" providerId="LiveId" clId="{7919C3D3-C954-4345-8ECF-EE9E37939E43}" dt="2024-05-31T15:00:20.847" v="80" actId="20577"/>
        <pc:sldMkLst>
          <pc:docMk/>
          <pc:sldMk cId="1244691507" sldId="277"/>
        </pc:sldMkLst>
      </pc:sldChg>
      <pc:sldChg chg="modNotesTx">
        <pc:chgData name="aydaparvane79@gmail.com" userId="412597f147090d8a" providerId="LiveId" clId="{7919C3D3-C954-4345-8ECF-EE9E37939E43}" dt="2024-05-31T15:00:26.111" v="81" actId="20577"/>
        <pc:sldMkLst>
          <pc:docMk/>
          <pc:sldMk cId="2046098570" sldId="278"/>
        </pc:sldMkLst>
      </pc:sldChg>
      <pc:sldChg chg="modSp mod">
        <pc:chgData name="aydaparvane79@gmail.com" userId="412597f147090d8a" providerId="LiveId" clId="{7919C3D3-C954-4345-8ECF-EE9E37939E43}" dt="2024-05-31T14:55:02.433" v="78" actId="20577"/>
        <pc:sldMkLst>
          <pc:docMk/>
          <pc:sldMk cId="1279571131" sldId="285"/>
        </pc:sldMkLst>
        <pc:spChg chg="mod">
          <ac:chgData name="aydaparvane79@gmail.com" userId="412597f147090d8a" providerId="LiveId" clId="{7919C3D3-C954-4345-8ECF-EE9E37939E43}" dt="2024-05-31T14:55:02.433" v="78" actId="20577"/>
          <ac:spMkLst>
            <pc:docMk/>
            <pc:sldMk cId="1279571131" sldId="285"/>
            <ac:spMk id="3" creationId="{8197036D-BB35-2FD5-6992-A4600FC08DE1}"/>
          </ac:spMkLst>
        </pc:spChg>
      </pc:sldChg>
      <pc:sldChg chg="modSp new mod ord modShow">
        <pc:chgData name="aydaparvane79@gmail.com" userId="412597f147090d8a" providerId="LiveId" clId="{7919C3D3-C954-4345-8ECF-EE9E37939E43}" dt="2024-05-31T14:21:09.962" v="6" actId="729"/>
        <pc:sldMkLst>
          <pc:docMk/>
          <pc:sldMk cId="1671676116" sldId="286"/>
        </pc:sldMkLst>
        <pc:spChg chg="mod">
          <ac:chgData name="aydaparvane79@gmail.com" userId="412597f147090d8a" providerId="LiveId" clId="{7919C3D3-C954-4345-8ECF-EE9E37939E43}" dt="2024-05-31T14:20:54.888" v="3"/>
          <ac:spMkLst>
            <pc:docMk/>
            <pc:sldMk cId="1671676116" sldId="286"/>
            <ac:spMk id="3" creationId="{FCA54E68-6BF7-5994-FD5F-ECFD425087C9}"/>
          </ac:spMkLst>
        </pc:spChg>
      </pc:sldChg>
      <pc:sldChg chg="addSp delSp modSp new del mod">
        <pc:chgData name="aydaparvane79@gmail.com" userId="412597f147090d8a" providerId="LiveId" clId="{7919C3D3-C954-4345-8ECF-EE9E37939E43}" dt="2024-05-31T14:40:54.568" v="68" actId="2696"/>
        <pc:sldMkLst>
          <pc:docMk/>
          <pc:sldMk cId="2941985758" sldId="287"/>
        </pc:sldMkLst>
        <pc:spChg chg="del">
          <ac:chgData name="aydaparvane79@gmail.com" userId="412597f147090d8a" providerId="LiveId" clId="{7919C3D3-C954-4345-8ECF-EE9E37939E43}" dt="2024-05-31T14:36:14.399" v="20"/>
          <ac:spMkLst>
            <pc:docMk/>
            <pc:sldMk cId="2941985758" sldId="287"/>
            <ac:spMk id="3" creationId="{754397D7-7167-664D-BB4A-07D8E264097F}"/>
          </ac:spMkLst>
        </pc:spChg>
        <pc:spChg chg="add del mod">
          <ac:chgData name="aydaparvane79@gmail.com" userId="412597f147090d8a" providerId="LiveId" clId="{7919C3D3-C954-4345-8ECF-EE9E37939E43}" dt="2024-05-31T14:37:05.462" v="26" actId="21"/>
          <ac:spMkLst>
            <pc:docMk/>
            <pc:sldMk cId="2941985758" sldId="287"/>
            <ac:spMk id="7" creationId="{9A252479-D376-E76D-A28C-3B64C57BAE4E}"/>
          </ac:spMkLst>
        </pc:spChg>
        <pc:spChg chg="add mod">
          <ac:chgData name="aydaparvane79@gmail.com" userId="412597f147090d8a" providerId="LiveId" clId="{7919C3D3-C954-4345-8ECF-EE9E37939E43}" dt="2024-05-31T14:37:58.499" v="40" actId="21"/>
          <ac:spMkLst>
            <pc:docMk/>
            <pc:sldMk cId="2941985758" sldId="287"/>
            <ac:spMk id="9" creationId="{7A701B1D-DC72-79D7-F231-BF42B983428B}"/>
          </ac:spMkLst>
        </pc:spChg>
        <pc:picChg chg="add del mod">
          <ac:chgData name="aydaparvane79@gmail.com" userId="412597f147090d8a" providerId="LiveId" clId="{7919C3D3-C954-4345-8ECF-EE9E37939E43}" dt="2024-05-31T14:37:58.499" v="40" actId="21"/>
          <ac:picMkLst>
            <pc:docMk/>
            <pc:sldMk cId="2941985758" sldId="287"/>
            <ac:picMk id="4" creationId="{A7ACF5E4-5D7D-34F0-8708-ECF1478D572E}"/>
          </ac:picMkLst>
        </pc:picChg>
        <pc:picChg chg="add del mod">
          <ac:chgData name="aydaparvane79@gmail.com" userId="412597f147090d8a" providerId="LiveId" clId="{7919C3D3-C954-4345-8ECF-EE9E37939E43}" dt="2024-05-31T14:37:47.988" v="37" actId="21"/>
          <ac:picMkLst>
            <pc:docMk/>
            <pc:sldMk cId="2941985758" sldId="287"/>
            <ac:picMk id="5" creationId="{3892FB03-9DD1-C45C-DC4C-D9120608EDF1}"/>
          </ac:picMkLst>
        </pc:picChg>
      </pc:sldChg>
      <pc:sldChg chg="addSp delSp modSp new mod">
        <pc:chgData name="aydaparvane79@gmail.com" userId="412597f147090d8a" providerId="LiveId" clId="{7919C3D3-C954-4345-8ECF-EE9E37939E43}" dt="2024-05-31T14:42:33.462" v="73"/>
        <pc:sldMkLst>
          <pc:docMk/>
          <pc:sldMk cId="1932638025" sldId="288"/>
        </pc:sldMkLst>
        <pc:spChg chg="mod">
          <ac:chgData name="aydaparvane79@gmail.com" userId="412597f147090d8a" providerId="LiveId" clId="{7919C3D3-C954-4345-8ECF-EE9E37939E43}" dt="2024-05-31T14:42:33.462" v="73"/>
          <ac:spMkLst>
            <pc:docMk/>
            <pc:sldMk cId="1932638025" sldId="288"/>
            <ac:spMk id="2" creationId="{5A02CF62-3CCB-D26A-1756-BB4EC63B03DE}"/>
          </ac:spMkLst>
        </pc:spChg>
        <pc:spChg chg="add del mod">
          <ac:chgData name="aydaparvane79@gmail.com" userId="412597f147090d8a" providerId="LiveId" clId="{7919C3D3-C954-4345-8ECF-EE9E37939E43}" dt="2024-05-31T14:39:13.765" v="49"/>
          <ac:spMkLst>
            <pc:docMk/>
            <pc:sldMk cId="1932638025" sldId="288"/>
            <ac:spMk id="3" creationId="{6160579F-7D5E-97C8-EE10-5A81C6AD064A}"/>
          </ac:spMkLst>
        </pc:spChg>
        <pc:picChg chg="add mod">
          <ac:chgData name="aydaparvane79@gmail.com" userId="412597f147090d8a" providerId="LiveId" clId="{7919C3D3-C954-4345-8ECF-EE9E37939E43}" dt="2024-05-31T14:37:21.514" v="29"/>
          <ac:picMkLst>
            <pc:docMk/>
            <pc:sldMk cId="1932638025" sldId="288"/>
            <ac:picMk id="4" creationId="{3B02E8E5-8400-3E2D-34A8-28F26C3B6BA5}"/>
          </ac:picMkLst>
        </pc:picChg>
        <pc:picChg chg="add mod">
          <ac:chgData name="aydaparvane79@gmail.com" userId="412597f147090d8a" providerId="LiveId" clId="{7919C3D3-C954-4345-8ECF-EE9E37939E43}" dt="2024-05-31T14:38:12.581" v="44" actId="1076"/>
          <ac:picMkLst>
            <pc:docMk/>
            <pc:sldMk cId="1932638025" sldId="288"/>
            <ac:picMk id="5" creationId="{BE4698C3-F8C8-EFAF-F6B8-C651995464A3}"/>
          </ac:picMkLst>
        </pc:picChg>
        <pc:picChg chg="add del mod">
          <ac:chgData name="aydaparvane79@gmail.com" userId="412597f147090d8a" providerId="LiveId" clId="{7919C3D3-C954-4345-8ECF-EE9E37939E43}" dt="2024-05-31T14:39:21.515" v="53" actId="21"/>
          <ac:picMkLst>
            <pc:docMk/>
            <pc:sldMk cId="1932638025" sldId="288"/>
            <ac:picMk id="6" creationId="{995669F3-85B4-8480-A450-820B014F6934}"/>
          </ac:picMkLst>
        </pc:picChg>
        <pc:picChg chg="add mod">
          <ac:chgData name="aydaparvane79@gmail.com" userId="412597f147090d8a" providerId="LiveId" clId="{7919C3D3-C954-4345-8ECF-EE9E37939E43}" dt="2024-05-31T14:39:24.178" v="54" actId="1076"/>
          <ac:picMkLst>
            <pc:docMk/>
            <pc:sldMk cId="1932638025" sldId="288"/>
            <ac:picMk id="8" creationId="{962F3F94-C9C3-66F3-59DB-81AD0073FDAA}"/>
          </ac:picMkLst>
        </pc:picChg>
        <pc:picChg chg="add mod">
          <ac:chgData name="aydaparvane79@gmail.com" userId="412597f147090d8a" providerId="LiveId" clId="{7919C3D3-C954-4345-8ECF-EE9E37939E43}" dt="2024-05-31T14:39:46.712" v="58" actId="1076"/>
          <ac:picMkLst>
            <pc:docMk/>
            <pc:sldMk cId="1932638025" sldId="288"/>
            <ac:picMk id="9" creationId="{86D7613C-B487-F8E1-FF2A-90AF0C45F789}"/>
          </ac:picMkLst>
        </pc:picChg>
        <pc:picChg chg="add mod">
          <ac:chgData name="aydaparvane79@gmail.com" userId="412597f147090d8a" providerId="LiveId" clId="{7919C3D3-C954-4345-8ECF-EE9E37939E43}" dt="2024-05-31T14:39:49.245" v="59" actId="1076"/>
          <ac:picMkLst>
            <pc:docMk/>
            <pc:sldMk cId="1932638025" sldId="288"/>
            <ac:picMk id="10" creationId="{C3A5335F-09AC-57F1-3833-EBC533BF909B}"/>
          </ac:picMkLst>
        </pc:picChg>
      </pc:sldChg>
    </pc:docChg>
  </pc:docChgLst>
  <pc:docChgLst>
    <pc:chgData name="aydaparvane79@gmail.com" userId="412597f147090d8a" providerId="LiveId" clId="{67F9C9F4-F40C-4CDA-AE8A-ED92FBBB3719}"/>
    <pc:docChg chg="modSld">
      <pc:chgData name="aydaparvane79@gmail.com" userId="412597f147090d8a" providerId="LiveId" clId="{67F9C9F4-F40C-4CDA-AE8A-ED92FBBB3719}" dt="2024-05-31T15:15:37.783" v="0" actId="9405"/>
      <pc:docMkLst>
        <pc:docMk/>
      </pc:docMkLst>
      <pc:sldChg chg="addSp mod">
        <pc:chgData name="aydaparvane79@gmail.com" userId="412597f147090d8a" providerId="LiveId" clId="{67F9C9F4-F40C-4CDA-AE8A-ED92FBBB3719}" dt="2024-05-31T15:15:37.783" v="0" actId="9405"/>
        <pc:sldMkLst>
          <pc:docMk/>
          <pc:sldMk cId="2046098570" sldId="278"/>
        </pc:sldMkLst>
        <pc:inkChg chg="add">
          <ac:chgData name="aydaparvane79@gmail.com" userId="412597f147090d8a" providerId="LiveId" clId="{67F9C9F4-F40C-4CDA-AE8A-ED92FBBB3719}" dt="2024-05-31T15:15:37.783" v="0" actId="9405"/>
          <ac:inkMkLst>
            <pc:docMk/>
            <pc:sldMk cId="2046098570" sldId="278"/>
            <ac:inkMk id="2" creationId="{26CC6992-0B54-F9F5-9DC9-256F96806CA7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137FD6-6952-206A-44E0-692D8F25A4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FD593-FB65-A26E-CE71-7E5FAC7333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502B6C1-6672-4D3A-ABBC-A32D85027356}" type="datetimeFigureOut">
              <a:rPr lang="fa-IR" smtClean="0"/>
              <a:t>24/11/1445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407D3-8C84-A352-294B-190A52F8AE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BC17B-7126-7A70-5F5C-6D1FB2E590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80D4AA8-4A2A-4EF3-BF3F-70F27E4C148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39507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31T15:15:37.7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0,'793'0,"-770"0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662A5B0-471D-49E7-BC62-2B968EB9308D}" type="datetimeFigureOut">
              <a:rPr lang="fa-IR" smtClean="0"/>
              <a:t>24/11/1445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87D92A8-0F05-4218-B0FD-D6D20F7516C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540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D92A8-0F05-4218-B0FD-D6D20F7516C5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440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D92A8-0F05-4218-B0FD-D6D20F7516C5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32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D92A8-0F05-4218-B0FD-D6D20F7516C5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441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 algn="r" rtl="1"/>
            <a:endParaRPr lang="en-US" altLang="en-US" dirty="0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AA7F33C-96FB-4F3D-8961-7E152180D619}" type="slidenum">
              <a:rPr lang="en-US" altLang="en-US" sz="1200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1E7800-FB05-4400-891F-50E92BF2B3BE}" type="datetimeFigureOut">
              <a:rPr lang="fa-IR" smtClean="0"/>
              <a:t>24/11/1445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6DF9DE-EB86-4297-9354-9F5CC2D60ABD}" type="slidenum">
              <a:rPr lang="fa-IR" smtClean="0"/>
              <a:t>‹#›</a:t>
            </a:fld>
            <a:endParaRPr lang="fa-I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49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800-FB05-4400-891F-50E92BF2B3BE}" type="datetimeFigureOut">
              <a:rPr lang="fa-IR" smtClean="0"/>
              <a:t>24/11/1445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9DE-EB86-4297-9354-9F5CC2D60A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98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800-FB05-4400-891F-50E92BF2B3BE}" type="datetimeFigureOut">
              <a:rPr lang="fa-IR" smtClean="0"/>
              <a:t>24/11/1445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9DE-EB86-4297-9354-9F5CC2D60A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158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BD658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baseline="0">
                <a:cs typeface="B Titr" panose="000007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cs typeface="B Nazanin" panose="00000400000000000000" pitchFamily="2" charset="-78"/>
              </a:defRPr>
            </a:lvl1pPr>
            <a:lvl2pPr>
              <a:defRPr sz="2400" baseline="0">
                <a:solidFill>
                  <a:schemeClr val="tx1"/>
                </a:solidFill>
                <a:cs typeface="B Nazanin" panose="00000400000000000000" pitchFamily="2" charset="-78"/>
              </a:defRPr>
            </a:lvl2pPr>
            <a:lvl3pPr>
              <a:defRPr sz="2400" baseline="0">
                <a:solidFill>
                  <a:schemeClr val="tx1"/>
                </a:solidFill>
                <a:cs typeface="B Nazanin" panose="00000400000000000000" pitchFamily="2" charset="-78"/>
              </a:defRPr>
            </a:lvl3pPr>
            <a:lvl4pPr>
              <a:defRPr sz="2400" baseline="0">
                <a:solidFill>
                  <a:schemeClr val="tx1"/>
                </a:solidFill>
                <a:cs typeface="B Nazanin" panose="00000400000000000000" pitchFamily="2" charset="-78"/>
              </a:defRPr>
            </a:lvl4pPr>
            <a:lvl5pPr>
              <a:defRPr sz="2400" baseline="0">
                <a:solidFill>
                  <a:schemeClr val="tx1"/>
                </a:solidFill>
                <a:cs typeface="B Nazani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800-FB05-4400-891F-50E92BF2B3BE}" type="datetimeFigureOut">
              <a:rPr lang="fa-IR" smtClean="0"/>
              <a:t>24/11/1445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9DE-EB86-4297-9354-9F5CC2D60ABD}" type="slidenum">
              <a:rPr lang="fa-IR" smtClean="0"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7202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800-FB05-4400-891F-50E92BF2B3BE}" type="datetimeFigureOut">
              <a:rPr lang="fa-IR" smtClean="0"/>
              <a:t>24/11/1445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9DE-EB86-4297-9354-9F5CC2D60ABD}" type="slidenum">
              <a:rPr lang="fa-IR" smtClean="0"/>
              <a:t>‹#›</a:t>
            </a:fld>
            <a:endParaRPr lang="fa-I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56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800-FB05-4400-891F-50E92BF2B3BE}" type="datetimeFigureOut">
              <a:rPr lang="fa-IR" smtClean="0"/>
              <a:t>24/11/1445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9DE-EB86-4297-9354-9F5CC2D60A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255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800-FB05-4400-891F-50E92BF2B3BE}" type="datetimeFigureOut">
              <a:rPr lang="fa-IR" smtClean="0"/>
              <a:t>24/11/1445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9DE-EB86-4297-9354-9F5CC2D60A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014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cs typeface="B Tir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800-FB05-4400-891F-50E92BF2B3BE}" type="datetimeFigureOut">
              <a:rPr lang="fa-IR" smtClean="0"/>
              <a:t>24/11/1445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9DE-EB86-4297-9354-9F5CC2D60A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385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800-FB05-4400-891F-50E92BF2B3BE}" type="datetimeFigureOut">
              <a:rPr lang="fa-IR" smtClean="0"/>
              <a:t>24/11/1445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9DE-EB86-4297-9354-9F5CC2D60A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596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800-FB05-4400-891F-50E92BF2B3BE}" type="datetimeFigureOut">
              <a:rPr lang="fa-IR" smtClean="0"/>
              <a:t>24/11/1445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9DE-EB86-4297-9354-9F5CC2D60A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501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800-FB05-4400-891F-50E92BF2B3BE}" type="datetimeFigureOut">
              <a:rPr lang="fa-IR" smtClean="0"/>
              <a:t>24/11/1445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F9DE-EB86-4297-9354-9F5CC2D60A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876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21E7800-FB05-4400-891F-50E92BF2B3BE}" type="datetimeFigureOut">
              <a:rPr lang="fa-IR" smtClean="0"/>
              <a:t>24/11/1445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a-IR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359DBA-6BD7-AC11-A380-6604BDCEF9F5}"/>
              </a:ext>
            </a:extLst>
          </p:cNvPr>
          <p:cNvSpPr>
            <a:spLocks/>
          </p:cNvSpPr>
          <p:nvPr userDrawn="1"/>
        </p:nvSpPr>
        <p:spPr>
          <a:xfrm>
            <a:off x="10326494" y="6044088"/>
            <a:ext cx="1477370" cy="408623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/>
            <a:fld id="{B26DF9DE-EB86-4297-9354-9F5CC2D60ABD}" type="slidenum">
              <a:rPr lang="fa-IR" smtClean="0"/>
              <a:pPr/>
              <a:t>‹#›</a:t>
            </a:fld>
            <a:r>
              <a:rPr lang="fa-IR" dirty="0"/>
              <a:t>/20 </a:t>
            </a:r>
          </a:p>
        </p:txBody>
      </p:sp>
    </p:spTree>
    <p:extLst>
      <p:ext uri="{BB962C8B-B14F-4D97-AF65-F5344CB8AC3E}">
        <p14:creationId xmlns:p14="http://schemas.microsoft.com/office/powerpoint/2010/main" val="102141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r" defTabSz="914400" rtl="1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aje/kwad17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608A092-753A-2A7C-32E0-F695AAE8E6EF}"/>
              </a:ext>
            </a:extLst>
          </p:cNvPr>
          <p:cNvSpPr txBox="1"/>
          <p:nvPr/>
        </p:nvSpPr>
        <p:spPr>
          <a:xfrm>
            <a:off x="545690" y="3937820"/>
            <a:ext cx="10992716" cy="2246769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Pablo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Knobel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∗, Allan C. Just, Elena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Colicino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Susan L. Teitelbaum, Mary Ann McLaughlin,</a:t>
            </a: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Heresh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Amini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Maayan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Yitshak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Sade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American Journal of Epidemiology, Volume 193, Issue 1, January 2024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Presenter: Aida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prvane</a:t>
            </a:r>
            <a:endParaRPr lang="fa-I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1AC7CE-147E-7294-BB23-45B1E625C1ED}"/>
              </a:ext>
            </a:extLst>
          </p:cNvPr>
          <p:cNvSpPr txBox="1"/>
          <p:nvPr/>
        </p:nvSpPr>
        <p:spPr>
          <a:xfrm>
            <a:off x="545690" y="1079303"/>
            <a:ext cx="1136979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association of air pollution exposure with glucose and lipid levels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the role of an extreme air pollution event alongside 2 decades of moderate exposure</a:t>
            </a:r>
            <a:endParaRPr lang="fa-I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D3196-5A3A-8108-FDD8-DCE9C930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4" y="4817838"/>
            <a:ext cx="549380" cy="486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5858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B38C-40C5-C82E-5FF6-61A05F73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B Titr" panose="00000700000000000000" pitchFamily="2" charset="-78"/>
              </a:rPr>
              <a:t>روش اجرا</a:t>
            </a:r>
            <a:b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B Titr" panose="00000700000000000000" pitchFamily="2" charset="-78"/>
              </a:rPr>
            </a:b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B Titr" panose="00000700000000000000" pitchFamily="2" charset="-78"/>
              </a:rPr>
              <a:t>(آنالیز آماری)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7036D-BB35-2FD5-6992-A4600FC08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800" dirty="0"/>
              <a:t>استرس روانی مرتبط با حادثه، باعث ترغیب شرکت‌کنندگان به جابجایی به محیط‌های روستایی در نتیجه تغییر مواجهه با </a:t>
            </a:r>
            <a:r>
              <a:rPr lang="en-US" sz="2800" dirty="0"/>
              <a:t>PM2.5</a:t>
            </a:r>
          </a:p>
          <a:p>
            <a:r>
              <a:rPr lang="fa-IR" sz="2800" dirty="0"/>
              <a:t>تحلیل میانجی(</a:t>
            </a:r>
            <a:r>
              <a:rPr lang="en-US" sz="2800" dirty="0"/>
              <a:t>mediation analyses</a:t>
            </a:r>
            <a:r>
              <a:rPr lang="fa-IR" sz="2800" dirty="0"/>
              <a:t>) </a:t>
            </a:r>
            <a:r>
              <a:rPr lang="en-US" sz="2800" dirty="0"/>
              <a:t>PM2.5</a:t>
            </a:r>
          </a:p>
          <a:p>
            <a:endParaRPr lang="fa-IR" sz="2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130A76-22E3-AEE8-949F-BB74FD9E9F91}"/>
              </a:ext>
            </a:extLst>
          </p:cNvPr>
          <p:cNvSpPr/>
          <p:nvPr/>
        </p:nvSpPr>
        <p:spPr>
          <a:xfrm>
            <a:off x="1143000" y="5289176"/>
            <a:ext cx="1739153" cy="9592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WTC exposure</a:t>
            </a:r>
            <a:r>
              <a:rPr lang="fa-IR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DF3B6F-0470-A9C2-AA42-FBF82EF01141}"/>
              </a:ext>
            </a:extLst>
          </p:cNvPr>
          <p:cNvSpPr/>
          <p:nvPr/>
        </p:nvSpPr>
        <p:spPr>
          <a:xfrm>
            <a:off x="4957482" y="5289176"/>
            <a:ext cx="1739153" cy="9592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Colestrol</a:t>
            </a:r>
            <a:r>
              <a:rPr lang="en-US" sz="2000" dirty="0">
                <a:solidFill>
                  <a:schemeClr val="tx1"/>
                </a:solidFill>
              </a:rPr>
              <a:t> glucose level</a:t>
            </a:r>
            <a:endParaRPr lang="fa-IR" sz="20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A7C480-15A3-0E83-5AD2-4FB4122965AF}"/>
              </a:ext>
            </a:extLst>
          </p:cNvPr>
          <p:cNvSpPr/>
          <p:nvPr/>
        </p:nvSpPr>
        <p:spPr>
          <a:xfrm>
            <a:off x="3048000" y="3801035"/>
            <a:ext cx="1739153" cy="9592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PM2.5 exposure</a:t>
            </a:r>
            <a:endParaRPr lang="fa-IR" sz="20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6F7D80-CB53-FD7C-5C5E-D4E061D7E274}"/>
              </a:ext>
            </a:extLst>
          </p:cNvPr>
          <p:cNvCxnSpPr>
            <a:stCxn id="5" idx="0"/>
            <a:endCxn id="7" idx="1"/>
          </p:cNvCxnSpPr>
          <p:nvPr/>
        </p:nvCxnSpPr>
        <p:spPr>
          <a:xfrm flipV="1">
            <a:off x="2012577" y="4280647"/>
            <a:ext cx="1035423" cy="100852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1C4266-405B-574E-BB1E-2D0B8D579CD7}"/>
              </a:ext>
            </a:extLst>
          </p:cNvPr>
          <p:cNvCxnSpPr>
            <a:cxnSpLocks/>
          </p:cNvCxnSpPr>
          <p:nvPr/>
        </p:nvCxnSpPr>
        <p:spPr>
          <a:xfrm>
            <a:off x="4787153" y="4284681"/>
            <a:ext cx="1035423" cy="1008529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A39688-8BBF-BFDD-11DA-5910E0F49626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2882153" y="5768788"/>
            <a:ext cx="2075329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7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FD1374-6D9C-7DF9-ED5D-95199673EC48}"/>
              </a:ext>
            </a:extLst>
          </p:cNvPr>
          <p:cNvSpPr txBox="1"/>
          <p:nvPr/>
        </p:nvSpPr>
        <p:spPr>
          <a:xfrm>
            <a:off x="9494758" y="554844"/>
            <a:ext cx="196853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Nazanin" panose="00000400000000000000" pitchFamily="2" charset="-78"/>
              </a:rPr>
              <a:t>ویژگی های جمعیت مورد مطالعه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0BD674-B6A9-E265-CE12-FC46E1F8C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4" y="266426"/>
            <a:ext cx="9230163" cy="63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1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C4378-1274-62AE-87ED-3C7AE288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05D4A-A362-2716-A34F-F81D4CFB4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A0D0E-A5D5-EE54-0671-AC207152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1" y="286870"/>
            <a:ext cx="11587126" cy="2795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D9717B-C657-6FE7-ECAA-A18855B05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9" y="3082412"/>
            <a:ext cx="11704698" cy="27955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4B45EA-5DBA-9AB5-CAE5-33B47C21BA3E}"/>
              </a:ext>
            </a:extLst>
          </p:cNvPr>
          <p:cNvSpPr txBox="1"/>
          <p:nvPr/>
        </p:nvSpPr>
        <p:spPr>
          <a:xfrm>
            <a:off x="522514" y="6248400"/>
            <a:ext cx="5268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4469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0F9661-2041-E970-4097-EF21B89C9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04" y="1559685"/>
            <a:ext cx="11255764" cy="3510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1A57D2-3A28-EF69-1DBF-1198991E40A0}"/>
              </a:ext>
            </a:extLst>
          </p:cNvPr>
          <p:cNvSpPr txBox="1"/>
          <p:nvPr/>
        </p:nvSpPr>
        <p:spPr>
          <a:xfrm>
            <a:off x="1071513" y="785249"/>
            <a:ext cx="989814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/>
              </a:rPr>
              <a:t>تغییرات مرتبط با مواجهه‌  با حادثه و تغییرات میان‌چارکی در میانگین 6 ماهه مواجهه با </a:t>
            </a:r>
            <a:r>
              <a:rPr lang="en-US" sz="2400" dirty="0">
                <a:cs typeface="B Nazanin" panose="00000400000000000000"/>
              </a:rPr>
              <a:t>PM2.5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CC6992-0B54-F9F5-9DC9-256F96806CA7}"/>
                  </a:ext>
                </a:extLst>
              </p14:cNvPr>
              <p14:cNvContentPartPr/>
              <p14:nvPr/>
            </p14:nvContentPartPr>
            <p14:xfrm>
              <a:off x="5446843" y="4286636"/>
              <a:ext cx="29412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CC6992-0B54-F9F5-9DC9-256F96806C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3203" y="4178636"/>
                <a:ext cx="4017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6098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152400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80000" tIns="0" rIns="180000" bIns="0" rtlCol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Epidemiol</a:t>
            </a:r>
            <a:r>
              <a:rPr lang="en-US" altLang="en-US" sz="1000">
                <a:solidFill>
                  <a:srgbClr val="333333"/>
                </a:solidFill>
              </a:rPr>
              <a:t>, Volume 193, Issue 1, January 2024, Pages 87–95,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https://doi.org/10.1093/aje/kwad173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1981200" y="425451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Estimates for the change in glucose (A) and total cholesterol (B) associated with World Trade Center (WTC) ...</a:t>
            </a:r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162" y="6294439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923827" y="1326777"/>
            <a:ext cx="7677150" cy="42044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E01BAA-9757-3BFB-2B3F-7752D502CE06}"/>
              </a:ext>
            </a:extLst>
          </p:cNvPr>
          <p:cNvSpPr txBox="1"/>
          <p:nvPr/>
        </p:nvSpPr>
        <p:spPr>
          <a:xfrm>
            <a:off x="8760643" y="1604663"/>
            <a:ext cx="29977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WTC2:intermediate exposure</a:t>
            </a:r>
          </a:p>
          <a:p>
            <a:r>
              <a:rPr lang="en-US" dirty="0"/>
              <a:t>WTC3: high exposure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BA23-946F-F2DF-7439-8332FBE3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بحث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579-FCD7-6E68-DE41-4C6823CD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/>
              <a:t>مواجهه با آلودگی هوای شدید و</a:t>
            </a:r>
            <a:r>
              <a:rPr lang="en-US" dirty="0"/>
              <a:t>PM2.5 </a:t>
            </a:r>
            <a:r>
              <a:rPr lang="fa-IR" dirty="0"/>
              <a:t>مستقل از یکدیگر با افزایش سطوح گلوکز و کلسترول </a:t>
            </a:r>
          </a:p>
          <a:p>
            <a:pPr>
              <a:lnSpc>
                <a:spcPct val="150000"/>
              </a:lnSpc>
            </a:pPr>
            <a:r>
              <a:rPr lang="fa-IR" dirty="0"/>
              <a:t>مواجهه متوسط با بالاتر بودن کلسترول کل مرتبط بود، اما این ارتباط در رده بالاتر مواجهه ضعیفتر شد.(</a:t>
            </a:r>
            <a:r>
              <a:rPr lang="en-US" dirty="0"/>
              <a:t>residual confounding</a:t>
            </a:r>
            <a:r>
              <a:rPr lang="fa-IR" dirty="0"/>
              <a:t>)</a:t>
            </a:r>
          </a:p>
          <a:p>
            <a:pPr>
              <a:lnSpc>
                <a:spcPct val="150000"/>
              </a:lnSpc>
            </a:pPr>
            <a:r>
              <a:rPr lang="fa-IR" dirty="0"/>
              <a:t>افراد مبتلا به دیابت نسبت به این مواجهات حساس‌تر بودند، به جز در مورد ارتباطات بین </a:t>
            </a:r>
            <a:r>
              <a:rPr lang="en-US" dirty="0"/>
              <a:t>PM2.5 </a:t>
            </a:r>
            <a:r>
              <a:rPr lang="fa-IR" dirty="0"/>
              <a:t>و سطوح کلسترول.</a:t>
            </a:r>
          </a:p>
        </p:txBody>
      </p:sp>
    </p:spTree>
    <p:extLst>
      <p:ext uri="{BB962C8B-B14F-4D97-AF65-F5344CB8AC3E}">
        <p14:creationId xmlns:p14="http://schemas.microsoft.com/office/powerpoint/2010/main" val="1647976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48ECA-3489-883D-8ACF-76EC9BDE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بحث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0446E-DC95-3341-8063-7A14F402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30" y="2057400"/>
            <a:ext cx="10083542" cy="40386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fa-IR" b="1" dirty="0"/>
              <a:t>سیستمایتک رویو </a:t>
            </a:r>
            <a:r>
              <a:rPr lang="fa-IR" dirty="0"/>
              <a:t>:</a:t>
            </a:r>
          </a:p>
          <a:p>
            <a:pPr>
              <a:lnSpc>
                <a:spcPct val="130000"/>
              </a:lnSpc>
            </a:pPr>
            <a:r>
              <a:rPr lang="fa-IR" dirty="0"/>
              <a:t>بین </a:t>
            </a:r>
            <a:r>
              <a:rPr lang="en-US" dirty="0"/>
              <a:t>PM2.5 </a:t>
            </a:r>
            <a:r>
              <a:rPr lang="fa-IR" dirty="0"/>
              <a:t>و افزایش دیابت نوع 2 ارتباط وجود دارد (10 </a:t>
            </a:r>
            <a:r>
              <a:rPr lang="en-US" dirty="0"/>
              <a:t> PM2.5 </a:t>
            </a:r>
            <a:r>
              <a:rPr lang="el-GR" dirty="0"/>
              <a:t>μ</a:t>
            </a:r>
            <a:r>
              <a:rPr lang="en-US" dirty="0"/>
              <a:t>g/m3</a:t>
            </a:r>
            <a:r>
              <a:rPr lang="fa-IR" dirty="0"/>
              <a:t>با 1.09 </a:t>
            </a:r>
            <a:r>
              <a:rPr lang="en-US" dirty="0"/>
              <a:t>OR=</a:t>
            </a:r>
            <a:r>
              <a:rPr lang="fa-IR" dirty="0"/>
              <a:t>در متاآنالیز، 10% ریسک بیماری قلبی)</a:t>
            </a:r>
          </a:p>
          <a:p>
            <a:pPr>
              <a:lnSpc>
                <a:spcPct val="130000"/>
              </a:lnSpc>
            </a:pPr>
            <a:r>
              <a:rPr lang="fa-IR" dirty="0"/>
              <a:t>مطالعه‌ای در تایوان( 36.55 </a:t>
            </a:r>
            <a:r>
              <a:rPr lang="en-US" dirty="0"/>
              <a:t>mg/dL</a:t>
            </a:r>
            <a:r>
              <a:rPr lang="fa-IR" dirty="0"/>
              <a:t>در گلوکز و 75.95 </a:t>
            </a:r>
            <a:r>
              <a:rPr lang="en-US" dirty="0"/>
              <a:t>mg/dL</a:t>
            </a:r>
            <a:r>
              <a:rPr lang="fa-IR" dirty="0"/>
              <a:t>در کلسترول را به ازای </a:t>
            </a:r>
            <a:r>
              <a:rPr lang="en-US" dirty="0"/>
              <a:t>IQR PM2.5</a:t>
            </a:r>
            <a:r>
              <a:rPr lang="fa-IR" dirty="0"/>
              <a:t>)</a:t>
            </a:r>
          </a:p>
          <a:p>
            <a:pPr>
              <a:lnSpc>
                <a:spcPct val="130000"/>
              </a:lnSpc>
            </a:pPr>
            <a:r>
              <a:rPr lang="fa-IR" dirty="0"/>
              <a:t>چندین مطالعه طولی ارتباط مواجهه‌های مرتبط با </a:t>
            </a:r>
            <a:r>
              <a:rPr lang="en-US" dirty="0"/>
              <a:t>WTC </a:t>
            </a:r>
            <a:r>
              <a:rPr lang="fa-IR" dirty="0"/>
              <a:t>و بیماری قلبی، سکته مغزی، و خطر کلی بیماری قلبی-عروقی را نشان داده‌اند. </a:t>
            </a:r>
          </a:p>
          <a:p>
            <a:pPr>
              <a:lnSpc>
                <a:spcPct val="130000"/>
              </a:lnSpc>
            </a:pPr>
            <a:r>
              <a:rPr lang="fa-IR" dirty="0"/>
              <a:t>برخی دیگر هیچ ارتباطی بین مواجهه‌های مرتبط با </a:t>
            </a:r>
            <a:r>
              <a:rPr lang="en-US" dirty="0"/>
              <a:t>WTC </a:t>
            </a:r>
            <a:r>
              <a:rPr lang="fa-IR" dirty="0"/>
              <a:t>و دیابت یا بیماری قلبی-عروقی نیافتند</a:t>
            </a:r>
          </a:p>
        </p:txBody>
      </p:sp>
    </p:spTree>
    <p:extLst>
      <p:ext uri="{BB962C8B-B14F-4D97-AF65-F5344CB8AC3E}">
        <p14:creationId xmlns:p14="http://schemas.microsoft.com/office/powerpoint/2010/main" val="3639475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29D1-529D-023C-0405-59F7AEA3A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بحث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1A4F9-F3D3-299A-F74F-628500EEA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err="1"/>
              <a:t>Zanobetti</a:t>
            </a:r>
            <a:endParaRPr lang="fa-IR" dirty="0"/>
          </a:p>
          <a:p>
            <a:pPr marL="45720" indent="0">
              <a:lnSpc>
                <a:spcPct val="120000"/>
              </a:lnSpc>
              <a:buNone/>
            </a:pPr>
            <a:r>
              <a:rPr lang="fa-IR" dirty="0"/>
              <a:t>افراد دیابتی در مقایسه باغیردیابتی،</a:t>
            </a:r>
            <a:r>
              <a:rPr lang="fa-IR" b="1" dirty="0"/>
              <a:t> دو </a:t>
            </a:r>
            <a:r>
              <a:rPr lang="fa-IR" dirty="0"/>
              <a:t>برابر بیشتر در مستعد بستری شدن به دلیل مشکلات قلبی-عروقی مرتبط با مواجهه با </a:t>
            </a:r>
            <a:r>
              <a:rPr lang="en-US" dirty="0"/>
              <a:t>PM10 </a:t>
            </a:r>
            <a:r>
              <a:rPr lang="fa-IR" dirty="0"/>
              <a:t>هستند</a:t>
            </a:r>
          </a:p>
          <a:p>
            <a:pPr marL="45720" indent="0">
              <a:lnSpc>
                <a:spcPct val="120000"/>
              </a:lnSpc>
              <a:buNone/>
            </a:pPr>
            <a:endParaRPr lang="fa-IR" dirty="0"/>
          </a:p>
          <a:p>
            <a:pPr>
              <a:lnSpc>
                <a:spcPct val="120000"/>
              </a:lnSpc>
            </a:pPr>
            <a:r>
              <a:rPr lang="en-US" dirty="0" err="1"/>
              <a:t>Yitshak</a:t>
            </a:r>
            <a:r>
              <a:rPr lang="en-US" dirty="0"/>
              <a:t>-Sade</a:t>
            </a:r>
            <a:endParaRPr lang="fa-IR" dirty="0"/>
          </a:p>
          <a:p>
            <a:pPr marL="45720" indent="0">
              <a:lnSpc>
                <a:spcPct val="120000"/>
              </a:lnSpc>
              <a:buNone/>
            </a:pPr>
            <a:r>
              <a:rPr lang="fa-IR" dirty="0"/>
              <a:t>ارتباطات بزرگتری بین مواجهه با </a:t>
            </a:r>
            <a:r>
              <a:rPr lang="en-US" dirty="0"/>
              <a:t>PM2.5 </a:t>
            </a:r>
            <a:r>
              <a:rPr lang="fa-IR" dirty="0"/>
              <a:t>در مدت متوسط و افزایش میزان گلوکز در افراد مبتلا به دیابت یافتند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78378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9B0E-7A14-75B5-A7AA-166A73B1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نقاط قوت و ضعف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97470AC-3628-AACF-F10E-09F39F207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/>
              <a:t>شناخت شرکت‌کنندگان در </a:t>
            </a:r>
            <a:r>
              <a:rPr lang="en-US" dirty="0"/>
              <a:t>WTCHP </a:t>
            </a:r>
            <a:r>
              <a:rPr lang="fa-IR" dirty="0"/>
              <a:t>به طور جامع</a:t>
            </a:r>
          </a:p>
          <a:p>
            <a:pPr>
              <a:lnSpc>
                <a:spcPct val="150000"/>
              </a:lnSpc>
            </a:pPr>
            <a:r>
              <a:rPr lang="fa-IR" dirty="0"/>
              <a:t>ارتباط سلامت محیطی با سطوح گلوکز و کلسترول کل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fa-IR" dirty="0"/>
              <a:t>طبقه بندی نادرست با خودگزارش دهی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fa-IR" dirty="0"/>
              <a:t>عدم دسترسی به </a:t>
            </a:r>
            <a:r>
              <a:rPr lang="en-US" dirty="0"/>
              <a:t>reference population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fa-IR" dirty="0"/>
              <a:t>متغیرهای احتمالی تأثیرگذار مانند سیگار کشیدن و فعالیت‌های فیزیکی و تعمیم پذیری</a:t>
            </a:r>
          </a:p>
          <a:p>
            <a:pPr>
              <a:buClr>
                <a:srgbClr val="FF0000"/>
              </a:buClr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58325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8DE3-E4A1-D344-9D2D-219EFB58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نتیجه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B25FD-3125-2783-FF96-097515A82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a-IR" dirty="0"/>
              <a:t>آلودگی هوای شدید و مواجهه با </a:t>
            </a:r>
            <a:r>
              <a:rPr lang="en-US" dirty="0"/>
              <a:t>PM2.5</a:t>
            </a:r>
            <a:endParaRPr lang="fa-IR" dirty="0"/>
          </a:p>
          <a:p>
            <a:pPr>
              <a:lnSpc>
                <a:spcPct val="200000"/>
              </a:lnSpc>
            </a:pPr>
            <a:r>
              <a:rPr lang="fa-IR" dirty="0"/>
              <a:t>سطح گلوکز و کلسترول</a:t>
            </a:r>
          </a:p>
          <a:p>
            <a:pPr>
              <a:lnSpc>
                <a:spcPct val="200000"/>
              </a:lnSpc>
            </a:pPr>
            <a:r>
              <a:rPr lang="fa-IR" dirty="0"/>
              <a:t> نقش اساسی دیابت</a:t>
            </a:r>
          </a:p>
          <a:p>
            <a:pPr>
              <a:lnSpc>
                <a:spcPct val="200000"/>
              </a:lnSpc>
            </a:pPr>
            <a:r>
              <a:rPr lang="fa-IR" dirty="0"/>
              <a:t>هزینه‌های مراقبت‌های بهداشتی </a:t>
            </a:r>
          </a:p>
        </p:txBody>
      </p:sp>
    </p:spTree>
    <p:extLst>
      <p:ext uri="{BB962C8B-B14F-4D97-AF65-F5344CB8AC3E}">
        <p14:creationId xmlns:p14="http://schemas.microsoft.com/office/powerpoint/2010/main" val="408742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7869-82A4-AEE6-CD90-A65120A4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فهرست مطالب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F11F3-A0A9-0C1D-4F20-245016572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مقدمه</a:t>
            </a:r>
          </a:p>
          <a:p>
            <a:pPr marL="342900" marR="0" lvl="0" indent="-3429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روش اجرا  </a:t>
            </a:r>
          </a:p>
          <a:p>
            <a:pPr marL="342900" marR="0" lvl="0" indent="-3429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نتایج</a:t>
            </a:r>
          </a:p>
          <a:p>
            <a:pPr marL="342900" marR="0" lvl="0" indent="-3429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بحث </a:t>
            </a:r>
          </a:p>
          <a:p>
            <a:pPr marL="342900" marR="0" lvl="0" indent="-3429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نتیجه گیری</a:t>
            </a:r>
          </a:p>
          <a:p>
            <a:endParaRPr lang="fa-IR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A138654A-0D96-C4DF-982A-7C3B6C82BDB9}"/>
              </a:ext>
            </a:extLst>
          </p:cNvPr>
          <p:cNvSpPr/>
          <p:nvPr/>
        </p:nvSpPr>
        <p:spPr>
          <a:xfrm flipH="1">
            <a:off x="8603975" y="2203645"/>
            <a:ext cx="516834" cy="22681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6C8CE-396A-3AF1-A359-D8F316029F35}"/>
              </a:ext>
            </a:extLst>
          </p:cNvPr>
          <p:cNvSpPr txBox="1"/>
          <p:nvPr/>
        </p:nvSpPr>
        <p:spPr>
          <a:xfrm>
            <a:off x="6079435" y="1994155"/>
            <a:ext cx="2782957" cy="24776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جمعیت مورد مطالعه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ارزیابی مواجهه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متغیر های کمکی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آنالیز آماری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CF2412-E749-C210-7FE4-0591A54DB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0" y="3135277"/>
            <a:ext cx="5253434" cy="70876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82416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0D43D-ADE3-DBCA-4C90-CAD423AC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B53B6-D67B-9F89-D692-F81A7CFFE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F8FA8-B009-2015-A5E1-6E6A75378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3" y="29843"/>
            <a:ext cx="12066494" cy="679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99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C986-6E89-8BBC-2074-5318BB34B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54E68-6BF7-5994-FD5F-ECFD42508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قرار گرفتن در معرض آلودگی هوا که به آدرس محل سکونت نسبت داده شده است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76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E1F4-2611-3163-94A5-96593592D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نتایج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53512-6901-BCF1-3843-C858834BD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بررسی علیت معکوس نشان میدهد هیچ یک از تشخیص‌های دیابت یا فشار خون با مواجهه با مرکز تجارت جهانی مرتبط نبودند.</a:t>
            </a:r>
          </a:p>
          <a:p>
            <a:pPr>
              <a:lnSpc>
                <a:spcPct val="150000"/>
              </a:lnSpc>
            </a:pPr>
            <a:r>
              <a:rPr lang="fa-IR" dirty="0"/>
              <a:t>نقش میانجی مواجهه با </a:t>
            </a:r>
            <a:r>
              <a:rPr lang="en-US" dirty="0"/>
              <a:t>PM2.5 </a:t>
            </a:r>
            <a:r>
              <a:rPr lang="fa-IR" dirty="0"/>
              <a:t>در ارتباط بین مواجهه و سطح گلوکز و کلسترول قابل اغماض است.</a:t>
            </a:r>
          </a:p>
          <a:p>
            <a:pPr>
              <a:lnSpc>
                <a:spcPct val="150000"/>
              </a:lnSpc>
            </a:pPr>
            <a:r>
              <a:rPr lang="fa-IR" dirty="0"/>
              <a:t>سطوح گلوکز و کلسترول کل بالاتر با دسته‌های بالاتر مواجهه مرتبط بودند (دسته مواجهه پایین‌تررفرنس)</a:t>
            </a:r>
          </a:p>
          <a:p>
            <a:pPr>
              <a:lnSpc>
                <a:spcPct val="150000"/>
              </a:lnSpc>
            </a:pPr>
            <a:r>
              <a:rPr lang="fa-IR" dirty="0"/>
              <a:t>ارتباط‌ مواجهه و </a:t>
            </a:r>
            <a:r>
              <a:rPr lang="en-US" dirty="0"/>
              <a:t>PM2.5 </a:t>
            </a:r>
            <a:r>
              <a:rPr lang="fa-IR" dirty="0"/>
              <a:t>با گلوکز یا کلسترول تام بر اساس وضعیت دیابت متفاوت بود.</a:t>
            </a:r>
          </a:p>
        </p:txBody>
      </p:sp>
    </p:spTree>
    <p:extLst>
      <p:ext uri="{BB962C8B-B14F-4D97-AF65-F5344CB8AC3E}">
        <p14:creationId xmlns:p14="http://schemas.microsoft.com/office/powerpoint/2010/main" val="426008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8816F-C1C9-A414-7984-04E0D399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مقدمه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114EB-4431-ADA7-0C9D-196402C6D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علت اصلی مرگ و نرخ مرگ و میر</a:t>
            </a:r>
          </a:p>
          <a:p>
            <a:pPr>
              <a:lnSpc>
                <a:spcPct val="150000"/>
              </a:lnSpc>
            </a:pPr>
            <a:r>
              <a:rPr lang="fa-IR" sz="2400" dirty="0"/>
              <a:t>آلاینده های </a:t>
            </a:r>
            <a:r>
              <a:rPr lang="en-US" sz="2400" dirty="0"/>
              <a:t>PM 2.5</a:t>
            </a:r>
            <a:r>
              <a:rPr lang="fa-IR" sz="2400" dirty="0"/>
              <a:t> (</a:t>
            </a:r>
            <a:r>
              <a:rPr lang="en-US" sz="2400" dirty="0"/>
              <a:t>particulate matter</a:t>
            </a:r>
            <a:r>
              <a:rPr lang="fa-IR" sz="2400" dirty="0"/>
              <a:t>)</a:t>
            </a:r>
            <a:endParaRPr lang="fa-I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سطوح بالای گلوکز و کلسترول و افزایش خطر بیماری قلبی عروقی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World Trade Center Health Program(WTCHP) </a:t>
            </a:r>
            <a:r>
              <a:rPr lang="fa-IR" sz="2400" dirty="0"/>
              <a:t>و حمله تروریستی به تاریخ ۱۱ سپتامبر ۲۰۰۱ به مرکز تجارت جهانی (</a:t>
            </a:r>
            <a:r>
              <a:rPr lang="en-US" sz="2400" dirty="0"/>
              <a:t>WTC</a:t>
            </a:r>
            <a:r>
              <a:rPr lang="fa-IR" sz="2400" dirty="0"/>
              <a:t>)</a:t>
            </a:r>
          </a:p>
          <a:p>
            <a:pPr>
              <a:lnSpc>
                <a:spcPct val="150000"/>
              </a:lnSpc>
            </a:pPr>
            <a:r>
              <a:rPr lang="fa-IR" sz="2400" dirty="0"/>
              <a:t>مطالعات در این زمینه و مطالعه ما: مطالعه ی 2014</a:t>
            </a:r>
          </a:p>
        </p:txBody>
      </p:sp>
    </p:spTree>
    <p:extLst>
      <p:ext uri="{BB962C8B-B14F-4D97-AF65-F5344CB8AC3E}">
        <p14:creationId xmlns:p14="http://schemas.microsoft.com/office/powerpoint/2010/main" val="87579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F933-79F0-2208-11A5-D04162E02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روش اجرا</a:t>
            </a:r>
            <a:br>
              <a:rPr lang="fa-IR" dirty="0"/>
            </a:br>
            <a:r>
              <a:rPr lang="fa-IR" sz="3200" dirty="0"/>
              <a:t>(جمعیت مورد مطالعه)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B27F3-A321-8AEB-5487-F56BEA5B0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2400" dirty="0"/>
              <a:t>اندازه‌ های قند خون و کلسترول کل اعضای گروه </a:t>
            </a:r>
            <a:r>
              <a:rPr lang="en-US" sz="2400" dirty="0"/>
              <a:t>WTCHP </a:t>
            </a:r>
            <a:endParaRPr lang="fa-IR" sz="2400" dirty="0"/>
          </a:p>
          <a:p>
            <a:pPr>
              <a:lnSpc>
                <a:spcPct val="200000"/>
              </a:lnSpc>
            </a:pPr>
            <a:r>
              <a:rPr lang="fa-IR" sz="2400" dirty="0"/>
              <a:t>شاخص های ورود </a:t>
            </a:r>
            <a:r>
              <a:rPr lang="en-US" sz="2400" dirty="0" err="1"/>
              <a:t>Wisnivesky</a:t>
            </a:r>
            <a:r>
              <a:rPr lang="en-US" sz="2400" dirty="0"/>
              <a:t> et al</a:t>
            </a:r>
            <a:endParaRPr lang="fa-IR" sz="2400" dirty="0"/>
          </a:p>
          <a:p>
            <a:pPr>
              <a:lnSpc>
                <a:spcPct val="200000"/>
              </a:lnSpc>
            </a:pPr>
            <a:r>
              <a:rPr lang="fa-IR" dirty="0"/>
              <a:t>شاخص خروج </a:t>
            </a:r>
            <a:endParaRPr lang="fa-IR" sz="2400" dirty="0"/>
          </a:p>
          <a:p>
            <a:pPr>
              <a:lnSpc>
                <a:spcPct val="200000"/>
              </a:lnSpc>
            </a:pPr>
            <a:r>
              <a:rPr lang="fa-IR" sz="2400" dirty="0"/>
              <a:t>جمع اوری داده های پزشکی و ازمایشگاهی</a:t>
            </a:r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03489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FA4B-90C6-D9E4-4258-17E3C7414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روش اجرا</a:t>
            </a:r>
            <a:br>
              <a:rPr lang="fa-IR" dirty="0"/>
            </a:br>
            <a:r>
              <a:rPr lang="fa-IR" sz="3200" dirty="0"/>
              <a:t>(ارزیابی مواجهه)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32900-DC73-2121-73A5-E65A5C552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اولین پرسشنامه و پایش</a:t>
            </a:r>
          </a:p>
          <a:p>
            <a:pPr>
              <a:lnSpc>
                <a:spcPct val="150000"/>
              </a:lnSpc>
            </a:pPr>
            <a:r>
              <a:rPr lang="en-US" dirty="0"/>
              <a:t>derived exposure variable</a:t>
            </a:r>
            <a:endParaRPr lang="fa-IR" dirty="0"/>
          </a:p>
          <a:p>
            <a:pPr>
              <a:lnSpc>
                <a:spcPct val="150000"/>
              </a:lnSpc>
            </a:pPr>
            <a:r>
              <a:rPr lang="fa-IR" dirty="0"/>
              <a:t>تقسیم بندی مواجهه </a:t>
            </a:r>
          </a:p>
          <a:p>
            <a:pPr>
              <a:lnSpc>
                <a:spcPct val="150000"/>
              </a:lnSpc>
            </a:pPr>
            <a:r>
              <a:rPr lang="fa-IR" dirty="0"/>
              <a:t>تخمین مواجهه با </a:t>
            </a:r>
            <a:r>
              <a:rPr lang="en-US" dirty="0"/>
              <a:t>PM2.5</a:t>
            </a:r>
            <a:r>
              <a:rPr lang="fa-IR" dirty="0"/>
              <a:t> با مدل</a:t>
            </a:r>
            <a:r>
              <a:rPr lang="en-US" dirty="0"/>
              <a:t>machine-learning methods</a:t>
            </a:r>
            <a:r>
              <a:rPr lang="fa-IR" dirty="0"/>
              <a:t>(</a:t>
            </a:r>
            <a:r>
              <a:rPr lang="en-US" dirty="0"/>
              <a:t>XGBOOST</a:t>
            </a:r>
            <a:r>
              <a:rPr lang="fa-IR" dirty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Covariate</a:t>
            </a:r>
            <a:r>
              <a:rPr lang="fa-IR" dirty="0"/>
              <a:t>بدست امده از </a:t>
            </a:r>
            <a:r>
              <a:rPr lang="en-US" dirty="0"/>
              <a:t>WTCHP</a:t>
            </a:r>
            <a:r>
              <a:rPr lang="fa-IR" dirty="0"/>
              <a:t>: جنسیت، سن در زمان بازدید، نژاد سطح تحصیلات و...</a:t>
            </a:r>
          </a:p>
          <a:p>
            <a:pPr>
              <a:lnSpc>
                <a:spcPct val="150000"/>
              </a:lnSpc>
            </a:pPr>
            <a:endParaRPr lang="fa-IR" dirty="0"/>
          </a:p>
          <a:p>
            <a:pPr>
              <a:lnSpc>
                <a:spcPct val="150000"/>
              </a:lnSpc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1813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D567-5B1A-79FA-A80C-21D31C4B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روش اجرا</a:t>
            </a:r>
            <a:br>
              <a:rPr lang="fa-IR" dirty="0"/>
            </a:br>
            <a:r>
              <a:rPr lang="fa-IR" sz="3200" dirty="0"/>
              <a:t>(آنالیز آماری)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1B516-1C92-1384-E49E-9F2088F05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65960"/>
            <a:ext cx="10191213" cy="41300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/>
              <a:t>مدل‌های جمعی تعمیم‌یافته (</a:t>
            </a:r>
            <a:r>
              <a:rPr lang="en-US" dirty="0"/>
              <a:t>GAM generalized additive linear models </a:t>
            </a:r>
            <a:r>
              <a:rPr lang="fa-IR" dirty="0"/>
              <a:t>) برای تخمین تغییر در سطوح قند خون و کلسترول کل مرتبط با دسته‌بندی مواجهه با </a:t>
            </a:r>
            <a:r>
              <a:rPr lang="en-US" dirty="0"/>
              <a:t> WTC</a:t>
            </a:r>
            <a:r>
              <a:rPr lang="fa-IR" dirty="0"/>
              <a:t>و تغییر چارکی</a:t>
            </a:r>
            <a:r>
              <a:rPr lang="en-US" dirty="0"/>
              <a:t>IQR) </a:t>
            </a:r>
            <a:r>
              <a:rPr lang="fa-IR" dirty="0"/>
              <a:t>) در مواجهه </a:t>
            </a:r>
            <a:r>
              <a:rPr lang="en-US" dirty="0"/>
              <a:t>PM2.5 </a:t>
            </a:r>
            <a:r>
              <a:rPr lang="fa-IR" dirty="0"/>
              <a:t>استفاده کردیم.</a:t>
            </a:r>
            <a:endParaRPr lang="en-US" dirty="0"/>
          </a:p>
          <a:p>
            <a:pPr>
              <a:lnSpc>
                <a:spcPct val="150000"/>
              </a:lnSpc>
            </a:pPr>
            <a:endParaRPr lang="fa-IR" dirty="0"/>
          </a:p>
          <a:p>
            <a:pPr>
              <a:lnSpc>
                <a:spcPct val="150000"/>
              </a:lnSpc>
            </a:pPr>
            <a:r>
              <a:rPr lang="fa-IR" dirty="0"/>
              <a:t>هر دو مواجهه به طور همزمان در هر مدل قرار گرفتند </a:t>
            </a:r>
          </a:p>
          <a:p>
            <a:endParaRPr lang="fa-IR" dirty="0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44E343C1-C4B6-947E-FF2A-E5C7C2B131B9}"/>
              </a:ext>
            </a:extLst>
          </p:cNvPr>
          <p:cNvSpPr/>
          <p:nvPr/>
        </p:nvSpPr>
        <p:spPr>
          <a:xfrm>
            <a:off x="5708580" y="3702627"/>
            <a:ext cx="1745673" cy="37407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471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CF62-3CCB-D26A-1756-BB4EC63B0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generalized additive linear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0579F-7D5E-97C8-EE10-5A81C6AD0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pPr marL="45720" indent="0">
              <a:buNone/>
            </a:pPr>
            <a:endParaRPr lang="en-US"/>
          </a:p>
          <a:p>
            <a:pPr marL="45720" indent="0">
              <a:buNone/>
            </a:pPr>
            <a:endParaRPr lang="en-US"/>
          </a:p>
          <a:p>
            <a:r>
              <a:rPr lang="en-US"/>
              <a:t>GAM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698C3-F8C8-EFAF-F6B8-C65199546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599" y="2251645"/>
            <a:ext cx="1066892" cy="4273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2F3F94-C9C3-66F3-59DB-81AD0073F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40" y="2236351"/>
            <a:ext cx="5938019" cy="4304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D7613C-B487-F8E1-FF2A-90AF0C45F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56" y="3028411"/>
            <a:ext cx="3560373" cy="1237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A5335F-09AC-57F1-3833-EBC533BF9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94" y="4779150"/>
            <a:ext cx="3462828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3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48FB4-8BE6-0A48-6E78-0D4EE8BC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B Titr" panose="00000700000000000000" pitchFamily="2" charset="-78"/>
              </a:rPr>
              <a:t>روش اجرا</a:t>
            </a:r>
            <a:b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B Titr" panose="00000700000000000000" pitchFamily="2" charset="-78"/>
              </a:rPr>
            </a:b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B Titr" panose="00000700000000000000" pitchFamily="2" charset="-78"/>
              </a:rPr>
              <a:t>(آنالیز آماری)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02B80-A490-72BC-6D4C-33368B3AA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dirty="0"/>
              <a:t>هر دو مواجهه به طور همزمان در هر مدل قرار گرفتند </a:t>
            </a:r>
          </a:p>
          <a:p>
            <a:pPr>
              <a:lnSpc>
                <a:spcPct val="200000"/>
              </a:lnSpc>
            </a:pPr>
            <a:r>
              <a:rPr lang="en-US" dirty="0"/>
              <a:t>Adjust</a:t>
            </a:r>
            <a:r>
              <a:rPr lang="fa-IR" dirty="0"/>
              <a:t> :جنسیت، سن در زمان بازدید مطالعه، نژاد، سطح تحصیلات، دیابت، فشار خون بالا</a:t>
            </a:r>
          </a:p>
          <a:p>
            <a:pPr>
              <a:lnSpc>
                <a:spcPct val="200000"/>
              </a:lnSpc>
            </a:pPr>
            <a:r>
              <a:rPr lang="fa-IR" dirty="0"/>
              <a:t>کنترل روند زمانی با استفاده از </a:t>
            </a:r>
            <a:r>
              <a:rPr lang="en-US" dirty="0"/>
              <a:t>penalized spline</a:t>
            </a:r>
            <a:r>
              <a:rPr lang="fa-IR" dirty="0"/>
              <a:t> برای سال انجام تست</a:t>
            </a:r>
          </a:p>
          <a:p>
            <a:pPr>
              <a:lnSpc>
                <a:spcPct val="200000"/>
              </a:lnSpc>
            </a:pPr>
            <a:r>
              <a:rPr lang="fa-IR" dirty="0"/>
              <a:t> استفاده </a:t>
            </a:r>
            <a:r>
              <a:rPr lang="en-US" dirty="0"/>
              <a:t>random intercept</a:t>
            </a:r>
            <a:r>
              <a:rPr lang="fa-IR" dirty="0"/>
              <a:t> برای هر شرکت کننده</a:t>
            </a:r>
          </a:p>
        </p:txBody>
      </p:sp>
    </p:spTree>
    <p:extLst>
      <p:ext uri="{BB962C8B-B14F-4D97-AF65-F5344CB8AC3E}">
        <p14:creationId xmlns:p14="http://schemas.microsoft.com/office/powerpoint/2010/main" val="382283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CB2B-BD40-C98D-C5FF-CD910657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B Titr" panose="00000700000000000000" pitchFamily="2" charset="-78"/>
              </a:rPr>
              <a:t>روش اجرا</a:t>
            </a:r>
            <a:b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B Titr" panose="00000700000000000000" pitchFamily="2" charset="-78"/>
              </a:rPr>
            </a:b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B Titr" panose="00000700000000000000" pitchFamily="2" charset="-78"/>
              </a:rPr>
              <a:t>(آنالیز آماری)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C62FA-89B7-493C-F74C-A91E4416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52" y="2057400"/>
            <a:ext cx="9875520" cy="4358148"/>
          </a:xfrm>
        </p:spPr>
        <p:txBody>
          <a:bodyPr>
            <a:normAutofit/>
          </a:bodyPr>
          <a:lstStyle/>
          <a:p>
            <a:pPr marL="45720" indent="0">
              <a:lnSpc>
                <a:spcPct val="200000"/>
              </a:lnSpc>
              <a:buNone/>
            </a:pPr>
            <a:r>
              <a:rPr lang="fa-IR" b="1" dirty="0"/>
              <a:t>در آنالیز آماری ثانویه: </a:t>
            </a:r>
          </a:p>
          <a:p>
            <a:pPr>
              <a:lnSpc>
                <a:spcPct val="200000"/>
              </a:lnSpc>
            </a:pPr>
            <a:r>
              <a:rPr lang="fa-IR" dirty="0"/>
              <a:t>تقسیم بندی دوتایی قند خون و کلسترول کل بالای 100 و 200 بعنوان غیر طبیعی</a:t>
            </a:r>
          </a:p>
          <a:p>
            <a:pPr>
              <a:lnSpc>
                <a:spcPct val="200000"/>
              </a:lnSpc>
            </a:pPr>
            <a:r>
              <a:rPr lang="fa-IR" dirty="0"/>
              <a:t>طبقه بندی نمونه براساس وضعیت دیابت(ارزیابی نقش دیابت به عنوان </a:t>
            </a:r>
            <a:r>
              <a:rPr lang="en-US" dirty="0"/>
              <a:t>potential modifier</a:t>
            </a:r>
            <a:r>
              <a:rPr lang="fa-IR" dirty="0"/>
              <a:t>)</a:t>
            </a:r>
          </a:p>
          <a:p>
            <a:pPr>
              <a:lnSpc>
                <a:spcPct val="200000"/>
              </a:lnSpc>
            </a:pPr>
            <a:r>
              <a:rPr lang="fa-IR" dirty="0"/>
              <a:t> بررسی ارتباط بین دیابت و فشار خون بالا قبل از سال 2001 و سطح مواجهه </a:t>
            </a:r>
            <a:r>
              <a:rPr lang="en-US" dirty="0"/>
              <a:t>WTC</a:t>
            </a:r>
            <a:endParaRPr lang="fa-IR" dirty="0"/>
          </a:p>
          <a:p>
            <a:pPr>
              <a:lnSpc>
                <a:spcPct val="150000"/>
              </a:lnSpc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7569445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5344</TotalTime>
  <Words>911</Words>
  <Application>Microsoft Office PowerPoint</Application>
  <PresentationFormat>Widescreen</PresentationFormat>
  <Paragraphs>105</Paragraphs>
  <Slides>22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 Nazanin</vt:lpstr>
      <vt:lpstr>B Tir</vt:lpstr>
      <vt:lpstr>B Titr</vt:lpstr>
      <vt:lpstr>Calibri</vt:lpstr>
      <vt:lpstr>Corbel</vt:lpstr>
      <vt:lpstr>Basis</vt:lpstr>
      <vt:lpstr>PowerPoint Presentation</vt:lpstr>
      <vt:lpstr>فهرست مطالب</vt:lpstr>
      <vt:lpstr>مقدمه</vt:lpstr>
      <vt:lpstr>روش اجرا (جمعیت مورد مطالعه)</vt:lpstr>
      <vt:lpstr>روش اجرا (ارزیابی مواجهه)</vt:lpstr>
      <vt:lpstr>روش اجرا (آنالیز آماری)</vt:lpstr>
      <vt:lpstr>generalized additive linear models </vt:lpstr>
      <vt:lpstr>روش اجرا (آنالیز آماری)</vt:lpstr>
      <vt:lpstr>روش اجرا (آنالیز آماری)</vt:lpstr>
      <vt:lpstr>روش اجرا (آنالیز آماری)</vt:lpstr>
      <vt:lpstr>PowerPoint Presentation</vt:lpstr>
      <vt:lpstr>PowerPoint Presentation</vt:lpstr>
      <vt:lpstr>PowerPoint Presentation</vt:lpstr>
      <vt:lpstr>Figure 1 Estimates for the change in glucose (A) and total cholesterol (B) associated with World Trade Center (WTC) ...</vt:lpstr>
      <vt:lpstr>بحث</vt:lpstr>
      <vt:lpstr>بحث</vt:lpstr>
      <vt:lpstr>بحث</vt:lpstr>
      <vt:lpstr>نقاط قوت و ضعف</vt:lpstr>
      <vt:lpstr>نتیجه</vt:lpstr>
      <vt:lpstr>PowerPoint Presentation</vt:lpstr>
      <vt:lpstr>PowerPoint Presentation</vt:lpstr>
      <vt:lpstr>نتایج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Association of Air Pollution Exposure With Glucose and Lipid Levels:  The Role of an Extreme Air Pollution Event Alongside 2 Decades of Moderate Exposure</dc:title>
  <dc:creator>Arashiii</dc:creator>
  <cp:lastModifiedBy>aydaparvane79@gmail.com</cp:lastModifiedBy>
  <cp:revision>53</cp:revision>
  <dcterms:created xsi:type="dcterms:W3CDTF">2024-05-25T09:12:22Z</dcterms:created>
  <dcterms:modified xsi:type="dcterms:W3CDTF">2024-05-31T15:16:13Z</dcterms:modified>
</cp:coreProperties>
</file>