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66" r:id="rId3"/>
    <p:sldId id="257" r:id="rId4"/>
    <p:sldId id="258" r:id="rId5"/>
    <p:sldId id="275" r:id="rId6"/>
    <p:sldId id="259" r:id="rId7"/>
    <p:sldId id="260" r:id="rId8"/>
    <p:sldId id="261" r:id="rId9"/>
    <p:sldId id="262" r:id="rId10"/>
    <p:sldId id="265" r:id="rId11"/>
    <p:sldId id="270" r:id="rId12"/>
    <p:sldId id="278" r:id="rId13"/>
    <p:sldId id="263" r:id="rId14"/>
    <p:sldId id="281" r:id="rId15"/>
    <p:sldId id="282" r:id="rId16"/>
    <p:sldId id="272" r:id="rId17"/>
    <p:sldId id="273" r:id="rId18"/>
    <p:sldId id="274" r:id="rId19"/>
    <p:sldId id="264" r:id="rId20"/>
    <p:sldId id="276" r:id="rId21"/>
    <p:sldId id="277" r:id="rId22"/>
    <p:sldId id="268" r:id="rId23"/>
    <p:sldId id="280" r:id="rId24"/>
    <p:sldId id="271" r:id="rId25"/>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AB"/>
    <a:srgbClr val="CC6600"/>
    <a:srgbClr val="FFFF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522" autoAdjust="0"/>
  </p:normalViewPr>
  <p:slideViewPr>
    <p:cSldViewPr snapToGrid="0">
      <p:cViewPr varScale="1">
        <p:scale>
          <a:sx n="45" d="100"/>
          <a:sy n="45" d="100"/>
        </p:scale>
        <p:origin x="81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AAC3CB-3109-AC96-E764-D3D51E9996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a:extLst>
              <a:ext uri="{FF2B5EF4-FFF2-40B4-BE49-F238E27FC236}">
                <a16:creationId xmlns:a16="http://schemas.microsoft.com/office/drawing/2014/main" id="{32C38E1A-F509-A83F-847D-65B8356FBC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a:defRPr sz="1200"/>
            </a:lvl1pPr>
          </a:lstStyle>
          <a:p>
            <a:fld id="{14F3857D-79B6-47B8-9CC6-D550C2D4C3F9}" type="datetimeFigureOut">
              <a:rPr lang="fa-IR" smtClean="0"/>
              <a:t>12/10/1445</a:t>
            </a:fld>
            <a:endParaRPr lang="fa-IR"/>
          </a:p>
        </p:txBody>
      </p:sp>
      <p:sp>
        <p:nvSpPr>
          <p:cNvPr id="4" name="Footer Placeholder 3">
            <a:extLst>
              <a:ext uri="{FF2B5EF4-FFF2-40B4-BE49-F238E27FC236}">
                <a16:creationId xmlns:a16="http://schemas.microsoft.com/office/drawing/2014/main" id="{5D6C0D20-689D-7DF3-05AF-FA97A2F6CB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5" name="Slide Number Placeholder 4">
            <a:extLst>
              <a:ext uri="{FF2B5EF4-FFF2-40B4-BE49-F238E27FC236}">
                <a16:creationId xmlns:a16="http://schemas.microsoft.com/office/drawing/2014/main" id="{244AF160-DD61-15BD-C6C6-B7412A5943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a:defRPr sz="1200"/>
            </a:lvl1pPr>
          </a:lstStyle>
          <a:p>
            <a:fld id="{C7E4D583-893B-48BB-9F30-9513525ED1C2}" type="slidenum">
              <a:rPr lang="fa-IR" smtClean="0"/>
              <a:t>‹#›</a:t>
            </a:fld>
            <a:endParaRPr lang="fa-IR"/>
          </a:p>
        </p:txBody>
      </p:sp>
    </p:spTree>
    <p:extLst>
      <p:ext uri="{BB962C8B-B14F-4D97-AF65-F5344CB8AC3E}">
        <p14:creationId xmlns:p14="http://schemas.microsoft.com/office/powerpoint/2010/main" val="151034164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8DE67FDE-857E-4F23-8C7A-D280FD74DE85}" type="datetimeFigureOut">
              <a:rPr lang="fa-IR" smtClean="0"/>
              <a:t>12/10/1445</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AB413573-EB19-4950-85B3-EB8E1F491755}" type="slidenum">
              <a:rPr lang="fa-IR" smtClean="0"/>
              <a:t>‹#›</a:t>
            </a:fld>
            <a:endParaRPr lang="fa-IR"/>
          </a:p>
        </p:txBody>
      </p:sp>
    </p:spTree>
    <p:extLst>
      <p:ext uri="{BB962C8B-B14F-4D97-AF65-F5344CB8AC3E}">
        <p14:creationId xmlns:p14="http://schemas.microsoft.com/office/powerpoint/2010/main" val="220921456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fa-IR" dirty="0"/>
          </a:p>
        </p:txBody>
      </p:sp>
      <p:sp>
        <p:nvSpPr>
          <p:cNvPr id="4" name="Footer Placeholder 3"/>
          <p:cNvSpPr>
            <a:spLocks noGrp="1"/>
          </p:cNvSpPr>
          <p:nvPr>
            <p:ph type="ftr" sz="quarter" idx="4"/>
          </p:nvPr>
        </p:nvSpPr>
        <p:spPr/>
        <p:txBody>
          <a:bodyPr/>
          <a:lstStyle/>
          <a:p>
            <a:endParaRPr lang="fa-IR"/>
          </a:p>
        </p:txBody>
      </p:sp>
      <p:sp>
        <p:nvSpPr>
          <p:cNvPr id="5" name="Slide Number Placeholder 4"/>
          <p:cNvSpPr>
            <a:spLocks noGrp="1"/>
          </p:cNvSpPr>
          <p:nvPr>
            <p:ph type="sldNum" sz="quarter" idx="5"/>
          </p:nvPr>
        </p:nvSpPr>
        <p:spPr/>
        <p:txBody>
          <a:bodyPr/>
          <a:lstStyle/>
          <a:p>
            <a:fld id="{AB413573-EB19-4950-85B3-EB8E1F491755}" type="slidenum">
              <a:rPr lang="fa-IR" smtClean="0"/>
              <a:t>2</a:t>
            </a:fld>
            <a:endParaRPr lang="fa-IR"/>
          </a:p>
        </p:txBody>
      </p:sp>
    </p:spTree>
    <p:extLst>
      <p:ext uri="{BB962C8B-B14F-4D97-AF65-F5344CB8AC3E}">
        <p14:creationId xmlns:p14="http://schemas.microsoft.com/office/powerpoint/2010/main" val="811673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dirty="0"/>
              <a:t>CRC &amp; colon cancer &amp; rectal cancer </a:t>
            </a:r>
            <a:r>
              <a:rPr lang="fa-IR" dirty="0"/>
              <a:t>مقایسه اینها و معنی دار بودن و نبودن مقایسه در زنان و مردان</a:t>
            </a:r>
          </a:p>
          <a:p>
            <a:pPr algn="r" rtl="1"/>
            <a:r>
              <a:rPr lang="fa-IR" dirty="0"/>
              <a:t>ریسک </a:t>
            </a:r>
            <a:r>
              <a:rPr lang="en-US" dirty="0"/>
              <a:t>PCC&lt;DCC </a:t>
            </a:r>
            <a:endParaRPr lang="fa-IR" dirty="0"/>
          </a:p>
          <a:p>
            <a:pPr algn="r" rtl="1"/>
            <a:r>
              <a:rPr lang="fa-IR" dirty="0"/>
              <a:t>رکتال نسبت به این </a:t>
            </a:r>
            <a:r>
              <a:rPr lang="fa-IR" b="1" dirty="0"/>
              <a:t>فاکتورانسولین</a:t>
            </a:r>
            <a:r>
              <a:rPr lang="fa-IR" dirty="0"/>
              <a:t> و </a:t>
            </a:r>
            <a:r>
              <a:rPr lang="fa-IR" b="1" dirty="0"/>
              <a:t>ای جی اف </a:t>
            </a:r>
            <a:r>
              <a:rPr lang="fa-IR" dirty="0"/>
              <a:t>حساستر است از رکتال</a:t>
            </a:r>
          </a:p>
          <a:p>
            <a:pPr algn="r" rtl="1"/>
            <a:r>
              <a:rPr lang="fa-IR" b="1" dirty="0"/>
              <a:t>مکانیسم های پشت این ارتباط:</a:t>
            </a:r>
          </a:p>
          <a:p>
            <a:pPr algn="r" rtl="1"/>
            <a:r>
              <a:rPr lang="fa-IR" dirty="0"/>
              <a:t>1این دو فکاتور هورمون رشد و ای جی اف باعث </a:t>
            </a:r>
            <a:r>
              <a:rPr lang="fa-IR" b="1" dirty="0"/>
              <a:t>تحریک</a:t>
            </a:r>
            <a:r>
              <a:rPr lang="fa-IR" dirty="0"/>
              <a:t> </a:t>
            </a:r>
            <a:r>
              <a:rPr lang="fa-IR" b="1" dirty="0"/>
              <a:t>رشد</a:t>
            </a:r>
            <a:r>
              <a:rPr lang="fa-IR" dirty="0"/>
              <a:t> سلولی در نوجوانی، اول </a:t>
            </a:r>
            <a:r>
              <a:rPr lang="fa-IR" b="1" dirty="0"/>
              <a:t>مرگ</a:t>
            </a:r>
            <a:r>
              <a:rPr lang="fa-IR" dirty="0"/>
              <a:t> سلولی را </a:t>
            </a:r>
            <a:r>
              <a:rPr lang="fa-IR" b="1" dirty="0"/>
              <a:t>مهار</a:t>
            </a:r>
            <a:r>
              <a:rPr lang="fa-IR" dirty="0"/>
              <a:t> و تحریک سلول سازی میکند و در </a:t>
            </a:r>
            <a:r>
              <a:rPr lang="fa-IR" b="1" dirty="0"/>
              <a:t>پیشرفت سرطان نقش دارد</a:t>
            </a:r>
          </a:p>
          <a:p>
            <a:pPr algn="r" rtl="1"/>
            <a:r>
              <a:rPr lang="fa-IR" dirty="0"/>
              <a:t>2بیش از </a:t>
            </a:r>
            <a:r>
              <a:rPr lang="fa-IR" b="1" dirty="0"/>
              <a:t>100 ژن مرتبط با سرطان زایی </a:t>
            </a:r>
            <a:r>
              <a:rPr lang="fa-IR" dirty="0"/>
              <a:t>از طریق تاثیر بر تنظیم رشد تقسیم سلولی تمایز سلولی و مرگ برنامه ریزی شده</a:t>
            </a:r>
          </a:p>
          <a:p>
            <a:pPr algn="r" rtl="1"/>
            <a:r>
              <a:rPr lang="fa-IR" dirty="0"/>
              <a:t>3 دستگاه گوارش بزرگتر و بلند تر با سلول های بیشار</a:t>
            </a:r>
          </a:p>
        </p:txBody>
      </p:sp>
      <p:sp>
        <p:nvSpPr>
          <p:cNvPr id="4" name="Footer Placeholder 3"/>
          <p:cNvSpPr>
            <a:spLocks noGrp="1"/>
          </p:cNvSpPr>
          <p:nvPr>
            <p:ph type="ftr" sz="quarter" idx="4"/>
          </p:nvPr>
        </p:nvSpPr>
        <p:spPr/>
        <p:txBody>
          <a:bodyPr/>
          <a:lstStyle/>
          <a:p>
            <a:endParaRPr lang="fa-IR"/>
          </a:p>
        </p:txBody>
      </p:sp>
      <p:sp>
        <p:nvSpPr>
          <p:cNvPr id="5" name="Slide Number Placeholder 4"/>
          <p:cNvSpPr>
            <a:spLocks noGrp="1"/>
          </p:cNvSpPr>
          <p:nvPr>
            <p:ph type="sldNum" sz="quarter" idx="5"/>
          </p:nvPr>
        </p:nvSpPr>
        <p:spPr/>
        <p:txBody>
          <a:bodyPr/>
          <a:lstStyle/>
          <a:p>
            <a:fld id="{AB413573-EB19-4950-85B3-EB8E1F491755}" type="slidenum">
              <a:rPr lang="fa-IR" smtClean="0"/>
              <a:t>22</a:t>
            </a:fld>
            <a:endParaRPr lang="fa-IR"/>
          </a:p>
        </p:txBody>
      </p:sp>
    </p:spTree>
    <p:extLst>
      <p:ext uri="{BB962C8B-B14F-4D97-AF65-F5344CB8AC3E}">
        <p14:creationId xmlns:p14="http://schemas.microsoft.com/office/powerpoint/2010/main" val="1432733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این نتایج با نتایج مقالات متاانالیز دیگری نیز مطابقت داشت و مطالعه مندلی رندومایز شده هم که فاکتور ژنتیکی مرتبط با قدبلندی را بررسی میکند نیز این رابطه را تایید کرده.</a:t>
            </a:r>
          </a:p>
          <a:p>
            <a:pPr algn="r" rtl="1"/>
            <a:r>
              <a:rPr lang="fa-IR" dirty="0"/>
              <a:t>قوت: بزرگی کوهورت ها و جمعیت</a:t>
            </a:r>
          </a:p>
          <a:p>
            <a:pPr algn="r" rtl="1"/>
            <a:r>
              <a:rPr lang="fa-IR" dirty="0"/>
              <a:t>ضعف: خودگزارشی و عدم حذف خطای مربوط به </a:t>
            </a:r>
            <a:r>
              <a:rPr lang="en-US" dirty="0"/>
              <a:t>residual confounder</a:t>
            </a:r>
          </a:p>
          <a:p>
            <a:pPr algn="r" rtl="1"/>
            <a:r>
              <a:rPr lang="fa-IR" dirty="0"/>
              <a:t>ادجاست نکردن فاکتور </a:t>
            </a:r>
            <a:r>
              <a:rPr lang="en-US" dirty="0"/>
              <a:t>socioeconomic</a:t>
            </a:r>
          </a:p>
          <a:p>
            <a:pPr algn="r" rtl="1"/>
            <a:endParaRPr lang="fa-IR" dirty="0"/>
          </a:p>
        </p:txBody>
      </p:sp>
      <p:sp>
        <p:nvSpPr>
          <p:cNvPr id="4" name="Footer Placeholder 3"/>
          <p:cNvSpPr>
            <a:spLocks noGrp="1"/>
          </p:cNvSpPr>
          <p:nvPr>
            <p:ph type="ftr" sz="quarter" idx="4"/>
          </p:nvPr>
        </p:nvSpPr>
        <p:spPr/>
        <p:txBody>
          <a:bodyPr/>
          <a:lstStyle/>
          <a:p>
            <a:endParaRPr lang="fa-IR"/>
          </a:p>
        </p:txBody>
      </p:sp>
      <p:sp>
        <p:nvSpPr>
          <p:cNvPr id="5" name="Slide Number Placeholder 4"/>
          <p:cNvSpPr>
            <a:spLocks noGrp="1"/>
          </p:cNvSpPr>
          <p:nvPr>
            <p:ph type="sldNum" sz="quarter" idx="5"/>
          </p:nvPr>
        </p:nvSpPr>
        <p:spPr/>
        <p:txBody>
          <a:bodyPr/>
          <a:lstStyle/>
          <a:p>
            <a:fld id="{AB413573-EB19-4950-85B3-EB8E1F491755}" type="slidenum">
              <a:rPr lang="fa-IR" smtClean="0"/>
              <a:t>23</a:t>
            </a:fld>
            <a:endParaRPr lang="fa-IR"/>
          </a:p>
        </p:txBody>
      </p:sp>
    </p:spTree>
    <p:extLst>
      <p:ext uri="{BB962C8B-B14F-4D97-AF65-F5344CB8AC3E}">
        <p14:creationId xmlns:p14="http://schemas.microsoft.com/office/powerpoint/2010/main" val="1337150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fa-IR" dirty="0"/>
              <a:t>سرطان کولون جزو شایعترین ها دربین انواع سرطان میباشد.سومین سرطان شایع درمردان (دومین علت مرگ) و دومین در زنان(اولین علت مرگ)سرطان کولون سومین سرطان شناخته شده شایع میباشد.دومین علت مرگ مرتبط با سرطان میباشد. افزایش قابل توجه سرطان کولون در ژاپن بعد از جنگ جهانی دوم.</a:t>
            </a:r>
          </a:p>
          <a:p>
            <a:pPr algn="r" rtl="1"/>
            <a:r>
              <a:rPr lang="fa-IR" dirty="0"/>
              <a:t>تحقیقات روی نژاد قفقازی (اروپایی افریقایی) انجام شده که ارتباط را نشان میدهد اما روی اسیایی ها مخصوصا ژاپنی ها که متوسط قد کوتاهتری دارند انجام نشده.</a:t>
            </a:r>
          </a:p>
          <a:p>
            <a:pPr algn="r" rtl="1"/>
            <a:r>
              <a:rPr lang="en-US" b="0" i="0" dirty="0">
                <a:solidFill>
                  <a:srgbClr val="1F1F1F"/>
                </a:solidFill>
                <a:effectLst/>
                <a:highlight>
                  <a:srgbClr val="FFFFFF"/>
                </a:highlight>
                <a:latin typeface="Helvetica Neue"/>
              </a:rPr>
              <a:t>descending colon</a:t>
            </a:r>
            <a:r>
              <a:rPr lang="fa-IR" b="0" i="0" dirty="0">
                <a:solidFill>
                  <a:srgbClr val="1F1F1F"/>
                </a:solidFill>
                <a:effectLst/>
                <a:highlight>
                  <a:srgbClr val="FFFFFF"/>
                </a:highlight>
                <a:latin typeface="Helvetica Neue"/>
              </a:rPr>
              <a:t> =</a:t>
            </a:r>
            <a:r>
              <a:rPr lang="en-US" b="0" i="0" dirty="0">
                <a:solidFill>
                  <a:srgbClr val="1F1F1F"/>
                </a:solidFill>
                <a:effectLst/>
                <a:highlight>
                  <a:srgbClr val="FFFFFF"/>
                </a:highlight>
                <a:latin typeface="Helvetica Neue"/>
              </a:rPr>
              <a:t>distal</a:t>
            </a:r>
            <a:r>
              <a:rPr lang="fa-IR" b="0" i="0" dirty="0">
                <a:solidFill>
                  <a:srgbClr val="1F1F1F"/>
                </a:solidFill>
                <a:effectLst/>
                <a:highlight>
                  <a:srgbClr val="FFFFFF"/>
                </a:highlight>
                <a:latin typeface="Helvetica Neue"/>
              </a:rPr>
              <a:t> نزولی، چپ،بخش اس شیپ که کولون را به رکتوم متصل میکند</a:t>
            </a:r>
          </a:p>
          <a:p>
            <a:pPr algn="r" rtl="1"/>
            <a:r>
              <a:rPr lang="en-US" b="0" i="0" dirty="0">
                <a:solidFill>
                  <a:srgbClr val="1F1F1F"/>
                </a:solidFill>
                <a:effectLst/>
                <a:highlight>
                  <a:srgbClr val="FFFFFF"/>
                </a:highlight>
                <a:latin typeface="Helvetica Neue"/>
              </a:rPr>
              <a:t>Proximal= </a:t>
            </a:r>
            <a:r>
              <a:rPr lang="fa-IR" b="0" i="0" dirty="0">
                <a:solidFill>
                  <a:srgbClr val="1F1F1F"/>
                </a:solidFill>
                <a:effectLst/>
                <a:highlight>
                  <a:srgbClr val="FFFFFF"/>
                </a:highlight>
                <a:latin typeface="Helvetica Neue"/>
              </a:rPr>
              <a:t>اول و بخش میانی کولون</a:t>
            </a:r>
          </a:p>
          <a:p>
            <a:pPr algn="r" rtl="1"/>
            <a:r>
              <a:rPr lang="en-US" b="0" i="0" dirty="0">
                <a:solidFill>
                  <a:srgbClr val="1F1F1F"/>
                </a:solidFill>
                <a:effectLst/>
                <a:highlight>
                  <a:srgbClr val="FFFFFF"/>
                </a:highlight>
                <a:latin typeface="Helvetica Neue"/>
              </a:rPr>
              <a:t>Colorectal</a:t>
            </a:r>
            <a:r>
              <a:rPr lang="fa-IR" b="0" i="0" dirty="0">
                <a:solidFill>
                  <a:srgbClr val="1F1F1F"/>
                </a:solidFill>
                <a:effectLst/>
                <a:highlight>
                  <a:srgbClr val="FFFFFF"/>
                </a:highlight>
                <a:latin typeface="Helvetica Neue"/>
              </a:rPr>
              <a:t>=کولون و رکتوم</a:t>
            </a:r>
          </a:p>
          <a:p>
            <a:pPr algn="r" rtl="1"/>
            <a:endParaRPr lang="en-US" b="0" i="0" dirty="0">
              <a:solidFill>
                <a:srgbClr val="1F1F1F"/>
              </a:solidFill>
              <a:effectLst/>
              <a:highlight>
                <a:srgbClr val="FFFFFF"/>
              </a:highlight>
              <a:latin typeface="Helvetica Neue"/>
            </a:endParaRPr>
          </a:p>
          <a:p>
            <a:pPr algn="r" rtl="1"/>
            <a:endParaRPr lang="fa-IR" dirty="0"/>
          </a:p>
        </p:txBody>
      </p:sp>
      <p:sp>
        <p:nvSpPr>
          <p:cNvPr id="4" name="Footer Placeholder 3"/>
          <p:cNvSpPr>
            <a:spLocks noGrp="1"/>
          </p:cNvSpPr>
          <p:nvPr>
            <p:ph type="ftr" sz="quarter" idx="4"/>
          </p:nvPr>
        </p:nvSpPr>
        <p:spPr/>
        <p:txBody>
          <a:bodyPr/>
          <a:lstStyle/>
          <a:p>
            <a:endParaRPr lang="fa-IR"/>
          </a:p>
        </p:txBody>
      </p:sp>
      <p:sp>
        <p:nvSpPr>
          <p:cNvPr id="5" name="Slide Number Placeholder 4"/>
          <p:cNvSpPr>
            <a:spLocks noGrp="1"/>
          </p:cNvSpPr>
          <p:nvPr>
            <p:ph type="sldNum" sz="quarter" idx="5"/>
          </p:nvPr>
        </p:nvSpPr>
        <p:spPr/>
        <p:txBody>
          <a:bodyPr/>
          <a:lstStyle/>
          <a:p>
            <a:fld id="{AB413573-EB19-4950-85B3-EB8E1F491755}" type="slidenum">
              <a:rPr lang="fa-IR" smtClean="0"/>
              <a:t>3</a:t>
            </a:fld>
            <a:endParaRPr lang="fa-IR"/>
          </a:p>
        </p:txBody>
      </p:sp>
    </p:spTree>
    <p:extLst>
      <p:ext uri="{BB962C8B-B14F-4D97-AF65-F5344CB8AC3E}">
        <p14:creationId xmlns:p14="http://schemas.microsoft.com/office/powerpoint/2010/main" val="3842955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معیار خروج: اگر دیتا ها مربوط به سن و جنس منطقه وقد و سابقه هرنوع سرطان میس شده باشد</a:t>
            </a:r>
          </a:p>
        </p:txBody>
      </p:sp>
      <p:sp>
        <p:nvSpPr>
          <p:cNvPr id="4" name="Footer Placeholder 3"/>
          <p:cNvSpPr>
            <a:spLocks noGrp="1"/>
          </p:cNvSpPr>
          <p:nvPr>
            <p:ph type="ftr" sz="quarter" idx="4"/>
          </p:nvPr>
        </p:nvSpPr>
        <p:spPr/>
        <p:txBody>
          <a:bodyPr/>
          <a:lstStyle/>
          <a:p>
            <a:endParaRPr lang="fa-IR"/>
          </a:p>
        </p:txBody>
      </p:sp>
      <p:sp>
        <p:nvSpPr>
          <p:cNvPr id="5" name="Slide Number Placeholder 4"/>
          <p:cNvSpPr>
            <a:spLocks noGrp="1"/>
          </p:cNvSpPr>
          <p:nvPr>
            <p:ph type="sldNum" sz="quarter" idx="5"/>
          </p:nvPr>
        </p:nvSpPr>
        <p:spPr/>
        <p:txBody>
          <a:bodyPr/>
          <a:lstStyle/>
          <a:p>
            <a:fld id="{AB413573-EB19-4950-85B3-EB8E1F491755}" type="slidenum">
              <a:rPr lang="fa-IR" smtClean="0"/>
              <a:t>4</a:t>
            </a:fld>
            <a:endParaRPr lang="fa-IR"/>
          </a:p>
        </p:txBody>
      </p:sp>
    </p:spTree>
    <p:extLst>
      <p:ext uri="{BB962C8B-B14F-4D97-AF65-F5344CB8AC3E}">
        <p14:creationId xmlns:p14="http://schemas.microsoft.com/office/powerpoint/2010/main" val="3208275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شخص سال از زمان شروع تا پایان به هر علتی</a:t>
            </a:r>
          </a:p>
          <a:p>
            <a:pPr algn="r" rtl="1"/>
            <a:r>
              <a:rPr lang="en-US" dirty="0"/>
              <a:t>HR</a:t>
            </a:r>
            <a:r>
              <a:rPr lang="fa-IR" dirty="0"/>
              <a:t>: شانس بروز را در دوگروه بدست میاوریم </a:t>
            </a:r>
          </a:p>
          <a:p>
            <a:pPr algn="r" rtl="1"/>
            <a:r>
              <a:rPr lang="en-US" dirty="0"/>
              <a:t> HR = 1. </a:t>
            </a:r>
            <a:r>
              <a:rPr lang="fa-IR" dirty="0"/>
              <a:t>نشان‌دهنده‌ی عدم تاثیر بر نرخ خطر است.</a:t>
            </a:r>
          </a:p>
          <a:p>
            <a:pPr algn="r" rtl="1"/>
            <a:r>
              <a:rPr lang="fa-IR" dirty="0"/>
              <a:t> </a:t>
            </a:r>
            <a:r>
              <a:rPr lang="en-US" dirty="0"/>
              <a:t>HR &lt; 1. </a:t>
            </a:r>
            <a:r>
              <a:rPr lang="fa-IR" dirty="0"/>
              <a:t>نرخ خطر را کاهش و در نتیجه طول بقا را افزایش می‌دهد.</a:t>
            </a:r>
          </a:p>
          <a:p>
            <a:pPr algn="r" rtl="1"/>
            <a:r>
              <a:rPr lang="fa-IR" dirty="0"/>
              <a:t> </a:t>
            </a:r>
            <a:r>
              <a:rPr lang="en-US" dirty="0"/>
              <a:t>HR &gt; 1. </a:t>
            </a:r>
            <a:r>
              <a:rPr lang="fa-IR" dirty="0"/>
              <a:t>نرخ خطر را افزایش و در نتیجه طول بقا را کاهش می‌دهد.</a:t>
            </a:r>
          </a:p>
          <a:p>
            <a:pPr algn="r" rtl="1"/>
            <a:endParaRPr lang="fa-IR" dirty="0"/>
          </a:p>
        </p:txBody>
      </p:sp>
      <p:sp>
        <p:nvSpPr>
          <p:cNvPr id="4" name="Footer Placeholder 3"/>
          <p:cNvSpPr>
            <a:spLocks noGrp="1"/>
          </p:cNvSpPr>
          <p:nvPr>
            <p:ph type="ftr" sz="quarter" idx="4"/>
          </p:nvPr>
        </p:nvSpPr>
        <p:spPr/>
        <p:txBody>
          <a:bodyPr/>
          <a:lstStyle/>
          <a:p>
            <a:endParaRPr lang="fa-IR"/>
          </a:p>
        </p:txBody>
      </p:sp>
      <p:sp>
        <p:nvSpPr>
          <p:cNvPr id="5" name="Slide Number Placeholder 4"/>
          <p:cNvSpPr>
            <a:spLocks noGrp="1"/>
          </p:cNvSpPr>
          <p:nvPr>
            <p:ph type="sldNum" sz="quarter" idx="5"/>
          </p:nvPr>
        </p:nvSpPr>
        <p:spPr/>
        <p:txBody>
          <a:bodyPr/>
          <a:lstStyle/>
          <a:p>
            <a:fld id="{AB413573-EB19-4950-85B3-EB8E1F491755}" type="slidenum">
              <a:rPr lang="fa-IR" smtClean="0"/>
              <a:t>7</a:t>
            </a:fld>
            <a:endParaRPr lang="fa-IR"/>
          </a:p>
        </p:txBody>
      </p:sp>
    </p:spTree>
    <p:extLst>
      <p:ext uri="{BB962C8B-B14F-4D97-AF65-F5344CB8AC3E}">
        <p14:creationId xmlns:p14="http://schemas.microsoft.com/office/powerpoint/2010/main" val="2677689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به این ترتیب مدل کاکس را می‌توان به صورت یک رگرسیون خطی چندگانه از لگاریتم خطر روی کمیت‌های  </a:t>
            </a:r>
            <a:r>
              <a:rPr lang="en-US" dirty="0"/>
              <a:t>xi</a:t>
            </a:r>
            <a:r>
              <a:rPr lang="fa-IR" dirty="0"/>
              <a:t> نوشت که در آن </a:t>
            </a:r>
            <a:r>
              <a:rPr lang="en-US" dirty="0"/>
              <a:t>log h0(t)</a:t>
            </a:r>
            <a:r>
              <a:rPr lang="fa-IR" dirty="0"/>
              <a:t> به عنوان یک ضریب ثابت در مدل حضور دارد.</a:t>
            </a:r>
            <a:r>
              <a:rPr lang="en-US" dirty="0"/>
              <a:t>exp(bi)</a:t>
            </a:r>
            <a:r>
              <a:rPr lang="fa-IR" dirty="0"/>
              <a:t> همان نسبت های خطر نامیده میشوند. آنالیز مولتی وریت بررسی چندین عامل خطربر زمان بقا. فرض در محاسبه نسبت خطر در انالیز بقا ،نرخ خطر در طول زمان ثابت است ینی ایطور نیست که در یک دوره زمانی رویداد زیاد مشاهده کنیم و یک دوره رویداد کمتر...نرخ خطر جمعیت بطور تصادفی قرار گرفته باشد.اگر دومنحنی رسم شده از دو گروه قد باهم تلاقی داشته باشند این فرض برقرار نیست</a:t>
            </a:r>
          </a:p>
        </p:txBody>
      </p:sp>
      <p:sp>
        <p:nvSpPr>
          <p:cNvPr id="4" name="Footer Placeholder 3"/>
          <p:cNvSpPr>
            <a:spLocks noGrp="1"/>
          </p:cNvSpPr>
          <p:nvPr>
            <p:ph type="ftr" sz="quarter" idx="4"/>
          </p:nvPr>
        </p:nvSpPr>
        <p:spPr/>
        <p:txBody>
          <a:bodyPr/>
          <a:lstStyle/>
          <a:p>
            <a:endParaRPr lang="fa-IR"/>
          </a:p>
        </p:txBody>
      </p:sp>
      <p:sp>
        <p:nvSpPr>
          <p:cNvPr id="5" name="Slide Number Placeholder 4"/>
          <p:cNvSpPr>
            <a:spLocks noGrp="1"/>
          </p:cNvSpPr>
          <p:nvPr>
            <p:ph type="sldNum" sz="quarter" idx="5"/>
          </p:nvPr>
        </p:nvSpPr>
        <p:spPr/>
        <p:txBody>
          <a:bodyPr/>
          <a:lstStyle/>
          <a:p>
            <a:fld id="{AB413573-EB19-4950-85B3-EB8E1F491755}" type="slidenum">
              <a:rPr lang="fa-IR" smtClean="0"/>
              <a:t>8</a:t>
            </a:fld>
            <a:endParaRPr lang="fa-IR"/>
          </a:p>
        </p:txBody>
      </p:sp>
    </p:spTree>
    <p:extLst>
      <p:ext uri="{BB962C8B-B14F-4D97-AF65-F5344CB8AC3E}">
        <p14:creationId xmlns:p14="http://schemas.microsoft.com/office/powerpoint/2010/main" val="3496452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HR = 1. </a:t>
            </a:r>
            <a:r>
              <a:rPr kumimoji="0" lang="fa-I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نشان‌دهنده‌ی عدم تاثیر بر نرخ خطر است.</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HR &lt; 1. </a:t>
            </a:r>
            <a:r>
              <a:rPr kumimoji="0" lang="fa-I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نرخ خطر را کاهش و در نتیجه طول بقا را افزایش می‌دهد.</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HR &gt; 1. </a:t>
            </a:r>
            <a:r>
              <a:rPr kumimoji="0" lang="fa-I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نرخ خطر را افزایش و در نتیجه طول بقا را کاهش می‌دهد.</a:t>
            </a:r>
          </a:p>
          <a:p>
            <a:pPr algn="r" rtl="1"/>
            <a:r>
              <a:rPr lang="fa-IR" dirty="0"/>
              <a:t>آنالیز حساسیت با حذف موارد تشخیص داده شده طی 3 سال از خط پایه </a:t>
            </a:r>
            <a:r>
              <a:rPr lang="en-US" dirty="0"/>
              <a:t>baseline</a:t>
            </a:r>
            <a:r>
              <a:rPr lang="fa-IR" dirty="0"/>
              <a:t>است.</a:t>
            </a:r>
          </a:p>
          <a:p>
            <a:pPr algn="r" rtl="1"/>
            <a:r>
              <a:rPr lang="fa-IR" dirty="0"/>
              <a:t>وریبل های ادجاست شده: بی ام ای /دیابت/سیگار/الکل/فعالیت بدنی/متوسط کالری دریافتی</a:t>
            </a:r>
          </a:p>
          <a:p>
            <a:pPr marL="0" marR="0" lvl="0" indent="0" algn="r" defTabSz="914400" rtl="1" eaLnBrk="1" fontAlgn="auto" latinLnBrk="0" hangingPunct="1">
              <a:lnSpc>
                <a:spcPct val="100000"/>
              </a:lnSpc>
              <a:spcBef>
                <a:spcPts val="0"/>
              </a:spcBef>
              <a:spcAft>
                <a:spcPts val="0"/>
              </a:spcAft>
              <a:buClrTx/>
              <a:buSzTx/>
              <a:buFontTx/>
              <a:buNone/>
              <a:tabLst/>
              <a:defRPr/>
            </a:pPr>
            <a:r>
              <a:rPr lang="fa-IR" dirty="0">
                <a:cs typeface="B Nazanin" panose="00000400000000000000" pitchFamily="2" charset="-78"/>
              </a:rPr>
              <a:t>: با ترکیب ضرایب رگرسیونی و استادارد ارور ها ارتباط روند را ازمون کردند.</a:t>
            </a:r>
          </a:p>
          <a:p>
            <a:pPr algn="r" rtl="1"/>
            <a:endParaRPr lang="fa-IR" dirty="0"/>
          </a:p>
        </p:txBody>
      </p:sp>
      <p:sp>
        <p:nvSpPr>
          <p:cNvPr id="4" name="Footer Placeholder 3"/>
          <p:cNvSpPr>
            <a:spLocks noGrp="1"/>
          </p:cNvSpPr>
          <p:nvPr>
            <p:ph type="ftr" sz="quarter" idx="4"/>
          </p:nvPr>
        </p:nvSpPr>
        <p:spPr/>
        <p:txBody>
          <a:bodyPr/>
          <a:lstStyle/>
          <a:p>
            <a:endParaRPr lang="fa-IR"/>
          </a:p>
        </p:txBody>
      </p:sp>
      <p:sp>
        <p:nvSpPr>
          <p:cNvPr id="5" name="Slide Number Placeholder 4"/>
          <p:cNvSpPr>
            <a:spLocks noGrp="1"/>
          </p:cNvSpPr>
          <p:nvPr>
            <p:ph type="sldNum" sz="quarter" idx="5"/>
          </p:nvPr>
        </p:nvSpPr>
        <p:spPr/>
        <p:txBody>
          <a:bodyPr/>
          <a:lstStyle/>
          <a:p>
            <a:fld id="{AB413573-EB19-4950-85B3-EB8E1F491755}" type="slidenum">
              <a:rPr lang="fa-IR" smtClean="0"/>
              <a:t>9</a:t>
            </a:fld>
            <a:endParaRPr lang="fa-IR"/>
          </a:p>
        </p:txBody>
      </p:sp>
    </p:spTree>
    <p:extLst>
      <p:ext uri="{BB962C8B-B14F-4D97-AF65-F5344CB8AC3E}">
        <p14:creationId xmlns:p14="http://schemas.microsoft.com/office/powerpoint/2010/main" val="808068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a-IR" dirty="0"/>
          </a:p>
        </p:txBody>
      </p:sp>
      <p:sp>
        <p:nvSpPr>
          <p:cNvPr id="4" name="Footer Placeholder 3"/>
          <p:cNvSpPr>
            <a:spLocks noGrp="1"/>
          </p:cNvSpPr>
          <p:nvPr>
            <p:ph type="ftr" sz="quarter" idx="4"/>
          </p:nvPr>
        </p:nvSpPr>
        <p:spPr/>
        <p:txBody>
          <a:bodyPr/>
          <a:lstStyle/>
          <a:p>
            <a:endParaRPr lang="fa-IR"/>
          </a:p>
        </p:txBody>
      </p:sp>
      <p:sp>
        <p:nvSpPr>
          <p:cNvPr id="5" name="Slide Number Placeholder 4"/>
          <p:cNvSpPr>
            <a:spLocks noGrp="1"/>
          </p:cNvSpPr>
          <p:nvPr>
            <p:ph type="sldNum" sz="quarter" idx="5"/>
          </p:nvPr>
        </p:nvSpPr>
        <p:spPr/>
        <p:txBody>
          <a:bodyPr/>
          <a:lstStyle/>
          <a:p>
            <a:fld id="{AB413573-EB19-4950-85B3-EB8E1F491755}" type="slidenum">
              <a:rPr lang="fa-IR" smtClean="0"/>
              <a:t>11</a:t>
            </a:fld>
            <a:endParaRPr lang="fa-IR"/>
          </a:p>
        </p:txBody>
      </p:sp>
    </p:spTree>
    <p:extLst>
      <p:ext uri="{BB962C8B-B14F-4D97-AF65-F5344CB8AC3E}">
        <p14:creationId xmlns:p14="http://schemas.microsoft.com/office/powerpoint/2010/main" val="3115201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اثرات تصادفی:اشتراکاات و تفاوت ها هستن... تفاوت اثرا با میانگین وزنی اعمال...ازمون ناهمگنی معنی دار....</a:t>
            </a:r>
          </a:p>
          <a:p>
            <a:pPr algn="r" rtl="1"/>
            <a:r>
              <a:rPr lang="fa-IR" dirty="0"/>
              <a:t>اثرات ثابت: خطای نمونه گیری</a:t>
            </a:r>
          </a:p>
          <a:p>
            <a:pPr algn="r" rtl="1"/>
            <a:r>
              <a:rPr lang="fa-IR" dirty="0"/>
              <a:t>میزان ناهمگونی با شاخص </a:t>
            </a:r>
            <a:r>
              <a:rPr lang="en-US" dirty="0"/>
              <a:t>I2</a:t>
            </a:r>
            <a:r>
              <a:rPr lang="fa-IR" dirty="0"/>
              <a:t> : درصد تفاوت مشاهده شده بخاطر ناهمگونی بین مطالعات رو نشان ،نه بخاطر نمونه گیری مکرر</a:t>
            </a:r>
            <a:endParaRPr lang="en-US" dirty="0"/>
          </a:p>
          <a:p>
            <a:pPr algn="r" rtl="1"/>
            <a:endParaRPr lang="fa-IR" dirty="0"/>
          </a:p>
          <a:p>
            <a:pPr algn="r" rtl="1"/>
            <a:endParaRPr lang="fa-IR" dirty="0"/>
          </a:p>
        </p:txBody>
      </p:sp>
      <p:sp>
        <p:nvSpPr>
          <p:cNvPr id="4" name="Footer Placeholder 3"/>
          <p:cNvSpPr>
            <a:spLocks noGrp="1"/>
          </p:cNvSpPr>
          <p:nvPr>
            <p:ph type="ftr" sz="quarter" idx="4"/>
          </p:nvPr>
        </p:nvSpPr>
        <p:spPr/>
        <p:txBody>
          <a:bodyPr/>
          <a:lstStyle/>
          <a:p>
            <a:endParaRPr lang="fa-IR"/>
          </a:p>
        </p:txBody>
      </p:sp>
      <p:sp>
        <p:nvSpPr>
          <p:cNvPr id="5" name="Slide Number Placeholder 4"/>
          <p:cNvSpPr>
            <a:spLocks noGrp="1"/>
          </p:cNvSpPr>
          <p:nvPr>
            <p:ph type="sldNum" sz="quarter" idx="5"/>
          </p:nvPr>
        </p:nvSpPr>
        <p:spPr/>
        <p:txBody>
          <a:bodyPr/>
          <a:lstStyle/>
          <a:p>
            <a:fld id="{AB413573-EB19-4950-85B3-EB8E1F491755}" type="slidenum">
              <a:rPr lang="fa-IR" smtClean="0"/>
              <a:t>13</a:t>
            </a:fld>
            <a:endParaRPr lang="fa-IR"/>
          </a:p>
        </p:txBody>
      </p:sp>
    </p:spTree>
    <p:extLst>
      <p:ext uri="{BB962C8B-B14F-4D97-AF65-F5344CB8AC3E}">
        <p14:creationId xmlns:p14="http://schemas.microsoft.com/office/powerpoint/2010/main" val="2698554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این پلات </a:t>
            </a:r>
            <a:r>
              <a:rPr lang="fa-IR" b="1" dirty="0"/>
              <a:t>ساب گروپ انالیز</a:t>
            </a:r>
            <a:r>
              <a:rPr lang="fa-IR" dirty="0"/>
              <a:t> انجام داده ، و </a:t>
            </a:r>
            <a:r>
              <a:rPr lang="fa-IR" b="1" dirty="0"/>
              <a:t>تقسیم بندی </a:t>
            </a:r>
            <a:r>
              <a:rPr lang="fa-IR" dirty="0"/>
              <a:t>بر اساس سه زیرگروه .... انجام داده  </a:t>
            </a:r>
            <a:r>
              <a:rPr lang="fa-IR" b="1" dirty="0"/>
              <a:t>اجزای فارست پلات</a:t>
            </a:r>
          </a:p>
          <a:p>
            <a:pPr algn="r" rtl="1"/>
            <a:r>
              <a:rPr lang="fa-IR" dirty="0"/>
              <a:t>در این مطالعه کوتاه قد نسبت به بلند قد ها </a:t>
            </a:r>
            <a:r>
              <a:rPr lang="en-US" dirty="0"/>
              <a:t>HR</a:t>
            </a:r>
            <a:r>
              <a:rPr lang="fa-IR" dirty="0"/>
              <a:t> هایشان اندازه گیری شده با </a:t>
            </a:r>
            <a:r>
              <a:rPr lang="fa-IR" b="1" dirty="0"/>
              <a:t>میانگین</a:t>
            </a:r>
            <a:r>
              <a:rPr lang="fa-IR" dirty="0"/>
              <a:t> </a:t>
            </a:r>
            <a:r>
              <a:rPr lang="fa-IR" b="1" dirty="0"/>
              <a:t>وزنی</a:t>
            </a:r>
          </a:p>
          <a:p>
            <a:pPr algn="r" rtl="1"/>
            <a:r>
              <a:rPr lang="fa-IR" dirty="0"/>
              <a:t>هردستته </a:t>
            </a:r>
            <a:r>
              <a:rPr lang="en-US" b="1" dirty="0"/>
              <a:t>OVERALL</a:t>
            </a:r>
            <a:r>
              <a:rPr lang="en-US" dirty="0"/>
              <a:t> </a:t>
            </a:r>
            <a:r>
              <a:rPr lang="fa-IR" dirty="0"/>
              <a:t>داره ینی جمع </a:t>
            </a:r>
            <a:r>
              <a:rPr lang="en-US" dirty="0"/>
              <a:t>HR</a:t>
            </a:r>
            <a:r>
              <a:rPr lang="fa-IR" dirty="0"/>
              <a:t> ها</a:t>
            </a:r>
          </a:p>
          <a:p>
            <a:pPr algn="r" rtl="1"/>
            <a:r>
              <a:rPr lang="fa-IR" dirty="0"/>
              <a:t>نتیجه جمع بندی این 10 مطالعه که بعضی معنی دار هست بعضی نیست شده 1.22 </a:t>
            </a:r>
          </a:p>
          <a:p>
            <a:pPr algn="r" rtl="1"/>
            <a:r>
              <a:rPr lang="fa-IR" b="1" dirty="0"/>
              <a:t>بلند قد ها نسبت به کوتاه قد ها 1.23 برابر </a:t>
            </a:r>
            <a:r>
              <a:rPr lang="en-US" b="1" dirty="0"/>
              <a:t>HR</a:t>
            </a:r>
            <a:r>
              <a:rPr lang="fa-IR" b="1" dirty="0"/>
              <a:t> ابتلا به سرطان کولورکتال در انها بیشتر بوده و معنی دار هست.</a:t>
            </a:r>
          </a:p>
        </p:txBody>
      </p:sp>
      <p:sp>
        <p:nvSpPr>
          <p:cNvPr id="4" name="Footer Placeholder 3"/>
          <p:cNvSpPr>
            <a:spLocks noGrp="1"/>
          </p:cNvSpPr>
          <p:nvPr>
            <p:ph type="ftr" sz="quarter" idx="4"/>
          </p:nvPr>
        </p:nvSpPr>
        <p:spPr/>
        <p:txBody>
          <a:bodyPr/>
          <a:lstStyle/>
          <a:p>
            <a:endParaRPr lang="fa-IR"/>
          </a:p>
        </p:txBody>
      </p:sp>
      <p:sp>
        <p:nvSpPr>
          <p:cNvPr id="5" name="Slide Number Placeholder 4"/>
          <p:cNvSpPr>
            <a:spLocks noGrp="1"/>
          </p:cNvSpPr>
          <p:nvPr>
            <p:ph type="sldNum" sz="quarter" idx="5"/>
          </p:nvPr>
        </p:nvSpPr>
        <p:spPr/>
        <p:txBody>
          <a:bodyPr/>
          <a:lstStyle/>
          <a:p>
            <a:fld id="{AB413573-EB19-4950-85B3-EB8E1F491755}" type="slidenum">
              <a:rPr lang="fa-IR" smtClean="0"/>
              <a:t>14</a:t>
            </a:fld>
            <a:endParaRPr lang="fa-IR"/>
          </a:p>
        </p:txBody>
      </p:sp>
    </p:spTree>
    <p:extLst>
      <p:ext uri="{BB962C8B-B14F-4D97-AF65-F5344CB8AC3E}">
        <p14:creationId xmlns:p14="http://schemas.microsoft.com/office/powerpoint/2010/main" val="3960758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AE4F6-AE54-F7B0-5463-BD385F27AA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a-IR"/>
          </a:p>
        </p:txBody>
      </p:sp>
      <p:sp>
        <p:nvSpPr>
          <p:cNvPr id="3" name="Subtitle 2">
            <a:extLst>
              <a:ext uri="{FF2B5EF4-FFF2-40B4-BE49-F238E27FC236}">
                <a16:creationId xmlns:a16="http://schemas.microsoft.com/office/drawing/2014/main" id="{17DD5DC7-DB73-EB11-4B77-B5BB925864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a-IR"/>
          </a:p>
        </p:txBody>
      </p:sp>
      <p:sp>
        <p:nvSpPr>
          <p:cNvPr id="4" name="Date Placeholder 3">
            <a:extLst>
              <a:ext uri="{FF2B5EF4-FFF2-40B4-BE49-F238E27FC236}">
                <a16:creationId xmlns:a16="http://schemas.microsoft.com/office/drawing/2014/main" id="{FC5F2704-46D0-ACA5-43D4-CD47D55EA574}"/>
              </a:ext>
            </a:extLst>
          </p:cNvPr>
          <p:cNvSpPr>
            <a:spLocks noGrp="1"/>
          </p:cNvSpPr>
          <p:nvPr>
            <p:ph type="dt" sz="half" idx="10"/>
          </p:nvPr>
        </p:nvSpPr>
        <p:spPr>
          <a:xfrm>
            <a:off x="838200" y="6356350"/>
            <a:ext cx="2743200" cy="365125"/>
          </a:xfrm>
          <a:prstGeom prst="rect">
            <a:avLst/>
          </a:prstGeom>
        </p:spPr>
        <p:txBody>
          <a:bodyPr/>
          <a:lstStyle/>
          <a:p>
            <a:fld id="{BB4F701A-469C-4AC6-833E-6538C75A74E8}" type="datetime8">
              <a:rPr lang="fa-IR" smtClean="0"/>
              <a:t>20 آوريل 24</a:t>
            </a:fld>
            <a:endParaRPr lang="fa-IR"/>
          </a:p>
        </p:txBody>
      </p:sp>
      <p:sp>
        <p:nvSpPr>
          <p:cNvPr id="5" name="Footer Placeholder 4">
            <a:extLst>
              <a:ext uri="{FF2B5EF4-FFF2-40B4-BE49-F238E27FC236}">
                <a16:creationId xmlns:a16="http://schemas.microsoft.com/office/drawing/2014/main" id="{F1A7A1DA-B835-52BE-37E8-D69C4CA280B5}"/>
              </a:ext>
            </a:extLst>
          </p:cNvPr>
          <p:cNvSpPr>
            <a:spLocks noGrp="1"/>
          </p:cNvSpPr>
          <p:nvPr>
            <p:ph type="ftr" sz="quarter" idx="11"/>
          </p:nvPr>
        </p:nvSpPr>
        <p:spPr>
          <a:xfrm>
            <a:off x="838200" y="6340566"/>
            <a:ext cx="3267891" cy="365125"/>
          </a:xfrm>
        </p:spPr>
        <p:txBody>
          <a:bodyPr/>
          <a:lstStyle>
            <a:lvl1pPr>
              <a:defRPr>
                <a:cs typeface="B Nazanin" panose="00000400000000000000" pitchFamily="2" charset="-78"/>
              </a:defRPr>
            </a:lvl1pPr>
          </a:lstStyle>
          <a:p>
            <a:r>
              <a:rPr lang="fa-IR" dirty="0"/>
              <a:t>دانشگاه علوم پزشکی شاهرود</a:t>
            </a:r>
          </a:p>
        </p:txBody>
      </p:sp>
      <p:sp>
        <p:nvSpPr>
          <p:cNvPr id="6" name="Slide Number Placeholder 5">
            <a:extLst>
              <a:ext uri="{FF2B5EF4-FFF2-40B4-BE49-F238E27FC236}">
                <a16:creationId xmlns:a16="http://schemas.microsoft.com/office/drawing/2014/main" id="{7CD7055E-849D-D4BB-9A94-BF81FEF2F530}"/>
              </a:ext>
            </a:extLst>
          </p:cNvPr>
          <p:cNvSpPr>
            <a:spLocks noGrp="1"/>
          </p:cNvSpPr>
          <p:nvPr>
            <p:ph type="sldNum" sz="quarter" idx="12"/>
          </p:nvPr>
        </p:nvSpPr>
        <p:spPr/>
        <p:txBody>
          <a:bodyPr/>
          <a:lstStyle/>
          <a:p>
            <a:fld id="{94900F39-4C7D-4C43-9075-44DA0880E492}" type="slidenum">
              <a:rPr lang="fa-IR" smtClean="0"/>
              <a:t>‹#›</a:t>
            </a:fld>
            <a:endParaRPr lang="fa-IR"/>
          </a:p>
        </p:txBody>
      </p:sp>
    </p:spTree>
    <p:extLst>
      <p:ext uri="{BB962C8B-B14F-4D97-AF65-F5344CB8AC3E}">
        <p14:creationId xmlns:p14="http://schemas.microsoft.com/office/powerpoint/2010/main" val="339157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80007-3700-FD72-E623-AF5D12650160}"/>
              </a:ext>
            </a:extLst>
          </p:cNvPr>
          <p:cNvSpPr>
            <a:spLocks noGrp="1"/>
          </p:cNvSpPr>
          <p:nvPr>
            <p:ph type="title"/>
          </p:nvPr>
        </p:nvSpPr>
        <p:spPr/>
        <p:txBody>
          <a:bodyPr/>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D2017881-0785-EE14-E829-D94DEF3523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87391602-0DB5-B222-6ACF-EFE81D6487FD}"/>
              </a:ext>
            </a:extLst>
          </p:cNvPr>
          <p:cNvSpPr>
            <a:spLocks noGrp="1"/>
          </p:cNvSpPr>
          <p:nvPr>
            <p:ph type="dt" sz="half" idx="10"/>
          </p:nvPr>
        </p:nvSpPr>
        <p:spPr>
          <a:xfrm>
            <a:off x="838200" y="6356350"/>
            <a:ext cx="2743200" cy="365125"/>
          </a:xfrm>
          <a:prstGeom prst="rect">
            <a:avLst/>
          </a:prstGeom>
        </p:spPr>
        <p:txBody>
          <a:bodyPr/>
          <a:lstStyle/>
          <a:p>
            <a:fld id="{BBB07351-8A08-47F1-BEED-F895DC3EB87E}" type="datetime8">
              <a:rPr lang="fa-IR" smtClean="0"/>
              <a:t>20 آوريل 24</a:t>
            </a:fld>
            <a:endParaRPr lang="fa-IR"/>
          </a:p>
        </p:txBody>
      </p:sp>
      <p:sp>
        <p:nvSpPr>
          <p:cNvPr id="5" name="Footer Placeholder 4">
            <a:extLst>
              <a:ext uri="{FF2B5EF4-FFF2-40B4-BE49-F238E27FC236}">
                <a16:creationId xmlns:a16="http://schemas.microsoft.com/office/drawing/2014/main" id="{1F6991AC-D176-EC17-AD9E-EE56A4D0A8E1}"/>
              </a:ext>
            </a:extLst>
          </p:cNvPr>
          <p:cNvSpPr>
            <a:spLocks noGrp="1"/>
          </p:cNvSpPr>
          <p:nvPr>
            <p:ph type="ftr" sz="quarter" idx="11"/>
          </p:nvPr>
        </p:nvSpPr>
        <p:spPr/>
        <p:txBody>
          <a:bodyPr/>
          <a:lstStyle/>
          <a:p>
            <a:r>
              <a:rPr lang="fa-IR"/>
              <a:t>دانشگاه علوم پزشکی شاهرود</a:t>
            </a:r>
          </a:p>
        </p:txBody>
      </p:sp>
      <p:sp>
        <p:nvSpPr>
          <p:cNvPr id="6" name="Slide Number Placeholder 5">
            <a:extLst>
              <a:ext uri="{FF2B5EF4-FFF2-40B4-BE49-F238E27FC236}">
                <a16:creationId xmlns:a16="http://schemas.microsoft.com/office/drawing/2014/main" id="{36075786-E9A6-DEAA-131B-4047AD1FB4D3}"/>
              </a:ext>
            </a:extLst>
          </p:cNvPr>
          <p:cNvSpPr>
            <a:spLocks noGrp="1"/>
          </p:cNvSpPr>
          <p:nvPr>
            <p:ph type="sldNum" sz="quarter" idx="12"/>
          </p:nvPr>
        </p:nvSpPr>
        <p:spPr/>
        <p:txBody>
          <a:bodyPr/>
          <a:lstStyle/>
          <a:p>
            <a:fld id="{94900F39-4C7D-4C43-9075-44DA0880E492}" type="slidenum">
              <a:rPr lang="fa-IR" smtClean="0"/>
              <a:t>‹#›</a:t>
            </a:fld>
            <a:endParaRPr lang="fa-IR"/>
          </a:p>
        </p:txBody>
      </p:sp>
    </p:spTree>
    <p:extLst>
      <p:ext uri="{BB962C8B-B14F-4D97-AF65-F5344CB8AC3E}">
        <p14:creationId xmlns:p14="http://schemas.microsoft.com/office/powerpoint/2010/main" val="3393128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81294D-7D36-520B-7384-91B549F810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7F255A5A-F9DD-4977-8EC4-55D41D1FF2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013FCBBB-B6A6-33E0-59C0-E5E2275F300F}"/>
              </a:ext>
            </a:extLst>
          </p:cNvPr>
          <p:cNvSpPr>
            <a:spLocks noGrp="1"/>
          </p:cNvSpPr>
          <p:nvPr>
            <p:ph type="dt" sz="half" idx="10"/>
          </p:nvPr>
        </p:nvSpPr>
        <p:spPr>
          <a:xfrm>
            <a:off x="838200" y="6356350"/>
            <a:ext cx="2743200" cy="365125"/>
          </a:xfrm>
          <a:prstGeom prst="rect">
            <a:avLst/>
          </a:prstGeom>
        </p:spPr>
        <p:txBody>
          <a:bodyPr/>
          <a:lstStyle/>
          <a:p>
            <a:fld id="{8A81742D-7C5B-4777-A9FD-B40FC3C14BAE}" type="datetime8">
              <a:rPr lang="fa-IR" smtClean="0"/>
              <a:t>20 آوريل 24</a:t>
            </a:fld>
            <a:endParaRPr lang="fa-IR"/>
          </a:p>
        </p:txBody>
      </p:sp>
      <p:sp>
        <p:nvSpPr>
          <p:cNvPr id="5" name="Footer Placeholder 4">
            <a:extLst>
              <a:ext uri="{FF2B5EF4-FFF2-40B4-BE49-F238E27FC236}">
                <a16:creationId xmlns:a16="http://schemas.microsoft.com/office/drawing/2014/main" id="{54FDD74F-E680-086B-431A-CF9EB6CC11C8}"/>
              </a:ext>
            </a:extLst>
          </p:cNvPr>
          <p:cNvSpPr>
            <a:spLocks noGrp="1"/>
          </p:cNvSpPr>
          <p:nvPr>
            <p:ph type="ftr" sz="quarter" idx="11"/>
          </p:nvPr>
        </p:nvSpPr>
        <p:spPr/>
        <p:txBody>
          <a:bodyPr/>
          <a:lstStyle/>
          <a:p>
            <a:r>
              <a:rPr lang="fa-IR"/>
              <a:t>دانشگاه علوم پزشکی شاهرود</a:t>
            </a:r>
          </a:p>
        </p:txBody>
      </p:sp>
      <p:sp>
        <p:nvSpPr>
          <p:cNvPr id="6" name="Slide Number Placeholder 5">
            <a:extLst>
              <a:ext uri="{FF2B5EF4-FFF2-40B4-BE49-F238E27FC236}">
                <a16:creationId xmlns:a16="http://schemas.microsoft.com/office/drawing/2014/main" id="{7CBF872B-D3EF-3DAF-74E2-25FCE52B0B37}"/>
              </a:ext>
            </a:extLst>
          </p:cNvPr>
          <p:cNvSpPr>
            <a:spLocks noGrp="1"/>
          </p:cNvSpPr>
          <p:nvPr>
            <p:ph type="sldNum" sz="quarter" idx="12"/>
          </p:nvPr>
        </p:nvSpPr>
        <p:spPr/>
        <p:txBody>
          <a:bodyPr/>
          <a:lstStyle/>
          <a:p>
            <a:fld id="{94900F39-4C7D-4C43-9075-44DA0880E492}" type="slidenum">
              <a:rPr lang="fa-IR" smtClean="0"/>
              <a:t>‹#›</a:t>
            </a:fld>
            <a:endParaRPr lang="fa-IR"/>
          </a:p>
        </p:txBody>
      </p:sp>
    </p:spTree>
    <p:extLst>
      <p:ext uri="{BB962C8B-B14F-4D97-AF65-F5344CB8AC3E}">
        <p14:creationId xmlns:p14="http://schemas.microsoft.com/office/powerpoint/2010/main" val="2631494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DB2D-209F-CBB3-D030-9295709420E2}"/>
              </a:ext>
            </a:extLst>
          </p:cNvPr>
          <p:cNvSpPr>
            <a:spLocks noGrp="1"/>
          </p:cNvSpPr>
          <p:nvPr>
            <p:ph type="title"/>
          </p:nvPr>
        </p:nvSpPr>
        <p:spPr/>
        <p:txBody>
          <a:bodyPr/>
          <a:lstStyle/>
          <a:p>
            <a:endParaRPr lang="fa-IR" dirty="0"/>
          </a:p>
        </p:txBody>
      </p:sp>
      <p:sp>
        <p:nvSpPr>
          <p:cNvPr id="3" name="Content Placeholder 2">
            <a:extLst>
              <a:ext uri="{FF2B5EF4-FFF2-40B4-BE49-F238E27FC236}">
                <a16:creationId xmlns:a16="http://schemas.microsoft.com/office/drawing/2014/main" id="{49D66193-ECF7-F417-02C9-C30307ED4778}"/>
              </a:ext>
            </a:extLst>
          </p:cNvPr>
          <p:cNvSpPr>
            <a:spLocks noGrp="1"/>
          </p:cNvSpPr>
          <p:nvPr>
            <p:ph idx="1"/>
          </p:nvPr>
        </p:nvSpPr>
        <p:spPr>
          <a:xfrm>
            <a:off x="838200" y="1690688"/>
            <a:ext cx="10515600" cy="4351338"/>
          </a:xfrm>
        </p:spPr>
        <p:txBody>
          <a:bodyPr>
            <a:normAutofit/>
          </a:bodyPr>
          <a:lstStyle>
            <a:lvl1pPr>
              <a:lnSpc>
                <a:spcPct val="100000"/>
              </a:lnSpc>
              <a:defRPr sz="3000"/>
            </a:lvl1pPr>
            <a:lvl2pPr>
              <a:lnSpc>
                <a:spcPct val="100000"/>
              </a:lnSpc>
              <a:defRPr sz="3000"/>
            </a:lvl2pPr>
            <a:lvl3pPr>
              <a:lnSpc>
                <a:spcPct val="100000"/>
              </a:lnSpc>
              <a:defRPr sz="3000"/>
            </a:lvl3pPr>
            <a:lvl4pPr>
              <a:lnSpc>
                <a:spcPct val="100000"/>
              </a:lnSpc>
              <a:defRPr sz="3000"/>
            </a:lvl4pPr>
            <a:lvl5pPr>
              <a:lnSpc>
                <a:spcPct val="100000"/>
              </a:lnSpc>
              <a:defRPr sz="3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a-IR" dirty="0"/>
          </a:p>
        </p:txBody>
      </p:sp>
      <p:sp>
        <p:nvSpPr>
          <p:cNvPr id="5" name="Footer Placeholder 4">
            <a:extLst>
              <a:ext uri="{FF2B5EF4-FFF2-40B4-BE49-F238E27FC236}">
                <a16:creationId xmlns:a16="http://schemas.microsoft.com/office/drawing/2014/main" id="{3831FE29-4857-E10D-6DD1-9720A89BBE6B}"/>
              </a:ext>
            </a:extLst>
          </p:cNvPr>
          <p:cNvSpPr>
            <a:spLocks noGrp="1"/>
          </p:cNvSpPr>
          <p:nvPr>
            <p:ph type="ftr" sz="quarter" idx="11"/>
          </p:nvPr>
        </p:nvSpPr>
        <p:spPr>
          <a:xfrm>
            <a:off x="838200" y="6172019"/>
            <a:ext cx="3276600" cy="365125"/>
          </a:xfrm>
        </p:spPr>
        <p:txBody>
          <a:bodyPr/>
          <a:lstStyle>
            <a:lvl1pPr algn="l">
              <a:defRPr>
                <a:solidFill>
                  <a:schemeClr val="tx1"/>
                </a:solidFill>
              </a:defRPr>
            </a:lvl1pPr>
          </a:lstStyle>
          <a:p>
            <a:r>
              <a:rPr lang="fa-IR" dirty="0"/>
              <a:t>دانشگاه علوم پزشکی شاهرود</a:t>
            </a:r>
          </a:p>
        </p:txBody>
      </p:sp>
      <p:sp>
        <p:nvSpPr>
          <p:cNvPr id="6" name="Slide Number Placeholder 5">
            <a:extLst>
              <a:ext uri="{FF2B5EF4-FFF2-40B4-BE49-F238E27FC236}">
                <a16:creationId xmlns:a16="http://schemas.microsoft.com/office/drawing/2014/main" id="{0330DEFC-2175-D9E9-5211-8FDB2DB1F4B7}"/>
              </a:ext>
            </a:extLst>
          </p:cNvPr>
          <p:cNvSpPr>
            <a:spLocks noGrp="1"/>
          </p:cNvSpPr>
          <p:nvPr>
            <p:ph type="sldNum" sz="quarter" idx="12"/>
          </p:nvPr>
        </p:nvSpPr>
        <p:spPr/>
        <p:txBody>
          <a:bodyPr/>
          <a:lstStyle>
            <a:lvl1pPr algn="r" rtl="1">
              <a:defRPr>
                <a:solidFill>
                  <a:schemeClr val="tx1"/>
                </a:solidFill>
              </a:defRPr>
            </a:lvl1pPr>
          </a:lstStyle>
          <a:p>
            <a:fld id="{94900F39-4C7D-4C43-9075-44DA0880E492}" type="slidenum">
              <a:rPr lang="fa-IR" smtClean="0"/>
              <a:pPr/>
              <a:t>‹#›</a:t>
            </a:fld>
            <a:endParaRPr lang="fa-IR" dirty="0"/>
          </a:p>
        </p:txBody>
      </p:sp>
    </p:spTree>
    <p:extLst>
      <p:ext uri="{BB962C8B-B14F-4D97-AF65-F5344CB8AC3E}">
        <p14:creationId xmlns:p14="http://schemas.microsoft.com/office/powerpoint/2010/main" val="352973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178DF-9A62-72CC-F909-953A08DBC1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a-IR"/>
          </a:p>
        </p:txBody>
      </p:sp>
      <p:sp>
        <p:nvSpPr>
          <p:cNvPr id="3" name="Text Placeholder 2">
            <a:extLst>
              <a:ext uri="{FF2B5EF4-FFF2-40B4-BE49-F238E27FC236}">
                <a16:creationId xmlns:a16="http://schemas.microsoft.com/office/drawing/2014/main" id="{CD948CAC-EF75-72F8-15ED-FB5E77D30C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AC8237-1498-DB29-8CDE-70C03EDAF0BF}"/>
              </a:ext>
            </a:extLst>
          </p:cNvPr>
          <p:cNvSpPr>
            <a:spLocks noGrp="1"/>
          </p:cNvSpPr>
          <p:nvPr>
            <p:ph type="dt" sz="half" idx="10"/>
          </p:nvPr>
        </p:nvSpPr>
        <p:spPr>
          <a:xfrm>
            <a:off x="838200" y="6356350"/>
            <a:ext cx="2743200" cy="365125"/>
          </a:xfrm>
          <a:prstGeom prst="rect">
            <a:avLst/>
          </a:prstGeom>
        </p:spPr>
        <p:txBody>
          <a:bodyPr/>
          <a:lstStyle/>
          <a:p>
            <a:fld id="{7D45A01D-FA03-496D-B737-EE82A450DE8E}" type="datetime8">
              <a:rPr lang="fa-IR" smtClean="0"/>
              <a:t>20 آوريل 24</a:t>
            </a:fld>
            <a:endParaRPr lang="fa-IR"/>
          </a:p>
        </p:txBody>
      </p:sp>
      <p:sp>
        <p:nvSpPr>
          <p:cNvPr id="5" name="Footer Placeholder 4">
            <a:extLst>
              <a:ext uri="{FF2B5EF4-FFF2-40B4-BE49-F238E27FC236}">
                <a16:creationId xmlns:a16="http://schemas.microsoft.com/office/drawing/2014/main" id="{57176DBC-1905-95BD-3A47-F50C91FEDA90}"/>
              </a:ext>
            </a:extLst>
          </p:cNvPr>
          <p:cNvSpPr>
            <a:spLocks noGrp="1"/>
          </p:cNvSpPr>
          <p:nvPr>
            <p:ph type="ftr" sz="quarter" idx="11"/>
          </p:nvPr>
        </p:nvSpPr>
        <p:spPr/>
        <p:txBody>
          <a:bodyPr/>
          <a:lstStyle/>
          <a:p>
            <a:r>
              <a:rPr lang="fa-IR"/>
              <a:t>دانشگاه علوم پزشکی شاهرود</a:t>
            </a:r>
          </a:p>
        </p:txBody>
      </p:sp>
      <p:sp>
        <p:nvSpPr>
          <p:cNvPr id="6" name="Slide Number Placeholder 5">
            <a:extLst>
              <a:ext uri="{FF2B5EF4-FFF2-40B4-BE49-F238E27FC236}">
                <a16:creationId xmlns:a16="http://schemas.microsoft.com/office/drawing/2014/main" id="{86A6CF0B-1047-BEB5-575C-2F3747B2F896}"/>
              </a:ext>
            </a:extLst>
          </p:cNvPr>
          <p:cNvSpPr>
            <a:spLocks noGrp="1"/>
          </p:cNvSpPr>
          <p:nvPr>
            <p:ph type="sldNum" sz="quarter" idx="12"/>
          </p:nvPr>
        </p:nvSpPr>
        <p:spPr/>
        <p:txBody>
          <a:bodyPr/>
          <a:lstStyle/>
          <a:p>
            <a:fld id="{94900F39-4C7D-4C43-9075-44DA0880E492}" type="slidenum">
              <a:rPr lang="fa-IR" smtClean="0"/>
              <a:t>‹#›</a:t>
            </a:fld>
            <a:endParaRPr lang="fa-IR"/>
          </a:p>
        </p:txBody>
      </p:sp>
    </p:spTree>
    <p:extLst>
      <p:ext uri="{BB962C8B-B14F-4D97-AF65-F5344CB8AC3E}">
        <p14:creationId xmlns:p14="http://schemas.microsoft.com/office/powerpoint/2010/main" val="4195340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6666C-B34E-FAC4-CB33-23FF61EE7AE1}"/>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800EA1C2-9646-CFCC-FF72-B979592557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a:extLst>
              <a:ext uri="{FF2B5EF4-FFF2-40B4-BE49-F238E27FC236}">
                <a16:creationId xmlns:a16="http://schemas.microsoft.com/office/drawing/2014/main" id="{6D7F36C2-3EF2-9812-2F9C-9A470F52E5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a:extLst>
              <a:ext uri="{FF2B5EF4-FFF2-40B4-BE49-F238E27FC236}">
                <a16:creationId xmlns:a16="http://schemas.microsoft.com/office/drawing/2014/main" id="{5E6B3AC1-541A-B23F-7F42-B6B74061EC36}"/>
              </a:ext>
            </a:extLst>
          </p:cNvPr>
          <p:cNvSpPr>
            <a:spLocks noGrp="1"/>
          </p:cNvSpPr>
          <p:nvPr>
            <p:ph type="dt" sz="half" idx="10"/>
          </p:nvPr>
        </p:nvSpPr>
        <p:spPr>
          <a:xfrm>
            <a:off x="838200" y="6356350"/>
            <a:ext cx="2743200" cy="365125"/>
          </a:xfrm>
          <a:prstGeom prst="rect">
            <a:avLst/>
          </a:prstGeom>
        </p:spPr>
        <p:txBody>
          <a:bodyPr/>
          <a:lstStyle/>
          <a:p>
            <a:fld id="{BE4B9B0F-9011-4866-BFAE-DEF601D095D1}" type="datetime8">
              <a:rPr lang="fa-IR" smtClean="0"/>
              <a:t>20 آوريل 24</a:t>
            </a:fld>
            <a:endParaRPr lang="fa-IR"/>
          </a:p>
        </p:txBody>
      </p:sp>
      <p:sp>
        <p:nvSpPr>
          <p:cNvPr id="6" name="Footer Placeholder 5">
            <a:extLst>
              <a:ext uri="{FF2B5EF4-FFF2-40B4-BE49-F238E27FC236}">
                <a16:creationId xmlns:a16="http://schemas.microsoft.com/office/drawing/2014/main" id="{E11DFD69-875A-B8AD-1B8C-CB32EF12B9BD}"/>
              </a:ext>
            </a:extLst>
          </p:cNvPr>
          <p:cNvSpPr>
            <a:spLocks noGrp="1"/>
          </p:cNvSpPr>
          <p:nvPr>
            <p:ph type="ftr" sz="quarter" idx="11"/>
          </p:nvPr>
        </p:nvSpPr>
        <p:spPr/>
        <p:txBody>
          <a:bodyPr/>
          <a:lstStyle/>
          <a:p>
            <a:r>
              <a:rPr lang="fa-IR"/>
              <a:t>دانشگاه علوم پزشکی شاهرود</a:t>
            </a:r>
          </a:p>
        </p:txBody>
      </p:sp>
      <p:sp>
        <p:nvSpPr>
          <p:cNvPr id="7" name="Slide Number Placeholder 6">
            <a:extLst>
              <a:ext uri="{FF2B5EF4-FFF2-40B4-BE49-F238E27FC236}">
                <a16:creationId xmlns:a16="http://schemas.microsoft.com/office/drawing/2014/main" id="{00340501-7E9D-0592-8FEC-96DD26DED8A1}"/>
              </a:ext>
            </a:extLst>
          </p:cNvPr>
          <p:cNvSpPr>
            <a:spLocks noGrp="1"/>
          </p:cNvSpPr>
          <p:nvPr>
            <p:ph type="sldNum" sz="quarter" idx="12"/>
          </p:nvPr>
        </p:nvSpPr>
        <p:spPr/>
        <p:txBody>
          <a:bodyPr/>
          <a:lstStyle/>
          <a:p>
            <a:fld id="{94900F39-4C7D-4C43-9075-44DA0880E492}" type="slidenum">
              <a:rPr lang="fa-IR" smtClean="0"/>
              <a:t>‹#›</a:t>
            </a:fld>
            <a:endParaRPr lang="fa-IR"/>
          </a:p>
        </p:txBody>
      </p:sp>
    </p:spTree>
    <p:extLst>
      <p:ext uri="{BB962C8B-B14F-4D97-AF65-F5344CB8AC3E}">
        <p14:creationId xmlns:p14="http://schemas.microsoft.com/office/powerpoint/2010/main" val="2681747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D4658-0DBF-5E20-AE61-00CD1C1F7FED}"/>
              </a:ext>
            </a:extLst>
          </p:cNvPr>
          <p:cNvSpPr>
            <a:spLocks noGrp="1"/>
          </p:cNvSpPr>
          <p:nvPr>
            <p:ph type="title"/>
          </p:nvPr>
        </p:nvSpPr>
        <p:spPr>
          <a:xfrm>
            <a:off x="839788" y="365125"/>
            <a:ext cx="10515600" cy="1325563"/>
          </a:xfrm>
        </p:spPr>
        <p:txBody>
          <a:bodyPr/>
          <a:lstStyle/>
          <a:p>
            <a:r>
              <a:rPr lang="en-US"/>
              <a:t>Click to edit Master title style</a:t>
            </a:r>
            <a:endParaRPr lang="fa-IR"/>
          </a:p>
        </p:txBody>
      </p:sp>
      <p:sp>
        <p:nvSpPr>
          <p:cNvPr id="3" name="Text Placeholder 2">
            <a:extLst>
              <a:ext uri="{FF2B5EF4-FFF2-40B4-BE49-F238E27FC236}">
                <a16:creationId xmlns:a16="http://schemas.microsoft.com/office/drawing/2014/main" id="{83E2ED5E-4152-6C20-34BB-92888FBD26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D6C607-CB7E-D377-C132-5CE7CB5434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a:extLst>
              <a:ext uri="{FF2B5EF4-FFF2-40B4-BE49-F238E27FC236}">
                <a16:creationId xmlns:a16="http://schemas.microsoft.com/office/drawing/2014/main" id="{EAD758D8-965E-AD00-9F7E-4D515C5722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375FE3-193F-ECB0-BF11-9004015E3B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a:extLst>
              <a:ext uri="{FF2B5EF4-FFF2-40B4-BE49-F238E27FC236}">
                <a16:creationId xmlns:a16="http://schemas.microsoft.com/office/drawing/2014/main" id="{C6C4AA26-F9B5-CF58-9DAD-81790BCDF3E6}"/>
              </a:ext>
            </a:extLst>
          </p:cNvPr>
          <p:cNvSpPr>
            <a:spLocks noGrp="1"/>
          </p:cNvSpPr>
          <p:nvPr>
            <p:ph type="dt" sz="half" idx="10"/>
          </p:nvPr>
        </p:nvSpPr>
        <p:spPr>
          <a:xfrm>
            <a:off x="838200" y="6356350"/>
            <a:ext cx="2743200" cy="365125"/>
          </a:xfrm>
          <a:prstGeom prst="rect">
            <a:avLst/>
          </a:prstGeom>
        </p:spPr>
        <p:txBody>
          <a:bodyPr/>
          <a:lstStyle/>
          <a:p>
            <a:fld id="{DC5172F2-B31D-4A8E-9402-8A9D9FBF0386}" type="datetime8">
              <a:rPr lang="fa-IR" smtClean="0"/>
              <a:t>20 آوريل 24</a:t>
            </a:fld>
            <a:endParaRPr lang="fa-IR"/>
          </a:p>
        </p:txBody>
      </p:sp>
      <p:sp>
        <p:nvSpPr>
          <p:cNvPr id="8" name="Footer Placeholder 7">
            <a:extLst>
              <a:ext uri="{FF2B5EF4-FFF2-40B4-BE49-F238E27FC236}">
                <a16:creationId xmlns:a16="http://schemas.microsoft.com/office/drawing/2014/main" id="{5BBDFA71-E88F-46D7-FE21-661730ACE5B6}"/>
              </a:ext>
            </a:extLst>
          </p:cNvPr>
          <p:cNvSpPr>
            <a:spLocks noGrp="1"/>
          </p:cNvSpPr>
          <p:nvPr>
            <p:ph type="ftr" sz="quarter" idx="11"/>
          </p:nvPr>
        </p:nvSpPr>
        <p:spPr/>
        <p:txBody>
          <a:bodyPr/>
          <a:lstStyle/>
          <a:p>
            <a:r>
              <a:rPr lang="fa-IR"/>
              <a:t>دانشگاه علوم پزشکی شاهرود</a:t>
            </a:r>
          </a:p>
        </p:txBody>
      </p:sp>
      <p:sp>
        <p:nvSpPr>
          <p:cNvPr id="9" name="Slide Number Placeholder 8">
            <a:extLst>
              <a:ext uri="{FF2B5EF4-FFF2-40B4-BE49-F238E27FC236}">
                <a16:creationId xmlns:a16="http://schemas.microsoft.com/office/drawing/2014/main" id="{E652961F-C318-4346-BCF9-1C53CAC55D9B}"/>
              </a:ext>
            </a:extLst>
          </p:cNvPr>
          <p:cNvSpPr>
            <a:spLocks noGrp="1"/>
          </p:cNvSpPr>
          <p:nvPr>
            <p:ph type="sldNum" sz="quarter" idx="12"/>
          </p:nvPr>
        </p:nvSpPr>
        <p:spPr/>
        <p:txBody>
          <a:bodyPr/>
          <a:lstStyle/>
          <a:p>
            <a:fld id="{94900F39-4C7D-4C43-9075-44DA0880E492}" type="slidenum">
              <a:rPr lang="fa-IR" smtClean="0"/>
              <a:t>‹#›</a:t>
            </a:fld>
            <a:endParaRPr lang="fa-IR"/>
          </a:p>
        </p:txBody>
      </p:sp>
    </p:spTree>
    <p:extLst>
      <p:ext uri="{BB962C8B-B14F-4D97-AF65-F5344CB8AC3E}">
        <p14:creationId xmlns:p14="http://schemas.microsoft.com/office/powerpoint/2010/main" val="743203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9C276-0B30-0A7C-C3C0-D828827FA30D}"/>
              </a:ext>
            </a:extLst>
          </p:cNvPr>
          <p:cNvSpPr>
            <a:spLocks noGrp="1"/>
          </p:cNvSpPr>
          <p:nvPr>
            <p:ph type="title"/>
          </p:nvPr>
        </p:nvSpPr>
        <p:spPr/>
        <p:txBody>
          <a:bodyPr/>
          <a:lstStyle/>
          <a:p>
            <a:r>
              <a:rPr lang="en-US"/>
              <a:t>Click to edit Master title style</a:t>
            </a:r>
            <a:endParaRPr lang="fa-IR"/>
          </a:p>
        </p:txBody>
      </p:sp>
      <p:sp>
        <p:nvSpPr>
          <p:cNvPr id="3" name="Date Placeholder 2">
            <a:extLst>
              <a:ext uri="{FF2B5EF4-FFF2-40B4-BE49-F238E27FC236}">
                <a16:creationId xmlns:a16="http://schemas.microsoft.com/office/drawing/2014/main" id="{39D6CC2E-12FE-AC8D-7D31-D282BFBD6C76}"/>
              </a:ext>
            </a:extLst>
          </p:cNvPr>
          <p:cNvSpPr>
            <a:spLocks noGrp="1"/>
          </p:cNvSpPr>
          <p:nvPr>
            <p:ph type="dt" sz="half" idx="10"/>
          </p:nvPr>
        </p:nvSpPr>
        <p:spPr>
          <a:xfrm>
            <a:off x="838200" y="6356350"/>
            <a:ext cx="2743200" cy="365125"/>
          </a:xfrm>
          <a:prstGeom prst="rect">
            <a:avLst/>
          </a:prstGeom>
        </p:spPr>
        <p:txBody>
          <a:bodyPr/>
          <a:lstStyle/>
          <a:p>
            <a:fld id="{52380D4D-09DF-473E-8085-9554D0955075}" type="datetime8">
              <a:rPr lang="fa-IR" smtClean="0"/>
              <a:t>20 آوريل 24</a:t>
            </a:fld>
            <a:endParaRPr lang="fa-IR"/>
          </a:p>
        </p:txBody>
      </p:sp>
      <p:sp>
        <p:nvSpPr>
          <p:cNvPr id="4" name="Footer Placeholder 3">
            <a:extLst>
              <a:ext uri="{FF2B5EF4-FFF2-40B4-BE49-F238E27FC236}">
                <a16:creationId xmlns:a16="http://schemas.microsoft.com/office/drawing/2014/main" id="{1CBB6C15-3DF5-0FC0-35CC-0C66A9B3EDC2}"/>
              </a:ext>
            </a:extLst>
          </p:cNvPr>
          <p:cNvSpPr>
            <a:spLocks noGrp="1"/>
          </p:cNvSpPr>
          <p:nvPr>
            <p:ph type="ftr" sz="quarter" idx="11"/>
          </p:nvPr>
        </p:nvSpPr>
        <p:spPr/>
        <p:txBody>
          <a:bodyPr/>
          <a:lstStyle/>
          <a:p>
            <a:r>
              <a:rPr lang="fa-IR"/>
              <a:t>دانشگاه علوم پزشکی شاهرود</a:t>
            </a:r>
          </a:p>
        </p:txBody>
      </p:sp>
      <p:sp>
        <p:nvSpPr>
          <p:cNvPr id="5" name="Slide Number Placeholder 4">
            <a:extLst>
              <a:ext uri="{FF2B5EF4-FFF2-40B4-BE49-F238E27FC236}">
                <a16:creationId xmlns:a16="http://schemas.microsoft.com/office/drawing/2014/main" id="{39ED0706-E62F-E63B-A649-01AC68471EE0}"/>
              </a:ext>
            </a:extLst>
          </p:cNvPr>
          <p:cNvSpPr>
            <a:spLocks noGrp="1"/>
          </p:cNvSpPr>
          <p:nvPr>
            <p:ph type="sldNum" sz="quarter" idx="12"/>
          </p:nvPr>
        </p:nvSpPr>
        <p:spPr/>
        <p:txBody>
          <a:bodyPr/>
          <a:lstStyle/>
          <a:p>
            <a:fld id="{94900F39-4C7D-4C43-9075-44DA0880E492}" type="slidenum">
              <a:rPr lang="fa-IR" smtClean="0"/>
              <a:t>‹#›</a:t>
            </a:fld>
            <a:endParaRPr lang="fa-IR"/>
          </a:p>
        </p:txBody>
      </p:sp>
    </p:spTree>
    <p:extLst>
      <p:ext uri="{BB962C8B-B14F-4D97-AF65-F5344CB8AC3E}">
        <p14:creationId xmlns:p14="http://schemas.microsoft.com/office/powerpoint/2010/main" val="2930498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0B0A09-4806-A028-3288-2F5A4B1BA255}"/>
              </a:ext>
            </a:extLst>
          </p:cNvPr>
          <p:cNvSpPr>
            <a:spLocks noGrp="1"/>
          </p:cNvSpPr>
          <p:nvPr>
            <p:ph type="dt" sz="half" idx="10"/>
          </p:nvPr>
        </p:nvSpPr>
        <p:spPr>
          <a:xfrm>
            <a:off x="838200" y="6356350"/>
            <a:ext cx="2743200" cy="365125"/>
          </a:xfrm>
          <a:prstGeom prst="rect">
            <a:avLst/>
          </a:prstGeom>
        </p:spPr>
        <p:txBody>
          <a:bodyPr/>
          <a:lstStyle/>
          <a:p>
            <a:fld id="{F64FED2B-BE6C-4AD9-A273-CE59CDD7034F}" type="datetime8">
              <a:rPr lang="fa-IR" smtClean="0"/>
              <a:t>20 آوريل 24</a:t>
            </a:fld>
            <a:endParaRPr lang="fa-IR"/>
          </a:p>
        </p:txBody>
      </p:sp>
      <p:sp>
        <p:nvSpPr>
          <p:cNvPr id="3" name="Footer Placeholder 2">
            <a:extLst>
              <a:ext uri="{FF2B5EF4-FFF2-40B4-BE49-F238E27FC236}">
                <a16:creationId xmlns:a16="http://schemas.microsoft.com/office/drawing/2014/main" id="{E3C991F7-A50F-9566-0571-3B1EACD786F8}"/>
              </a:ext>
            </a:extLst>
          </p:cNvPr>
          <p:cNvSpPr>
            <a:spLocks noGrp="1"/>
          </p:cNvSpPr>
          <p:nvPr>
            <p:ph type="ftr" sz="quarter" idx="11"/>
          </p:nvPr>
        </p:nvSpPr>
        <p:spPr/>
        <p:txBody>
          <a:bodyPr/>
          <a:lstStyle/>
          <a:p>
            <a:r>
              <a:rPr lang="fa-IR"/>
              <a:t>دانشگاه علوم پزشکی شاهرود</a:t>
            </a:r>
          </a:p>
        </p:txBody>
      </p:sp>
      <p:sp>
        <p:nvSpPr>
          <p:cNvPr id="4" name="Slide Number Placeholder 3">
            <a:extLst>
              <a:ext uri="{FF2B5EF4-FFF2-40B4-BE49-F238E27FC236}">
                <a16:creationId xmlns:a16="http://schemas.microsoft.com/office/drawing/2014/main" id="{4332272C-AB82-ECF5-05CF-7DF031C9DDD8}"/>
              </a:ext>
            </a:extLst>
          </p:cNvPr>
          <p:cNvSpPr>
            <a:spLocks noGrp="1"/>
          </p:cNvSpPr>
          <p:nvPr>
            <p:ph type="sldNum" sz="quarter" idx="12"/>
          </p:nvPr>
        </p:nvSpPr>
        <p:spPr/>
        <p:txBody>
          <a:bodyPr/>
          <a:lstStyle/>
          <a:p>
            <a:fld id="{94900F39-4C7D-4C43-9075-44DA0880E492}" type="slidenum">
              <a:rPr lang="fa-IR" smtClean="0"/>
              <a:t>‹#›</a:t>
            </a:fld>
            <a:endParaRPr lang="fa-IR"/>
          </a:p>
        </p:txBody>
      </p:sp>
    </p:spTree>
    <p:extLst>
      <p:ext uri="{BB962C8B-B14F-4D97-AF65-F5344CB8AC3E}">
        <p14:creationId xmlns:p14="http://schemas.microsoft.com/office/powerpoint/2010/main" val="401751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F61B5-EE44-3F79-DECF-27FCFAF908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Content Placeholder 2">
            <a:extLst>
              <a:ext uri="{FF2B5EF4-FFF2-40B4-BE49-F238E27FC236}">
                <a16:creationId xmlns:a16="http://schemas.microsoft.com/office/drawing/2014/main" id="{F44DB550-BD51-BB5F-3726-9CA0CFF61F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a:extLst>
              <a:ext uri="{FF2B5EF4-FFF2-40B4-BE49-F238E27FC236}">
                <a16:creationId xmlns:a16="http://schemas.microsoft.com/office/drawing/2014/main" id="{3676D34D-2FFE-C840-CF5F-E61F0EC598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A1C6B9-8772-1A53-84E1-782B9D5586BA}"/>
              </a:ext>
            </a:extLst>
          </p:cNvPr>
          <p:cNvSpPr>
            <a:spLocks noGrp="1"/>
          </p:cNvSpPr>
          <p:nvPr>
            <p:ph type="dt" sz="half" idx="10"/>
          </p:nvPr>
        </p:nvSpPr>
        <p:spPr>
          <a:xfrm>
            <a:off x="838200" y="6356350"/>
            <a:ext cx="2743200" cy="365125"/>
          </a:xfrm>
          <a:prstGeom prst="rect">
            <a:avLst/>
          </a:prstGeom>
        </p:spPr>
        <p:txBody>
          <a:bodyPr/>
          <a:lstStyle/>
          <a:p>
            <a:fld id="{4E8CFADC-FF22-42F0-B87C-1CF2FE880AD5}" type="datetime8">
              <a:rPr lang="fa-IR" smtClean="0"/>
              <a:t>20 آوريل 24</a:t>
            </a:fld>
            <a:endParaRPr lang="fa-IR"/>
          </a:p>
        </p:txBody>
      </p:sp>
      <p:sp>
        <p:nvSpPr>
          <p:cNvPr id="6" name="Footer Placeholder 5">
            <a:extLst>
              <a:ext uri="{FF2B5EF4-FFF2-40B4-BE49-F238E27FC236}">
                <a16:creationId xmlns:a16="http://schemas.microsoft.com/office/drawing/2014/main" id="{47F60207-94FF-D860-F6CC-214C30745472}"/>
              </a:ext>
            </a:extLst>
          </p:cNvPr>
          <p:cNvSpPr>
            <a:spLocks noGrp="1"/>
          </p:cNvSpPr>
          <p:nvPr>
            <p:ph type="ftr" sz="quarter" idx="11"/>
          </p:nvPr>
        </p:nvSpPr>
        <p:spPr/>
        <p:txBody>
          <a:bodyPr/>
          <a:lstStyle/>
          <a:p>
            <a:r>
              <a:rPr lang="fa-IR"/>
              <a:t>دانشگاه علوم پزشکی شاهرود</a:t>
            </a:r>
          </a:p>
        </p:txBody>
      </p:sp>
      <p:sp>
        <p:nvSpPr>
          <p:cNvPr id="7" name="Slide Number Placeholder 6">
            <a:extLst>
              <a:ext uri="{FF2B5EF4-FFF2-40B4-BE49-F238E27FC236}">
                <a16:creationId xmlns:a16="http://schemas.microsoft.com/office/drawing/2014/main" id="{FEFA7B83-2C7C-D325-16C9-D7275BCF24CA}"/>
              </a:ext>
            </a:extLst>
          </p:cNvPr>
          <p:cNvSpPr>
            <a:spLocks noGrp="1"/>
          </p:cNvSpPr>
          <p:nvPr>
            <p:ph type="sldNum" sz="quarter" idx="12"/>
          </p:nvPr>
        </p:nvSpPr>
        <p:spPr/>
        <p:txBody>
          <a:bodyPr/>
          <a:lstStyle/>
          <a:p>
            <a:fld id="{94900F39-4C7D-4C43-9075-44DA0880E492}" type="slidenum">
              <a:rPr lang="fa-IR" smtClean="0"/>
              <a:t>‹#›</a:t>
            </a:fld>
            <a:endParaRPr lang="fa-IR"/>
          </a:p>
        </p:txBody>
      </p:sp>
    </p:spTree>
    <p:extLst>
      <p:ext uri="{BB962C8B-B14F-4D97-AF65-F5344CB8AC3E}">
        <p14:creationId xmlns:p14="http://schemas.microsoft.com/office/powerpoint/2010/main" val="3356862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E4534-9314-0D9C-4AEB-1B7E1CE0EE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Picture Placeholder 2">
            <a:extLst>
              <a:ext uri="{FF2B5EF4-FFF2-40B4-BE49-F238E27FC236}">
                <a16:creationId xmlns:a16="http://schemas.microsoft.com/office/drawing/2014/main" id="{479CDAF6-7DA0-9BB6-B0C1-2A7911F095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a:extLst>
              <a:ext uri="{FF2B5EF4-FFF2-40B4-BE49-F238E27FC236}">
                <a16:creationId xmlns:a16="http://schemas.microsoft.com/office/drawing/2014/main" id="{CE41E1F3-EDB8-A7C0-5BFB-78EF277041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465B41-61A1-51B7-11DB-CF6FF4135917}"/>
              </a:ext>
            </a:extLst>
          </p:cNvPr>
          <p:cNvSpPr>
            <a:spLocks noGrp="1"/>
          </p:cNvSpPr>
          <p:nvPr>
            <p:ph type="dt" sz="half" idx="10"/>
          </p:nvPr>
        </p:nvSpPr>
        <p:spPr>
          <a:xfrm>
            <a:off x="838200" y="6356350"/>
            <a:ext cx="2743200" cy="365125"/>
          </a:xfrm>
          <a:prstGeom prst="rect">
            <a:avLst/>
          </a:prstGeom>
        </p:spPr>
        <p:txBody>
          <a:bodyPr/>
          <a:lstStyle/>
          <a:p>
            <a:fld id="{08FD9A44-ADC2-4F5E-A737-0FD03DBBF7F2}" type="datetime8">
              <a:rPr lang="fa-IR" smtClean="0"/>
              <a:t>20 آوريل 24</a:t>
            </a:fld>
            <a:endParaRPr lang="fa-IR"/>
          </a:p>
        </p:txBody>
      </p:sp>
      <p:sp>
        <p:nvSpPr>
          <p:cNvPr id="6" name="Footer Placeholder 5">
            <a:extLst>
              <a:ext uri="{FF2B5EF4-FFF2-40B4-BE49-F238E27FC236}">
                <a16:creationId xmlns:a16="http://schemas.microsoft.com/office/drawing/2014/main" id="{1DA2C6EF-0022-B4FB-906C-8DBA996CB703}"/>
              </a:ext>
            </a:extLst>
          </p:cNvPr>
          <p:cNvSpPr>
            <a:spLocks noGrp="1"/>
          </p:cNvSpPr>
          <p:nvPr>
            <p:ph type="ftr" sz="quarter" idx="11"/>
          </p:nvPr>
        </p:nvSpPr>
        <p:spPr/>
        <p:txBody>
          <a:bodyPr/>
          <a:lstStyle/>
          <a:p>
            <a:r>
              <a:rPr lang="fa-IR"/>
              <a:t>دانشگاه علوم پزشکی شاهرود</a:t>
            </a:r>
          </a:p>
        </p:txBody>
      </p:sp>
      <p:sp>
        <p:nvSpPr>
          <p:cNvPr id="7" name="Slide Number Placeholder 6">
            <a:extLst>
              <a:ext uri="{FF2B5EF4-FFF2-40B4-BE49-F238E27FC236}">
                <a16:creationId xmlns:a16="http://schemas.microsoft.com/office/drawing/2014/main" id="{FEDEE338-C2FB-B80D-FE53-B6448EC0CC33}"/>
              </a:ext>
            </a:extLst>
          </p:cNvPr>
          <p:cNvSpPr>
            <a:spLocks noGrp="1"/>
          </p:cNvSpPr>
          <p:nvPr>
            <p:ph type="sldNum" sz="quarter" idx="12"/>
          </p:nvPr>
        </p:nvSpPr>
        <p:spPr/>
        <p:txBody>
          <a:bodyPr/>
          <a:lstStyle/>
          <a:p>
            <a:fld id="{94900F39-4C7D-4C43-9075-44DA0880E492}" type="slidenum">
              <a:rPr lang="fa-IR" smtClean="0"/>
              <a:t>‹#›</a:t>
            </a:fld>
            <a:endParaRPr lang="fa-IR"/>
          </a:p>
        </p:txBody>
      </p:sp>
    </p:spTree>
    <p:extLst>
      <p:ext uri="{BB962C8B-B14F-4D97-AF65-F5344CB8AC3E}">
        <p14:creationId xmlns:p14="http://schemas.microsoft.com/office/powerpoint/2010/main" val="96517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A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04C85B-D4F0-3A3E-967F-BBF3EB8E6A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a-IR"/>
          </a:p>
        </p:txBody>
      </p:sp>
      <p:sp>
        <p:nvSpPr>
          <p:cNvPr id="3" name="Text Placeholder 2">
            <a:extLst>
              <a:ext uri="{FF2B5EF4-FFF2-40B4-BE49-F238E27FC236}">
                <a16:creationId xmlns:a16="http://schemas.microsoft.com/office/drawing/2014/main" id="{58CDC340-BD2D-0A78-ACE3-AA8C040403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a-IR" dirty="0"/>
          </a:p>
        </p:txBody>
      </p:sp>
      <p:sp>
        <p:nvSpPr>
          <p:cNvPr id="5" name="Footer Placeholder 4">
            <a:extLst>
              <a:ext uri="{FF2B5EF4-FFF2-40B4-BE49-F238E27FC236}">
                <a16:creationId xmlns:a16="http://schemas.microsoft.com/office/drawing/2014/main" id="{54500CF9-D5C5-B9BE-D51F-AFC92D3CB44D}"/>
              </a:ext>
            </a:extLst>
          </p:cNvPr>
          <p:cNvSpPr>
            <a:spLocks noGrp="1"/>
          </p:cNvSpPr>
          <p:nvPr>
            <p:ph type="ftr" sz="quarter" idx="3"/>
          </p:nvPr>
        </p:nvSpPr>
        <p:spPr>
          <a:xfrm>
            <a:off x="838200" y="6172019"/>
            <a:ext cx="3267891" cy="365125"/>
          </a:xfrm>
          <a:prstGeom prst="rect">
            <a:avLst/>
          </a:prstGeom>
        </p:spPr>
        <p:txBody>
          <a:bodyPr vert="horz" lIns="91440" tIns="45720" rIns="91440" bIns="45720" rtlCol="0" anchor="ctr"/>
          <a:lstStyle>
            <a:lvl1pPr algn="l">
              <a:defRPr sz="1200">
                <a:solidFill>
                  <a:schemeClr val="tx1"/>
                </a:solidFill>
                <a:cs typeface="B Nazanin" panose="00000400000000000000" pitchFamily="2" charset="-78"/>
              </a:defRPr>
            </a:lvl1pPr>
          </a:lstStyle>
          <a:p>
            <a:r>
              <a:rPr lang="fa-IR" dirty="0"/>
              <a:t>دانشگاه علوم پزشکی شاهرود</a:t>
            </a:r>
          </a:p>
        </p:txBody>
      </p:sp>
      <p:sp>
        <p:nvSpPr>
          <p:cNvPr id="6" name="Slide Number Placeholder 5">
            <a:extLst>
              <a:ext uri="{FF2B5EF4-FFF2-40B4-BE49-F238E27FC236}">
                <a16:creationId xmlns:a16="http://schemas.microsoft.com/office/drawing/2014/main" id="{47E48F09-D1A9-6C53-87C7-37CE1575670D}"/>
              </a:ext>
            </a:extLst>
          </p:cNvPr>
          <p:cNvSpPr>
            <a:spLocks noGrp="1"/>
          </p:cNvSpPr>
          <p:nvPr>
            <p:ph type="sldNum" sz="quarter" idx="4"/>
          </p:nvPr>
        </p:nvSpPr>
        <p:spPr>
          <a:xfrm>
            <a:off x="8610600" y="6172019"/>
            <a:ext cx="2743200" cy="365125"/>
          </a:xfrm>
          <a:prstGeom prst="rect">
            <a:avLst/>
          </a:prstGeom>
        </p:spPr>
        <p:txBody>
          <a:bodyPr vert="horz" lIns="91440" tIns="45720" rIns="91440" bIns="45720" rtlCol="0" anchor="ctr"/>
          <a:lstStyle>
            <a:lvl1pPr algn="r">
              <a:defRPr sz="1200">
                <a:solidFill>
                  <a:schemeClr val="tx1"/>
                </a:solidFill>
              </a:defRPr>
            </a:lvl1pPr>
          </a:lstStyle>
          <a:p>
            <a:r>
              <a:rPr lang="fa-IR" dirty="0"/>
              <a:t> </a:t>
            </a:r>
            <a:fld id="{94900F39-4C7D-4C43-9075-44DA0880E492}" type="slidenum">
              <a:rPr lang="fa-IR" smtClean="0"/>
              <a:pPr/>
              <a:t>‹#›</a:t>
            </a:fld>
            <a:endParaRPr lang="fa-IR" dirty="0"/>
          </a:p>
        </p:txBody>
      </p:sp>
    </p:spTree>
    <p:extLst>
      <p:ext uri="{BB962C8B-B14F-4D97-AF65-F5344CB8AC3E}">
        <p14:creationId xmlns:p14="http://schemas.microsoft.com/office/powerpoint/2010/main" val="2740492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2" name="Half Frame 11">
            <a:extLst>
              <a:ext uri="{FF2B5EF4-FFF2-40B4-BE49-F238E27FC236}">
                <a16:creationId xmlns:a16="http://schemas.microsoft.com/office/drawing/2014/main" id="{6E3E2ABE-C145-9FA4-610F-AA4930E85C7F}"/>
              </a:ext>
            </a:extLst>
          </p:cNvPr>
          <p:cNvSpPr/>
          <p:nvPr/>
        </p:nvSpPr>
        <p:spPr>
          <a:xfrm rot="10800000">
            <a:off x="0" y="4716760"/>
            <a:ext cx="12192000" cy="2141240"/>
          </a:xfrm>
          <a:prstGeom prst="halfFrame">
            <a:avLst/>
          </a:prstGeom>
          <a:solidFill>
            <a:srgbClr val="CC66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dirty="0">
              <a:solidFill>
                <a:schemeClr val="tx1"/>
              </a:solidFill>
            </a:endParaRPr>
          </a:p>
        </p:txBody>
      </p:sp>
      <p:sp>
        <p:nvSpPr>
          <p:cNvPr id="2" name="Title 1">
            <a:extLst>
              <a:ext uri="{FF2B5EF4-FFF2-40B4-BE49-F238E27FC236}">
                <a16:creationId xmlns:a16="http://schemas.microsoft.com/office/drawing/2014/main" id="{346FB3FD-DB91-F56D-1040-C159120B7CA8}"/>
              </a:ext>
            </a:extLst>
          </p:cNvPr>
          <p:cNvSpPr>
            <a:spLocks noGrp="1"/>
          </p:cNvSpPr>
          <p:nvPr>
            <p:ph type="ctrTitle"/>
          </p:nvPr>
        </p:nvSpPr>
        <p:spPr>
          <a:xfrm>
            <a:off x="647114" y="1095928"/>
            <a:ext cx="10092222" cy="2805030"/>
          </a:xfrm>
        </p:spPr>
        <p:txBody>
          <a:bodyPr>
            <a:normAutofit fontScale="90000"/>
          </a:bodyPr>
          <a:lstStyle/>
          <a:p>
            <a:r>
              <a:rPr lang="en-US" dirty="0">
                <a:latin typeface="Bahnschrift Condensed" panose="020B0502040204020203" pitchFamily="34" charset="0"/>
              </a:rPr>
              <a:t>Adult height and risk of colorectal cancer: </a:t>
            </a:r>
            <a:r>
              <a:rPr lang="en-US" sz="5300" dirty="0">
                <a:latin typeface="Bahnschrift Condensed" panose="020B0502040204020203" pitchFamily="34" charset="0"/>
              </a:rPr>
              <a:t>A pooled analysis</a:t>
            </a:r>
            <a:br>
              <a:rPr lang="en-US" sz="5300" dirty="0">
                <a:latin typeface="Bahnschrift Condensed" panose="020B0502040204020203" pitchFamily="34" charset="0"/>
              </a:rPr>
            </a:br>
            <a:r>
              <a:rPr lang="en-US" sz="5300" dirty="0">
                <a:latin typeface="Bahnschrift Condensed" panose="020B0502040204020203" pitchFamily="34" charset="0"/>
              </a:rPr>
              <a:t>of 10 population-based cohort studies in Japan</a:t>
            </a:r>
            <a:endParaRPr lang="fa-IR" dirty="0">
              <a:latin typeface="Bahnschrift Condensed" panose="020B0502040204020203" pitchFamily="34" charset="0"/>
            </a:endParaRPr>
          </a:p>
        </p:txBody>
      </p:sp>
      <p:sp>
        <p:nvSpPr>
          <p:cNvPr id="3" name="Subtitle 2">
            <a:extLst>
              <a:ext uri="{FF2B5EF4-FFF2-40B4-BE49-F238E27FC236}">
                <a16:creationId xmlns:a16="http://schemas.microsoft.com/office/drawing/2014/main" id="{A10E1236-0D02-AC55-B794-E6828385CD8F}"/>
              </a:ext>
            </a:extLst>
          </p:cNvPr>
          <p:cNvSpPr>
            <a:spLocks noGrp="1"/>
          </p:cNvSpPr>
          <p:nvPr>
            <p:ph type="subTitle" idx="1"/>
          </p:nvPr>
        </p:nvSpPr>
        <p:spPr>
          <a:xfrm>
            <a:off x="838200" y="3900958"/>
            <a:ext cx="9144000" cy="1295618"/>
          </a:xfrm>
        </p:spPr>
        <p:txBody>
          <a:bodyPr>
            <a:normAutofit/>
          </a:bodyPr>
          <a:lstStyle/>
          <a:p>
            <a:pPr algn="l"/>
            <a:r>
              <a:rPr lang="da-DK" dirty="0">
                <a:latin typeface="Bahnschrift Condensed" panose="020B0502040204020203" pitchFamily="34" charset="0"/>
              </a:rPr>
              <a:t>Manandhar Shrestha R, et al.</a:t>
            </a:r>
            <a:endParaRPr lang="en-US" dirty="0">
              <a:latin typeface="Bahnschrift Condensed" panose="020B0502040204020203" pitchFamily="34" charset="0"/>
            </a:endParaRPr>
          </a:p>
          <a:p>
            <a:pPr algn="l"/>
            <a:r>
              <a:rPr lang="en-US" dirty="0">
                <a:latin typeface="Bahnschrift Condensed" panose="020B0502040204020203" pitchFamily="34" charset="0"/>
              </a:rPr>
              <a:t>Journal of Epidemiology(2024 Feb 5 - vol34 –issu2)</a:t>
            </a:r>
            <a:endParaRPr lang="fa-IR" dirty="0">
              <a:latin typeface="Bahnschrift Condensed" panose="020B0502040204020203" pitchFamily="34" charset="0"/>
            </a:endParaRPr>
          </a:p>
        </p:txBody>
      </p:sp>
      <p:sp>
        <p:nvSpPr>
          <p:cNvPr id="4" name="Footer Placeholder 3">
            <a:extLst>
              <a:ext uri="{FF2B5EF4-FFF2-40B4-BE49-F238E27FC236}">
                <a16:creationId xmlns:a16="http://schemas.microsoft.com/office/drawing/2014/main" id="{14863CD1-A299-9D43-744C-AFB1525FF359}"/>
              </a:ext>
            </a:extLst>
          </p:cNvPr>
          <p:cNvSpPr>
            <a:spLocks noGrp="1"/>
          </p:cNvSpPr>
          <p:nvPr>
            <p:ph type="ftr" sz="quarter" idx="11"/>
          </p:nvPr>
        </p:nvSpPr>
        <p:spPr>
          <a:xfrm>
            <a:off x="838200" y="6072917"/>
            <a:ext cx="3267891" cy="365125"/>
          </a:xfrm>
        </p:spPr>
        <p:txBody>
          <a:bodyPr/>
          <a:lstStyle/>
          <a:p>
            <a:r>
              <a:rPr lang="fa-IR" dirty="0"/>
              <a:t>دانشگاه علوم پزشکی شاهرود</a:t>
            </a:r>
          </a:p>
        </p:txBody>
      </p:sp>
      <p:sp>
        <p:nvSpPr>
          <p:cNvPr id="8" name="TextBox 7">
            <a:extLst>
              <a:ext uri="{FF2B5EF4-FFF2-40B4-BE49-F238E27FC236}">
                <a16:creationId xmlns:a16="http://schemas.microsoft.com/office/drawing/2014/main" id="{8416D853-BA5F-7502-EE2C-509590159893}"/>
              </a:ext>
            </a:extLst>
          </p:cNvPr>
          <p:cNvSpPr txBox="1"/>
          <p:nvPr/>
        </p:nvSpPr>
        <p:spPr>
          <a:xfrm>
            <a:off x="8152228" y="5152851"/>
            <a:ext cx="3277772" cy="646331"/>
          </a:xfrm>
          <a:prstGeom prst="rect">
            <a:avLst/>
          </a:prstGeom>
          <a:noFill/>
        </p:spPr>
        <p:txBody>
          <a:bodyPr wrap="square" rtlCol="1">
            <a:spAutoFit/>
          </a:bodyPr>
          <a:lstStyle/>
          <a:p>
            <a:pPr algn="r"/>
            <a:r>
              <a:rPr lang="fa-IR" b="1" dirty="0">
                <a:cs typeface="B Nazanin" panose="00000400000000000000" pitchFamily="2" charset="-78"/>
              </a:rPr>
              <a:t>ارائه دهنده: آیدا پروانه </a:t>
            </a:r>
          </a:p>
          <a:p>
            <a:pPr algn="r"/>
            <a:r>
              <a:rPr lang="fa-IR" b="1" dirty="0">
                <a:cs typeface="B Nazanin" panose="00000400000000000000" pitchFamily="2" charset="-78"/>
              </a:rPr>
              <a:t>استاد مربوطه: دکتر محمد حسن امامیان</a:t>
            </a:r>
          </a:p>
        </p:txBody>
      </p:sp>
      <p:sp>
        <p:nvSpPr>
          <p:cNvPr id="5" name="Slide Number Placeholder 4">
            <a:extLst>
              <a:ext uri="{FF2B5EF4-FFF2-40B4-BE49-F238E27FC236}">
                <a16:creationId xmlns:a16="http://schemas.microsoft.com/office/drawing/2014/main" id="{FF8ACE6B-A97D-8F5F-3176-CEF42708CFC4}"/>
              </a:ext>
            </a:extLst>
          </p:cNvPr>
          <p:cNvSpPr>
            <a:spLocks noGrp="1"/>
          </p:cNvSpPr>
          <p:nvPr>
            <p:ph type="sldNum" sz="quarter" idx="12"/>
          </p:nvPr>
        </p:nvSpPr>
        <p:spPr>
          <a:xfrm>
            <a:off x="9145172" y="6146029"/>
            <a:ext cx="2743200" cy="365125"/>
          </a:xfrm>
        </p:spPr>
        <p:txBody>
          <a:bodyPr/>
          <a:lstStyle/>
          <a:p>
            <a:fld id="{94900F39-4C7D-4C43-9075-44DA0880E492}" type="slidenum">
              <a:rPr lang="fa-IR" smtClean="0"/>
              <a:t>1</a:t>
            </a:fld>
            <a:endParaRPr lang="fa-IR" dirty="0"/>
          </a:p>
        </p:txBody>
      </p:sp>
      <p:sp>
        <p:nvSpPr>
          <p:cNvPr id="11" name="Half Frame 10">
            <a:extLst>
              <a:ext uri="{FF2B5EF4-FFF2-40B4-BE49-F238E27FC236}">
                <a16:creationId xmlns:a16="http://schemas.microsoft.com/office/drawing/2014/main" id="{265383CF-7987-2D71-947B-EE83E41D49C2}"/>
              </a:ext>
            </a:extLst>
          </p:cNvPr>
          <p:cNvSpPr/>
          <p:nvPr/>
        </p:nvSpPr>
        <p:spPr>
          <a:xfrm>
            <a:off x="0" y="0"/>
            <a:ext cx="11888372" cy="1924220"/>
          </a:xfrm>
          <a:prstGeom prst="halfFrame">
            <a:avLst/>
          </a:prstGeom>
          <a:solidFill>
            <a:srgbClr val="CC66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Tree>
    <p:extLst>
      <p:ext uri="{BB962C8B-B14F-4D97-AF65-F5344CB8AC3E}">
        <p14:creationId xmlns:p14="http://schemas.microsoft.com/office/powerpoint/2010/main" val="1814503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7C6A5-AB07-CD1A-DF22-8816373D22B9}"/>
              </a:ext>
            </a:extLst>
          </p:cNvPr>
          <p:cNvSpPr>
            <a:spLocks noGrp="1"/>
          </p:cNvSpPr>
          <p:nvPr>
            <p:ph type="title"/>
          </p:nvPr>
        </p:nvSpPr>
        <p:spPr/>
        <p:txBody>
          <a:bodyPr/>
          <a:lstStyle/>
          <a:p>
            <a:pPr algn="ctr" rtl="1"/>
            <a:r>
              <a:rPr lang="fa-IR" dirty="0"/>
              <a:t>نتایج</a:t>
            </a:r>
          </a:p>
        </p:txBody>
      </p:sp>
      <p:sp>
        <p:nvSpPr>
          <p:cNvPr id="3" name="Content Placeholder 2">
            <a:extLst>
              <a:ext uri="{FF2B5EF4-FFF2-40B4-BE49-F238E27FC236}">
                <a16:creationId xmlns:a16="http://schemas.microsoft.com/office/drawing/2014/main" id="{7A2289D3-50A0-5BD0-D689-B9B7C6409C92}"/>
              </a:ext>
            </a:extLst>
          </p:cNvPr>
          <p:cNvSpPr>
            <a:spLocks noGrp="1"/>
          </p:cNvSpPr>
          <p:nvPr>
            <p:ph idx="1"/>
          </p:nvPr>
        </p:nvSpPr>
        <p:spPr>
          <a:xfrm>
            <a:off x="812408" y="1857259"/>
            <a:ext cx="10515600" cy="4214189"/>
          </a:xfrm>
        </p:spPr>
        <p:txBody>
          <a:bodyPr>
            <a:normAutofit lnSpcReduction="10000"/>
          </a:bodyPr>
          <a:lstStyle/>
          <a:p>
            <a:pPr algn="r" rtl="1"/>
            <a:r>
              <a:rPr lang="en-US" dirty="0"/>
              <a:t>Multivariate adjusted HR</a:t>
            </a:r>
            <a:r>
              <a:rPr lang="fa-IR" dirty="0"/>
              <a:t> در مقایسه بلند ترین و کوتاهترین قد برای </a:t>
            </a:r>
            <a:r>
              <a:rPr lang="en-US" dirty="0"/>
              <a:t>CRC </a:t>
            </a:r>
            <a:r>
              <a:rPr lang="fa-IR" dirty="0"/>
              <a:t> 1.23  و برای سرطان کولون 1.22</a:t>
            </a:r>
          </a:p>
          <a:p>
            <a:pPr algn="r" rtl="1"/>
            <a:r>
              <a:rPr lang="fa-IR" dirty="0"/>
              <a:t>ارتباط معنی دار بین قد و </a:t>
            </a:r>
            <a:r>
              <a:rPr lang="en-US" dirty="0"/>
              <a:t>CRC</a:t>
            </a:r>
            <a:r>
              <a:rPr lang="fa-IR" dirty="0"/>
              <a:t> و کولون</a:t>
            </a:r>
          </a:p>
          <a:p>
            <a:pPr algn="r" rtl="1"/>
            <a:r>
              <a:rPr lang="fa-IR" dirty="0"/>
              <a:t>با افزایش 5</a:t>
            </a:r>
            <a:r>
              <a:rPr lang="en-US" dirty="0"/>
              <a:t>Cm</a:t>
            </a:r>
            <a:r>
              <a:rPr lang="fa-IR" dirty="0"/>
              <a:t> به قد، 6% شانس </a:t>
            </a:r>
            <a:r>
              <a:rPr lang="en-US" dirty="0"/>
              <a:t>CRC</a:t>
            </a:r>
            <a:r>
              <a:rPr lang="fa-IR" dirty="0"/>
              <a:t> و سرطان کولون افزایش داشت.(</a:t>
            </a:r>
            <a:r>
              <a:rPr lang="fa-IR" sz="2800" dirty="0"/>
              <a:t>در زنان 1 %این شانس کمتر بود)</a:t>
            </a:r>
            <a:endParaRPr lang="fa-IR" dirty="0"/>
          </a:p>
          <a:p>
            <a:pPr algn="r" rtl="1"/>
            <a:r>
              <a:rPr lang="fa-IR" dirty="0"/>
              <a:t>شانس </a:t>
            </a:r>
            <a:r>
              <a:rPr lang="en-US" dirty="0"/>
              <a:t>DCC</a:t>
            </a:r>
            <a:r>
              <a:rPr lang="fa-IR" dirty="0"/>
              <a:t>در مردان با 5 </a:t>
            </a:r>
            <a:r>
              <a:rPr lang="en-US" dirty="0"/>
              <a:t>CM</a:t>
            </a:r>
            <a:r>
              <a:rPr lang="fa-IR" dirty="0"/>
              <a:t> افزایش قد 7% افزایش یافت و برای </a:t>
            </a:r>
            <a:r>
              <a:rPr lang="en-US" dirty="0"/>
              <a:t>PCC</a:t>
            </a:r>
            <a:r>
              <a:rPr lang="fa-IR" dirty="0"/>
              <a:t> از لحاظ اماری معنی دار نبود (برای زنان بلعکس میباشد)</a:t>
            </a:r>
          </a:p>
          <a:p>
            <a:pPr algn="r" rtl="1"/>
            <a:r>
              <a:rPr lang="fa-IR" dirty="0"/>
              <a:t>سرطان رکتال با افزایش قد مردان و زنان افزایش داشته اما معنی دار نبود.</a:t>
            </a:r>
          </a:p>
        </p:txBody>
      </p:sp>
      <p:sp>
        <p:nvSpPr>
          <p:cNvPr id="4" name="Footer Placeholder 3">
            <a:extLst>
              <a:ext uri="{FF2B5EF4-FFF2-40B4-BE49-F238E27FC236}">
                <a16:creationId xmlns:a16="http://schemas.microsoft.com/office/drawing/2014/main" id="{F0934C83-0F21-C7E5-095F-A1D497D0287D}"/>
              </a:ext>
            </a:extLst>
          </p:cNvPr>
          <p:cNvSpPr>
            <a:spLocks noGrp="1"/>
          </p:cNvSpPr>
          <p:nvPr>
            <p:ph type="ftr" sz="quarter" idx="11"/>
          </p:nvPr>
        </p:nvSpPr>
        <p:spPr/>
        <p:txBody>
          <a:bodyPr/>
          <a:lstStyle/>
          <a:p>
            <a:r>
              <a:rPr lang="fa-IR"/>
              <a:t>دانشگاه علوم پزشکی شاهرود</a:t>
            </a:r>
          </a:p>
        </p:txBody>
      </p:sp>
      <p:sp>
        <p:nvSpPr>
          <p:cNvPr id="5" name="Slide Number Placeholder 4">
            <a:extLst>
              <a:ext uri="{FF2B5EF4-FFF2-40B4-BE49-F238E27FC236}">
                <a16:creationId xmlns:a16="http://schemas.microsoft.com/office/drawing/2014/main" id="{07DD87A6-D99E-0869-8BC9-72D70498901E}"/>
              </a:ext>
            </a:extLst>
          </p:cNvPr>
          <p:cNvSpPr>
            <a:spLocks noGrp="1"/>
          </p:cNvSpPr>
          <p:nvPr>
            <p:ph type="sldNum" sz="quarter" idx="12"/>
          </p:nvPr>
        </p:nvSpPr>
        <p:spPr/>
        <p:txBody>
          <a:bodyPr/>
          <a:lstStyle/>
          <a:p>
            <a:fld id="{94900F39-4C7D-4C43-9075-44DA0880E492}" type="slidenum">
              <a:rPr lang="fa-IR" smtClean="0"/>
              <a:t>10</a:t>
            </a:fld>
            <a:endParaRPr lang="fa-IR" dirty="0"/>
          </a:p>
        </p:txBody>
      </p:sp>
      <p:pic>
        <p:nvPicPr>
          <p:cNvPr id="6" name="Picture 5">
            <a:extLst>
              <a:ext uri="{FF2B5EF4-FFF2-40B4-BE49-F238E27FC236}">
                <a16:creationId xmlns:a16="http://schemas.microsoft.com/office/drawing/2014/main" id="{348E9FB9-C8B0-BBDF-3FBC-2F9826F7A7FF}"/>
              </a:ext>
            </a:extLst>
          </p:cNvPr>
          <p:cNvPicPr>
            <a:picLocks noChangeAspect="1"/>
          </p:cNvPicPr>
          <p:nvPr/>
        </p:nvPicPr>
        <p:blipFill>
          <a:blip r:embed="rId2"/>
          <a:stretch>
            <a:fillRect/>
          </a:stretch>
        </p:blipFill>
        <p:spPr>
          <a:xfrm>
            <a:off x="3710851" y="1391563"/>
            <a:ext cx="4718713" cy="36579"/>
          </a:xfrm>
          <a:prstGeom prst="rect">
            <a:avLst/>
          </a:prstGeom>
        </p:spPr>
      </p:pic>
      <p:sp>
        <p:nvSpPr>
          <p:cNvPr id="7" name="Rectangle 6">
            <a:extLst>
              <a:ext uri="{FF2B5EF4-FFF2-40B4-BE49-F238E27FC236}">
                <a16:creationId xmlns:a16="http://schemas.microsoft.com/office/drawing/2014/main" id="{DBCDD8FE-73A9-17E2-694B-7BE90FB8C1B0}"/>
              </a:ext>
            </a:extLst>
          </p:cNvPr>
          <p:cNvSpPr/>
          <p:nvPr/>
        </p:nvSpPr>
        <p:spPr>
          <a:xfrm>
            <a:off x="351692" y="365125"/>
            <a:ext cx="11437034" cy="6172019"/>
          </a:xfrm>
          <a:prstGeom prst="rect">
            <a:avLst/>
          </a:prstGeom>
          <a:noFill/>
          <a:ln w="38100">
            <a:solidFill>
              <a:srgbClr val="CC66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539011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83ECC99-6857-D671-F156-3AB9ACDDD48B}"/>
              </a:ext>
            </a:extLst>
          </p:cNvPr>
          <p:cNvSpPr>
            <a:spLocks noGrp="1"/>
          </p:cNvSpPr>
          <p:nvPr>
            <p:ph type="ftr" sz="quarter" idx="11"/>
          </p:nvPr>
        </p:nvSpPr>
        <p:spPr/>
        <p:txBody>
          <a:bodyPr/>
          <a:lstStyle/>
          <a:p>
            <a:r>
              <a:rPr lang="fa-IR"/>
              <a:t>دانشگاه علوم پزشکی شاهرود</a:t>
            </a:r>
          </a:p>
        </p:txBody>
      </p:sp>
      <p:sp>
        <p:nvSpPr>
          <p:cNvPr id="3" name="Slide Number Placeholder 2">
            <a:extLst>
              <a:ext uri="{FF2B5EF4-FFF2-40B4-BE49-F238E27FC236}">
                <a16:creationId xmlns:a16="http://schemas.microsoft.com/office/drawing/2014/main" id="{8DA6BF65-052B-2E24-D7DE-9F0946902010}"/>
              </a:ext>
            </a:extLst>
          </p:cNvPr>
          <p:cNvSpPr>
            <a:spLocks noGrp="1"/>
          </p:cNvSpPr>
          <p:nvPr>
            <p:ph type="sldNum" sz="quarter" idx="12"/>
          </p:nvPr>
        </p:nvSpPr>
        <p:spPr/>
        <p:txBody>
          <a:bodyPr/>
          <a:lstStyle/>
          <a:p>
            <a:fld id="{94900F39-4C7D-4C43-9075-44DA0880E492}" type="slidenum">
              <a:rPr lang="fa-IR" smtClean="0"/>
              <a:t>11</a:t>
            </a:fld>
            <a:endParaRPr lang="fa-IR"/>
          </a:p>
        </p:txBody>
      </p:sp>
      <p:pic>
        <p:nvPicPr>
          <p:cNvPr id="6" name="Picture 5">
            <a:extLst>
              <a:ext uri="{FF2B5EF4-FFF2-40B4-BE49-F238E27FC236}">
                <a16:creationId xmlns:a16="http://schemas.microsoft.com/office/drawing/2014/main" id="{A85A1BE5-DF06-0813-F3D5-4F8679741B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7715"/>
            <a:ext cx="12253038" cy="6640285"/>
          </a:xfrm>
          <a:prstGeom prst="rect">
            <a:avLst/>
          </a:prstGeom>
        </p:spPr>
      </p:pic>
      <p:sp>
        <p:nvSpPr>
          <p:cNvPr id="4" name="TextBox 3">
            <a:extLst>
              <a:ext uri="{FF2B5EF4-FFF2-40B4-BE49-F238E27FC236}">
                <a16:creationId xmlns:a16="http://schemas.microsoft.com/office/drawing/2014/main" id="{A596213B-5291-5AF4-DD27-92380A2D2068}"/>
              </a:ext>
            </a:extLst>
          </p:cNvPr>
          <p:cNvSpPr txBox="1"/>
          <p:nvPr/>
        </p:nvSpPr>
        <p:spPr>
          <a:xfrm>
            <a:off x="0" y="217715"/>
            <a:ext cx="2686050" cy="400110"/>
          </a:xfrm>
          <a:prstGeom prst="rect">
            <a:avLst/>
          </a:prstGeom>
          <a:solidFill>
            <a:schemeClr val="accent4">
              <a:lumMod val="60000"/>
              <a:lumOff val="40000"/>
            </a:schemeClr>
          </a:solidFill>
        </p:spPr>
        <p:txBody>
          <a:bodyPr wrap="square" rtlCol="1">
            <a:spAutoFit/>
          </a:bodyPr>
          <a:lstStyle/>
          <a:p>
            <a:r>
              <a:rPr lang="en-US" sz="2000" b="1" dirty="0">
                <a:latin typeface="+mj-lt"/>
              </a:rPr>
              <a:t>Pooled estimate for men</a:t>
            </a:r>
            <a:endParaRPr lang="fa-IR" sz="2000" b="1" dirty="0">
              <a:latin typeface="+mj-lt"/>
            </a:endParaRPr>
          </a:p>
        </p:txBody>
      </p:sp>
    </p:spTree>
    <p:extLst>
      <p:ext uri="{BB962C8B-B14F-4D97-AF65-F5344CB8AC3E}">
        <p14:creationId xmlns:p14="http://schemas.microsoft.com/office/powerpoint/2010/main" val="3411621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114CC63-57B4-B6C7-0BAE-CCB8E98C153F}"/>
              </a:ext>
            </a:extLst>
          </p:cNvPr>
          <p:cNvSpPr>
            <a:spLocks noGrp="1"/>
          </p:cNvSpPr>
          <p:nvPr>
            <p:ph type="ftr" sz="quarter" idx="11"/>
          </p:nvPr>
        </p:nvSpPr>
        <p:spPr/>
        <p:txBody>
          <a:bodyPr/>
          <a:lstStyle/>
          <a:p>
            <a:r>
              <a:rPr lang="fa-IR"/>
              <a:t>دانشگاه علوم پزشکی شاهرود</a:t>
            </a:r>
          </a:p>
        </p:txBody>
      </p:sp>
      <p:sp>
        <p:nvSpPr>
          <p:cNvPr id="3" name="Slide Number Placeholder 2">
            <a:extLst>
              <a:ext uri="{FF2B5EF4-FFF2-40B4-BE49-F238E27FC236}">
                <a16:creationId xmlns:a16="http://schemas.microsoft.com/office/drawing/2014/main" id="{F9D80C34-C1E9-CF88-B2BE-A67457DE57EB}"/>
              </a:ext>
            </a:extLst>
          </p:cNvPr>
          <p:cNvSpPr>
            <a:spLocks noGrp="1"/>
          </p:cNvSpPr>
          <p:nvPr>
            <p:ph type="sldNum" sz="quarter" idx="12"/>
          </p:nvPr>
        </p:nvSpPr>
        <p:spPr/>
        <p:txBody>
          <a:bodyPr/>
          <a:lstStyle/>
          <a:p>
            <a:fld id="{94900F39-4C7D-4C43-9075-44DA0880E492}" type="slidenum">
              <a:rPr lang="fa-IR" smtClean="0"/>
              <a:t>12</a:t>
            </a:fld>
            <a:endParaRPr lang="fa-IR"/>
          </a:p>
        </p:txBody>
      </p:sp>
      <p:pic>
        <p:nvPicPr>
          <p:cNvPr id="5" name="Picture 4">
            <a:extLst>
              <a:ext uri="{FF2B5EF4-FFF2-40B4-BE49-F238E27FC236}">
                <a16:creationId xmlns:a16="http://schemas.microsoft.com/office/drawing/2014/main" id="{60FDF1DF-F756-6FB8-0B94-46EFA9B586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856"/>
            <a:ext cx="12123349" cy="6561382"/>
          </a:xfrm>
          <a:prstGeom prst="rect">
            <a:avLst/>
          </a:prstGeom>
        </p:spPr>
      </p:pic>
      <p:sp>
        <p:nvSpPr>
          <p:cNvPr id="6" name="TextBox 5">
            <a:extLst>
              <a:ext uri="{FF2B5EF4-FFF2-40B4-BE49-F238E27FC236}">
                <a16:creationId xmlns:a16="http://schemas.microsoft.com/office/drawing/2014/main" id="{E689D302-5A37-F9E3-3F08-942DAB0E09A3}"/>
              </a:ext>
            </a:extLst>
          </p:cNvPr>
          <p:cNvSpPr txBox="1"/>
          <p:nvPr/>
        </p:nvSpPr>
        <p:spPr>
          <a:xfrm>
            <a:off x="0" y="320856"/>
            <a:ext cx="2762250" cy="369332"/>
          </a:xfrm>
          <a:prstGeom prst="rect">
            <a:avLst/>
          </a:prstGeom>
          <a:solidFill>
            <a:schemeClr val="accent4">
              <a:lumMod val="60000"/>
              <a:lumOff val="40000"/>
            </a:schemeClr>
          </a:solidFill>
        </p:spPr>
        <p:txBody>
          <a:bodyPr wrap="square" rtlCol="1">
            <a:spAutoFit/>
          </a:bodyPr>
          <a:lstStyle/>
          <a:p>
            <a:r>
              <a:rPr lang="en-US" b="1" dirty="0">
                <a:latin typeface="+mj-lt"/>
              </a:rPr>
              <a:t>Pooled estimate for women</a:t>
            </a:r>
            <a:endParaRPr lang="fa-IR" b="1" dirty="0">
              <a:latin typeface="+mj-lt"/>
            </a:endParaRPr>
          </a:p>
        </p:txBody>
      </p:sp>
    </p:spTree>
    <p:extLst>
      <p:ext uri="{BB962C8B-B14F-4D97-AF65-F5344CB8AC3E}">
        <p14:creationId xmlns:p14="http://schemas.microsoft.com/office/powerpoint/2010/main" val="1993119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9B240-BA77-7E9B-DE67-C73BB90AB57A}"/>
              </a:ext>
            </a:extLst>
          </p:cNvPr>
          <p:cNvSpPr>
            <a:spLocks noGrp="1"/>
          </p:cNvSpPr>
          <p:nvPr>
            <p:ph type="title"/>
          </p:nvPr>
        </p:nvSpPr>
        <p:spPr/>
        <p:txBody>
          <a:bodyPr/>
          <a:lstStyle/>
          <a:p>
            <a:pPr algn="ctr"/>
            <a:r>
              <a:rPr lang="fa-IR" dirty="0"/>
              <a:t>روش اجرا </a:t>
            </a:r>
            <a:r>
              <a:rPr kumimoji="0" lang="fa-IR" sz="3200" b="0" i="0" u="none" strike="noStrike" kern="1200" cap="none" spc="0" normalizeH="0" baseline="0" noProof="0" dirty="0">
                <a:ln>
                  <a:noFill/>
                </a:ln>
                <a:solidFill>
                  <a:prstClr val="black"/>
                </a:solidFill>
                <a:effectLst/>
                <a:uLnTx/>
                <a:uFillTx/>
                <a:latin typeface="Calibri Light" panose="020F0302020204030204"/>
                <a:ea typeface="+mj-ea"/>
                <a:cs typeface="B Nazanin" panose="00000400000000000000" pitchFamily="2" charset="-78"/>
              </a:rPr>
              <a:t>(آنالیز آماری)</a:t>
            </a:r>
            <a:endParaRPr lang="fa-IR" dirty="0"/>
          </a:p>
        </p:txBody>
      </p:sp>
      <p:sp>
        <p:nvSpPr>
          <p:cNvPr id="4" name="Footer Placeholder 3">
            <a:extLst>
              <a:ext uri="{FF2B5EF4-FFF2-40B4-BE49-F238E27FC236}">
                <a16:creationId xmlns:a16="http://schemas.microsoft.com/office/drawing/2014/main" id="{151F0784-7708-B6EF-805D-994A00BC09FE}"/>
              </a:ext>
            </a:extLst>
          </p:cNvPr>
          <p:cNvSpPr>
            <a:spLocks noGrp="1"/>
          </p:cNvSpPr>
          <p:nvPr>
            <p:ph type="ftr" sz="quarter" idx="11"/>
          </p:nvPr>
        </p:nvSpPr>
        <p:spPr/>
        <p:txBody>
          <a:bodyPr/>
          <a:lstStyle/>
          <a:p>
            <a:r>
              <a:rPr lang="fa-IR"/>
              <a:t>دانشگاه علوم پزشکی شاهرود</a:t>
            </a:r>
          </a:p>
        </p:txBody>
      </p:sp>
      <p:sp>
        <p:nvSpPr>
          <p:cNvPr id="5" name="Slide Number Placeholder 4">
            <a:extLst>
              <a:ext uri="{FF2B5EF4-FFF2-40B4-BE49-F238E27FC236}">
                <a16:creationId xmlns:a16="http://schemas.microsoft.com/office/drawing/2014/main" id="{9AB98129-4517-950C-88D4-579A8D72D457}"/>
              </a:ext>
            </a:extLst>
          </p:cNvPr>
          <p:cNvSpPr>
            <a:spLocks noGrp="1"/>
          </p:cNvSpPr>
          <p:nvPr>
            <p:ph type="sldNum" sz="quarter" idx="12"/>
          </p:nvPr>
        </p:nvSpPr>
        <p:spPr/>
        <p:txBody>
          <a:bodyPr/>
          <a:lstStyle/>
          <a:p>
            <a:fld id="{94900F39-4C7D-4C43-9075-44DA0880E492}" type="slidenum">
              <a:rPr lang="fa-IR" smtClean="0"/>
              <a:t>13</a:t>
            </a:fld>
            <a:endParaRPr lang="fa-IR" dirty="0"/>
          </a:p>
        </p:txBody>
      </p:sp>
      <p:pic>
        <p:nvPicPr>
          <p:cNvPr id="6" name="Picture 5">
            <a:extLst>
              <a:ext uri="{FF2B5EF4-FFF2-40B4-BE49-F238E27FC236}">
                <a16:creationId xmlns:a16="http://schemas.microsoft.com/office/drawing/2014/main" id="{31F378ED-FE03-5F2C-8B80-DB4F304A48CA}"/>
              </a:ext>
            </a:extLst>
          </p:cNvPr>
          <p:cNvPicPr>
            <a:picLocks noChangeAspect="1"/>
          </p:cNvPicPr>
          <p:nvPr/>
        </p:nvPicPr>
        <p:blipFill>
          <a:blip r:embed="rId3"/>
          <a:stretch>
            <a:fillRect/>
          </a:stretch>
        </p:blipFill>
        <p:spPr>
          <a:xfrm>
            <a:off x="3710852" y="1754680"/>
            <a:ext cx="4718713" cy="36579"/>
          </a:xfrm>
          <a:prstGeom prst="rect">
            <a:avLst/>
          </a:prstGeom>
        </p:spPr>
      </p:pic>
      <p:sp>
        <p:nvSpPr>
          <p:cNvPr id="7" name="Rectangle 6">
            <a:extLst>
              <a:ext uri="{FF2B5EF4-FFF2-40B4-BE49-F238E27FC236}">
                <a16:creationId xmlns:a16="http://schemas.microsoft.com/office/drawing/2014/main" id="{3D79717B-05D1-6FEF-F6DE-4D79F88ECD63}"/>
              </a:ext>
            </a:extLst>
          </p:cNvPr>
          <p:cNvSpPr/>
          <p:nvPr/>
        </p:nvSpPr>
        <p:spPr>
          <a:xfrm>
            <a:off x="351692" y="365125"/>
            <a:ext cx="11437034" cy="6172019"/>
          </a:xfrm>
          <a:prstGeom prst="rect">
            <a:avLst/>
          </a:prstGeom>
          <a:noFill/>
          <a:ln w="38100">
            <a:solidFill>
              <a:srgbClr val="CC66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Content Placeholder 10">
            <a:extLst>
              <a:ext uri="{FF2B5EF4-FFF2-40B4-BE49-F238E27FC236}">
                <a16:creationId xmlns:a16="http://schemas.microsoft.com/office/drawing/2014/main" id="{C3268E10-3215-DFF9-D8B8-580FD200647C}"/>
              </a:ext>
            </a:extLst>
          </p:cNvPr>
          <p:cNvSpPr>
            <a:spLocks noGrp="1"/>
          </p:cNvSpPr>
          <p:nvPr>
            <p:ph idx="1"/>
          </p:nvPr>
        </p:nvSpPr>
        <p:spPr>
          <a:xfrm>
            <a:off x="838200" y="2274439"/>
            <a:ext cx="10515600" cy="3767586"/>
          </a:xfrm>
        </p:spPr>
        <p:txBody>
          <a:bodyPr>
            <a:normAutofit/>
          </a:bodyPr>
          <a:lstStyle/>
          <a:p>
            <a:pPr algn="r" rtl="1"/>
            <a:r>
              <a:rPr lang="fa-IR" dirty="0"/>
              <a:t>ترکیب </a:t>
            </a:r>
            <a:r>
              <a:rPr lang="en-US" dirty="0"/>
              <a:t>HR</a:t>
            </a:r>
            <a:r>
              <a:rPr lang="fa-IR" dirty="0"/>
              <a:t> از طریق مدل اثرات تصادفی(</a:t>
            </a:r>
            <a:r>
              <a:rPr lang="en-US" dirty="0"/>
              <a:t>random-effect model</a:t>
            </a:r>
            <a:r>
              <a:rPr lang="fa-IR" dirty="0"/>
              <a:t>)</a:t>
            </a:r>
          </a:p>
          <a:p>
            <a:pPr algn="r" rtl="1"/>
            <a:r>
              <a:rPr lang="fa-IR" dirty="0"/>
              <a:t>ازمون نا هم گونی دسته ها (</a:t>
            </a:r>
            <a:r>
              <a:rPr lang="en-US" dirty="0"/>
              <a:t>Cochran’s Q-statistics</a:t>
            </a:r>
            <a:r>
              <a:rPr lang="fa-IR" dirty="0"/>
              <a:t>)</a:t>
            </a:r>
          </a:p>
          <a:p>
            <a:pPr algn="r" rtl="1"/>
            <a:r>
              <a:rPr lang="fa-IR" dirty="0"/>
              <a:t>شاخص </a:t>
            </a:r>
            <a:r>
              <a:rPr lang="en-US" dirty="0"/>
              <a:t>I2</a:t>
            </a:r>
          </a:p>
          <a:p>
            <a:pPr algn="r" rtl="1"/>
            <a:r>
              <a:rPr lang="fa-IR" dirty="0"/>
              <a:t>نمودارجنگلی </a:t>
            </a:r>
            <a:r>
              <a:rPr lang="en-US" dirty="0"/>
              <a:t>Forest plot</a:t>
            </a:r>
          </a:p>
          <a:p>
            <a:pPr algn="r" rtl="1"/>
            <a:endParaRPr lang="fa-IR" dirty="0"/>
          </a:p>
          <a:p>
            <a:pPr algn="r" rtl="1"/>
            <a:endParaRPr lang="fa-IR" dirty="0"/>
          </a:p>
          <a:p>
            <a:pPr algn="r" rtl="1"/>
            <a:endParaRPr lang="fa-IR" dirty="0"/>
          </a:p>
        </p:txBody>
      </p:sp>
    </p:spTree>
    <p:extLst>
      <p:ext uri="{BB962C8B-B14F-4D97-AF65-F5344CB8AC3E}">
        <p14:creationId xmlns:p14="http://schemas.microsoft.com/office/powerpoint/2010/main" val="912354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9D5B368-FEFC-9239-6830-B77D7AE32007}"/>
              </a:ext>
            </a:extLst>
          </p:cNvPr>
          <p:cNvSpPr>
            <a:spLocks noGrp="1"/>
          </p:cNvSpPr>
          <p:nvPr>
            <p:ph type="ftr" sz="quarter" idx="11"/>
          </p:nvPr>
        </p:nvSpPr>
        <p:spPr/>
        <p:txBody>
          <a:bodyPr/>
          <a:lstStyle/>
          <a:p>
            <a:r>
              <a:rPr lang="fa-IR"/>
              <a:t>دانشگاه علوم پزشکی شاهرود</a:t>
            </a:r>
          </a:p>
        </p:txBody>
      </p:sp>
      <p:sp>
        <p:nvSpPr>
          <p:cNvPr id="3" name="Slide Number Placeholder 2">
            <a:extLst>
              <a:ext uri="{FF2B5EF4-FFF2-40B4-BE49-F238E27FC236}">
                <a16:creationId xmlns:a16="http://schemas.microsoft.com/office/drawing/2014/main" id="{F466BC06-B9E8-4FFD-D6E6-58F7A00A994E}"/>
              </a:ext>
            </a:extLst>
          </p:cNvPr>
          <p:cNvSpPr>
            <a:spLocks noGrp="1"/>
          </p:cNvSpPr>
          <p:nvPr>
            <p:ph type="sldNum" sz="quarter" idx="12"/>
          </p:nvPr>
        </p:nvSpPr>
        <p:spPr/>
        <p:txBody>
          <a:bodyPr/>
          <a:lstStyle/>
          <a:p>
            <a:fld id="{94900F39-4C7D-4C43-9075-44DA0880E492}" type="slidenum">
              <a:rPr lang="fa-IR" smtClean="0"/>
              <a:t>14</a:t>
            </a:fld>
            <a:endParaRPr lang="fa-IR"/>
          </a:p>
        </p:txBody>
      </p:sp>
      <p:pic>
        <p:nvPicPr>
          <p:cNvPr id="5" name="Picture 4">
            <a:extLst>
              <a:ext uri="{FF2B5EF4-FFF2-40B4-BE49-F238E27FC236}">
                <a16:creationId xmlns:a16="http://schemas.microsoft.com/office/drawing/2014/main" id="{B5456F91-B740-73E1-C173-99879E3F228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732126" y="-442609"/>
            <a:ext cx="6753690" cy="7743217"/>
          </a:xfrm>
          <a:prstGeom prst="rect">
            <a:avLst/>
          </a:prstGeom>
        </p:spPr>
      </p:pic>
    </p:spTree>
    <p:extLst>
      <p:ext uri="{BB962C8B-B14F-4D97-AF65-F5344CB8AC3E}">
        <p14:creationId xmlns:p14="http://schemas.microsoft.com/office/powerpoint/2010/main" val="3111300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D3D3DF1-6795-9BF3-5955-6A1327B01802}"/>
              </a:ext>
            </a:extLst>
          </p:cNvPr>
          <p:cNvSpPr>
            <a:spLocks noGrp="1"/>
          </p:cNvSpPr>
          <p:nvPr>
            <p:ph type="ftr" sz="quarter" idx="11"/>
          </p:nvPr>
        </p:nvSpPr>
        <p:spPr/>
        <p:txBody>
          <a:bodyPr/>
          <a:lstStyle/>
          <a:p>
            <a:r>
              <a:rPr lang="fa-IR"/>
              <a:t>دانشگاه علوم پزشکی شاهرود</a:t>
            </a:r>
          </a:p>
        </p:txBody>
      </p:sp>
      <p:sp>
        <p:nvSpPr>
          <p:cNvPr id="3" name="Slide Number Placeholder 2">
            <a:extLst>
              <a:ext uri="{FF2B5EF4-FFF2-40B4-BE49-F238E27FC236}">
                <a16:creationId xmlns:a16="http://schemas.microsoft.com/office/drawing/2014/main" id="{AB204590-8B5E-0086-BB23-4FB66B19A255}"/>
              </a:ext>
            </a:extLst>
          </p:cNvPr>
          <p:cNvSpPr>
            <a:spLocks noGrp="1"/>
          </p:cNvSpPr>
          <p:nvPr>
            <p:ph type="sldNum" sz="quarter" idx="12"/>
          </p:nvPr>
        </p:nvSpPr>
        <p:spPr/>
        <p:txBody>
          <a:bodyPr/>
          <a:lstStyle/>
          <a:p>
            <a:fld id="{94900F39-4C7D-4C43-9075-44DA0880E492}" type="slidenum">
              <a:rPr lang="fa-IR" smtClean="0"/>
              <a:t>15</a:t>
            </a:fld>
            <a:endParaRPr lang="fa-IR"/>
          </a:p>
        </p:txBody>
      </p:sp>
      <p:pic>
        <p:nvPicPr>
          <p:cNvPr id="5" name="Picture 4">
            <a:extLst>
              <a:ext uri="{FF2B5EF4-FFF2-40B4-BE49-F238E27FC236}">
                <a16:creationId xmlns:a16="http://schemas.microsoft.com/office/drawing/2014/main" id="{153320F3-EE4A-2AAA-F908-5CDDB885696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0" y="-381815"/>
            <a:ext cx="6857999" cy="7621630"/>
          </a:xfrm>
          <a:prstGeom prst="rect">
            <a:avLst/>
          </a:prstGeom>
        </p:spPr>
      </p:pic>
    </p:spTree>
    <p:extLst>
      <p:ext uri="{BB962C8B-B14F-4D97-AF65-F5344CB8AC3E}">
        <p14:creationId xmlns:p14="http://schemas.microsoft.com/office/powerpoint/2010/main" val="237105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894EFE7-9084-5A42-114B-2B0D02A414A0}"/>
              </a:ext>
            </a:extLst>
          </p:cNvPr>
          <p:cNvSpPr>
            <a:spLocks noGrp="1"/>
          </p:cNvSpPr>
          <p:nvPr>
            <p:ph type="ftr" sz="quarter" idx="11"/>
          </p:nvPr>
        </p:nvSpPr>
        <p:spPr/>
        <p:txBody>
          <a:bodyPr/>
          <a:lstStyle/>
          <a:p>
            <a:r>
              <a:rPr lang="fa-IR"/>
              <a:t>دانشگاه علوم پزشکی شاهرود</a:t>
            </a:r>
          </a:p>
        </p:txBody>
      </p:sp>
      <p:sp>
        <p:nvSpPr>
          <p:cNvPr id="3" name="Slide Number Placeholder 2">
            <a:extLst>
              <a:ext uri="{FF2B5EF4-FFF2-40B4-BE49-F238E27FC236}">
                <a16:creationId xmlns:a16="http://schemas.microsoft.com/office/drawing/2014/main" id="{C7CDFB59-DC9A-8B96-0937-53387C7224B9}"/>
              </a:ext>
            </a:extLst>
          </p:cNvPr>
          <p:cNvSpPr>
            <a:spLocks noGrp="1"/>
          </p:cNvSpPr>
          <p:nvPr>
            <p:ph type="sldNum" sz="quarter" idx="12"/>
          </p:nvPr>
        </p:nvSpPr>
        <p:spPr/>
        <p:txBody>
          <a:bodyPr/>
          <a:lstStyle/>
          <a:p>
            <a:fld id="{94900F39-4C7D-4C43-9075-44DA0880E492}" type="slidenum">
              <a:rPr lang="fa-IR" smtClean="0"/>
              <a:t>16</a:t>
            </a:fld>
            <a:endParaRPr lang="fa-IR"/>
          </a:p>
        </p:txBody>
      </p:sp>
      <p:pic>
        <p:nvPicPr>
          <p:cNvPr id="9" name="Picture 8">
            <a:extLst>
              <a:ext uri="{FF2B5EF4-FFF2-40B4-BE49-F238E27FC236}">
                <a16:creationId xmlns:a16="http://schemas.microsoft.com/office/drawing/2014/main" id="{88441B50-4DF6-F17C-0984-6C81E2F16D30}"/>
              </a:ext>
            </a:extLst>
          </p:cNvPr>
          <p:cNvPicPr>
            <a:picLocks noChangeAspect="1"/>
          </p:cNvPicPr>
          <p:nvPr/>
        </p:nvPicPr>
        <p:blipFill rotWithShape="1">
          <a:blip r:embed="rId2">
            <a:extLst>
              <a:ext uri="{28A0092B-C50C-407E-A947-70E740481C1C}">
                <a14:useLocalDpi xmlns:a14="http://schemas.microsoft.com/office/drawing/2010/main" val="0"/>
              </a:ext>
            </a:extLst>
          </a:blip>
          <a:srcRect l="1" t="88844" r="-832"/>
          <a:stretch/>
        </p:blipFill>
        <p:spPr>
          <a:xfrm>
            <a:off x="1169267" y="5037943"/>
            <a:ext cx="10298833" cy="499210"/>
          </a:xfrm>
          <a:prstGeom prst="rect">
            <a:avLst/>
          </a:prstGeom>
          <a:ln>
            <a:noFill/>
          </a:ln>
        </p:spPr>
      </p:pic>
      <p:cxnSp>
        <p:nvCxnSpPr>
          <p:cNvPr id="11" name="Straight Connector 10">
            <a:extLst>
              <a:ext uri="{FF2B5EF4-FFF2-40B4-BE49-F238E27FC236}">
                <a16:creationId xmlns:a16="http://schemas.microsoft.com/office/drawing/2014/main" id="{96CDA4D5-ACE1-516E-9277-E5FAAE838BAB}"/>
              </a:ext>
            </a:extLst>
          </p:cNvPr>
          <p:cNvCxnSpPr/>
          <p:nvPr/>
        </p:nvCxnSpPr>
        <p:spPr>
          <a:xfrm>
            <a:off x="1169268" y="5037943"/>
            <a:ext cx="10184531" cy="0"/>
          </a:xfrm>
          <a:prstGeom prst="line">
            <a:avLst/>
          </a:prstGeom>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D5E8BC71-EBEF-478F-0642-10C56B1190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267" y="946646"/>
            <a:ext cx="10311850" cy="4091296"/>
          </a:xfrm>
          <a:prstGeom prst="rect">
            <a:avLst/>
          </a:prstGeom>
        </p:spPr>
      </p:pic>
    </p:spTree>
    <p:extLst>
      <p:ext uri="{BB962C8B-B14F-4D97-AF65-F5344CB8AC3E}">
        <p14:creationId xmlns:p14="http://schemas.microsoft.com/office/powerpoint/2010/main" val="3077566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C8FAF12-2819-308D-C31D-21BCBF4AF7F6}"/>
              </a:ext>
            </a:extLst>
          </p:cNvPr>
          <p:cNvPicPr>
            <a:picLocks noChangeAspect="1"/>
          </p:cNvPicPr>
          <p:nvPr/>
        </p:nvPicPr>
        <p:blipFill rotWithShape="1">
          <a:blip r:embed="rId2">
            <a:extLst>
              <a:ext uri="{28A0092B-C50C-407E-A947-70E740481C1C}">
                <a14:useLocalDpi xmlns:a14="http://schemas.microsoft.com/office/drawing/2010/main" val="0"/>
              </a:ext>
            </a:extLst>
          </a:blip>
          <a:srcRect l="-73" b="79579"/>
          <a:stretch/>
        </p:blipFill>
        <p:spPr>
          <a:xfrm>
            <a:off x="1054967" y="667516"/>
            <a:ext cx="10184533" cy="713939"/>
          </a:xfrm>
          <a:prstGeom prst="rect">
            <a:avLst/>
          </a:prstGeom>
        </p:spPr>
      </p:pic>
      <p:sp>
        <p:nvSpPr>
          <p:cNvPr id="2" name="Footer Placeholder 1">
            <a:extLst>
              <a:ext uri="{FF2B5EF4-FFF2-40B4-BE49-F238E27FC236}">
                <a16:creationId xmlns:a16="http://schemas.microsoft.com/office/drawing/2014/main" id="{64B5F6B7-F882-6897-BFD6-D4820C85D63E}"/>
              </a:ext>
            </a:extLst>
          </p:cNvPr>
          <p:cNvSpPr>
            <a:spLocks noGrp="1"/>
          </p:cNvSpPr>
          <p:nvPr>
            <p:ph type="ftr" sz="quarter" idx="11"/>
          </p:nvPr>
        </p:nvSpPr>
        <p:spPr/>
        <p:txBody>
          <a:bodyPr/>
          <a:lstStyle/>
          <a:p>
            <a:r>
              <a:rPr lang="fa-IR"/>
              <a:t>دانشگاه علوم پزشکی شاهرود</a:t>
            </a:r>
          </a:p>
        </p:txBody>
      </p:sp>
      <p:sp>
        <p:nvSpPr>
          <p:cNvPr id="3" name="Slide Number Placeholder 2">
            <a:extLst>
              <a:ext uri="{FF2B5EF4-FFF2-40B4-BE49-F238E27FC236}">
                <a16:creationId xmlns:a16="http://schemas.microsoft.com/office/drawing/2014/main" id="{8AAD2DA3-BBEB-B146-C901-C52E88F7376A}"/>
              </a:ext>
            </a:extLst>
          </p:cNvPr>
          <p:cNvSpPr>
            <a:spLocks noGrp="1"/>
          </p:cNvSpPr>
          <p:nvPr>
            <p:ph type="sldNum" sz="quarter" idx="12"/>
          </p:nvPr>
        </p:nvSpPr>
        <p:spPr/>
        <p:txBody>
          <a:bodyPr/>
          <a:lstStyle/>
          <a:p>
            <a:fld id="{94900F39-4C7D-4C43-9075-44DA0880E492}" type="slidenum">
              <a:rPr lang="fa-IR" smtClean="0"/>
              <a:t>17</a:t>
            </a:fld>
            <a:endParaRPr lang="fa-IR"/>
          </a:p>
        </p:txBody>
      </p:sp>
      <p:pic>
        <p:nvPicPr>
          <p:cNvPr id="5" name="Picture 4">
            <a:extLst>
              <a:ext uri="{FF2B5EF4-FFF2-40B4-BE49-F238E27FC236}">
                <a16:creationId xmlns:a16="http://schemas.microsoft.com/office/drawing/2014/main" id="{FBC63CD9-6D01-7EA0-BD1C-F2363DD7A5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967" y="1384696"/>
            <a:ext cx="10133300" cy="3402995"/>
          </a:xfrm>
          <a:prstGeom prst="rect">
            <a:avLst/>
          </a:prstGeom>
        </p:spPr>
      </p:pic>
      <p:pic>
        <p:nvPicPr>
          <p:cNvPr id="6" name="Picture 5">
            <a:extLst>
              <a:ext uri="{FF2B5EF4-FFF2-40B4-BE49-F238E27FC236}">
                <a16:creationId xmlns:a16="http://schemas.microsoft.com/office/drawing/2014/main" id="{579E90C9-0CFC-E253-6F2D-16078C593652}"/>
              </a:ext>
            </a:extLst>
          </p:cNvPr>
          <p:cNvPicPr>
            <a:picLocks noChangeAspect="1"/>
          </p:cNvPicPr>
          <p:nvPr/>
        </p:nvPicPr>
        <p:blipFill rotWithShape="1">
          <a:blip r:embed="rId4">
            <a:extLst>
              <a:ext uri="{28A0092B-C50C-407E-A947-70E740481C1C}">
                <a14:useLocalDpi xmlns:a14="http://schemas.microsoft.com/office/drawing/2010/main" val="0"/>
              </a:ext>
            </a:extLst>
          </a:blip>
          <a:srcRect l="1" t="88844" r="-832"/>
          <a:stretch/>
        </p:blipFill>
        <p:spPr>
          <a:xfrm>
            <a:off x="1054967" y="4815718"/>
            <a:ext cx="10298833" cy="499210"/>
          </a:xfrm>
          <a:prstGeom prst="rect">
            <a:avLst/>
          </a:prstGeom>
          <a:ln>
            <a:noFill/>
          </a:ln>
        </p:spPr>
        <p:style>
          <a:lnRef idx="2">
            <a:schemeClr val="dk1"/>
          </a:lnRef>
          <a:fillRef idx="1">
            <a:schemeClr val="lt1"/>
          </a:fillRef>
          <a:effectRef idx="0">
            <a:schemeClr val="dk1"/>
          </a:effectRef>
          <a:fontRef idx="minor">
            <a:schemeClr val="dk1"/>
          </a:fontRef>
        </p:style>
      </p:pic>
      <p:cxnSp>
        <p:nvCxnSpPr>
          <p:cNvPr id="8" name="Straight Connector 7">
            <a:extLst>
              <a:ext uri="{FF2B5EF4-FFF2-40B4-BE49-F238E27FC236}">
                <a16:creationId xmlns:a16="http://schemas.microsoft.com/office/drawing/2014/main" id="{BD8BD9E6-6130-3527-63CD-2841B9D81046}"/>
              </a:ext>
            </a:extLst>
          </p:cNvPr>
          <p:cNvCxnSpPr>
            <a:cxnSpLocks/>
          </p:cNvCxnSpPr>
          <p:nvPr/>
        </p:nvCxnSpPr>
        <p:spPr>
          <a:xfrm>
            <a:off x="1003733" y="4784449"/>
            <a:ext cx="10184534" cy="0"/>
          </a:xfrm>
          <a:prstGeom prst="line">
            <a:avLst/>
          </a:prstGeom>
        </p:spPr>
        <p:style>
          <a:lnRef idx="2">
            <a:schemeClr val="dk1"/>
          </a:lnRef>
          <a:fillRef idx="1">
            <a:schemeClr val="lt1"/>
          </a:fillRef>
          <a:effectRef idx="0">
            <a:schemeClr val="dk1"/>
          </a:effectRef>
          <a:fontRef idx="minor">
            <a:schemeClr val="dk1"/>
          </a:fontRef>
        </p:style>
      </p:cxnSp>
    </p:spTree>
    <p:extLst>
      <p:ext uri="{BB962C8B-B14F-4D97-AF65-F5344CB8AC3E}">
        <p14:creationId xmlns:p14="http://schemas.microsoft.com/office/powerpoint/2010/main" val="2632257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66A6535-F328-DEC9-271D-9B75F8157446}"/>
              </a:ext>
            </a:extLst>
          </p:cNvPr>
          <p:cNvSpPr>
            <a:spLocks noGrp="1"/>
          </p:cNvSpPr>
          <p:nvPr>
            <p:ph type="ftr" sz="quarter" idx="11"/>
          </p:nvPr>
        </p:nvSpPr>
        <p:spPr/>
        <p:txBody>
          <a:bodyPr/>
          <a:lstStyle/>
          <a:p>
            <a:r>
              <a:rPr lang="fa-IR"/>
              <a:t>دانشگاه علوم پزشکی شاهرود</a:t>
            </a:r>
          </a:p>
        </p:txBody>
      </p:sp>
      <p:sp>
        <p:nvSpPr>
          <p:cNvPr id="3" name="Slide Number Placeholder 2">
            <a:extLst>
              <a:ext uri="{FF2B5EF4-FFF2-40B4-BE49-F238E27FC236}">
                <a16:creationId xmlns:a16="http://schemas.microsoft.com/office/drawing/2014/main" id="{F07F4D0E-45C1-D483-74EB-DD6E30C82941}"/>
              </a:ext>
            </a:extLst>
          </p:cNvPr>
          <p:cNvSpPr>
            <a:spLocks noGrp="1"/>
          </p:cNvSpPr>
          <p:nvPr>
            <p:ph type="sldNum" sz="quarter" idx="12"/>
          </p:nvPr>
        </p:nvSpPr>
        <p:spPr/>
        <p:txBody>
          <a:bodyPr/>
          <a:lstStyle/>
          <a:p>
            <a:fld id="{94900F39-4C7D-4C43-9075-44DA0880E492}" type="slidenum">
              <a:rPr lang="fa-IR" smtClean="0"/>
              <a:t>18</a:t>
            </a:fld>
            <a:endParaRPr lang="fa-IR"/>
          </a:p>
        </p:txBody>
      </p:sp>
      <p:pic>
        <p:nvPicPr>
          <p:cNvPr id="5" name="Picture 4">
            <a:extLst>
              <a:ext uri="{FF2B5EF4-FFF2-40B4-BE49-F238E27FC236}">
                <a16:creationId xmlns:a16="http://schemas.microsoft.com/office/drawing/2014/main" id="{60493AB3-91E2-EC70-E705-BD5D8549BE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465" y="1587004"/>
            <a:ext cx="9907035" cy="4291282"/>
          </a:xfrm>
          <a:prstGeom prst="rect">
            <a:avLst/>
          </a:prstGeom>
        </p:spPr>
      </p:pic>
      <p:pic>
        <p:nvPicPr>
          <p:cNvPr id="6" name="Picture 5">
            <a:extLst>
              <a:ext uri="{FF2B5EF4-FFF2-40B4-BE49-F238E27FC236}">
                <a16:creationId xmlns:a16="http://schemas.microsoft.com/office/drawing/2014/main" id="{F7BDA218-FEA3-3E93-658B-F5B9D8DCDB6B}"/>
              </a:ext>
            </a:extLst>
          </p:cNvPr>
          <p:cNvPicPr>
            <a:picLocks noChangeAspect="1"/>
          </p:cNvPicPr>
          <p:nvPr/>
        </p:nvPicPr>
        <p:blipFill rotWithShape="1">
          <a:blip r:embed="rId3">
            <a:extLst>
              <a:ext uri="{28A0092B-C50C-407E-A947-70E740481C1C}">
                <a14:useLocalDpi xmlns:a14="http://schemas.microsoft.com/office/drawing/2010/main" val="0"/>
              </a:ext>
            </a:extLst>
          </a:blip>
          <a:srcRect l="-73" b="79579"/>
          <a:stretch/>
        </p:blipFill>
        <p:spPr>
          <a:xfrm>
            <a:off x="1436914" y="873065"/>
            <a:ext cx="9802586" cy="713939"/>
          </a:xfrm>
          <a:prstGeom prst="rect">
            <a:avLst/>
          </a:prstGeom>
        </p:spPr>
      </p:pic>
    </p:spTree>
    <p:extLst>
      <p:ext uri="{BB962C8B-B14F-4D97-AF65-F5344CB8AC3E}">
        <p14:creationId xmlns:p14="http://schemas.microsoft.com/office/powerpoint/2010/main" val="2826781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EF63ECD-D4C7-A932-6948-CF37B0BA14DD}"/>
              </a:ext>
            </a:extLst>
          </p:cNvPr>
          <p:cNvSpPr>
            <a:spLocks noGrp="1"/>
          </p:cNvSpPr>
          <p:nvPr>
            <p:ph type="ftr" sz="quarter" idx="11"/>
          </p:nvPr>
        </p:nvSpPr>
        <p:spPr/>
        <p:txBody>
          <a:bodyPr/>
          <a:lstStyle/>
          <a:p>
            <a:r>
              <a:rPr lang="fa-IR"/>
              <a:t>دانشگاه علوم پزشکی شاهرود</a:t>
            </a:r>
          </a:p>
        </p:txBody>
      </p:sp>
      <p:sp>
        <p:nvSpPr>
          <p:cNvPr id="5" name="Slide Number Placeholder 4">
            <a:extLst>
              <a:ext uri="{FF2B5EF4-FFF2-40B4-BE49-F238E27FC236}">
                <a16:creationId xmlns:a16="http://schemas.microsoft.com/office/drawing/2014/main" id="{967FBC3E-C3AE-0FA7-52D8-135B78E022FE}"/>
              </a:ext>
            </a:extLst>
          </p:cNvPr>
          <p:cNvSpPr>
            <a:spLocks noGrp="1"/>
          </p:cNvSpPr>
          <p:nvPr>
            <p:ph type="sldNum" sz="quarter" idx="12"/>
          </p:nvPr>
        </p:nvSpPr>
        <p:spPr/>
        <p:txBody>
          <a:bodyPr/>
          <a:lstStyle/>
          <a:p>
            <a:fld id="{94900F39-4C7D-4C43-9075-44DA0880E492}" type="slidenum">
              <a:rPr lang="fa-IR" smtClean="0"/>
              <a:t>19</a:t>
            </a:fld>
            <a:endParaRPr lang="fa-IR" dirty="0"/>
          </a:p>
        </p:txBody>
      </p:sp>
      <p:pic>
        <p:nvPicPr>
          <p:cNvPr id="7" name="Content Placeholder 6">
            <a:extLst>
              <a:ext uri="{FF2B5EF4-FFF2-40B4-BE49-F238E27FC236}">
                <a16:creationId xmlns:a16="http://schemas.microsoft.com/office/drawing/2014/main" id="{D8020086-DBB2-0B1C-0C8F-38D5D50B01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678" y="877498"/>
            <a:ext cx="10802122" cy="4366306"/>
          </a:xfrm>
        </p:spPr>
      </p:pic>
      <p:pic>
        <p:nvPicPr>
          <p:cNvPr id="9" name="Picture 8">
            <a:extLst>
              <a:ext uri="{FF2B5EF4-FFF2-40B4-BE49-F238E27FC236}">
                <a16:creationId xmlns:a16="http://schemas.microsoft.com/office/drawing/2014/main" id="{8AACEC48-0E01-99D5-6526-DCB98881C095}"/>
              </a:ext>
            </a:extLst>
          </p:cNvPr>
          <p:cNvPicPr>
            <a:picLocks noChangeAspect="1"/>
          </p:cNvPicPr>
          <p:nvPr/>
        </p:nvPicPr>
        <p:blipFill>
          <a:blip r:embed="rId3"/>
          <a:stretch>
            <a:fillRect/>
          </a:stretch>
        </p:blipFill>
        <p:spPr>
          <a:xfrm>
            <a:off x="551679" y="5243804"/>
            <a:ext cx="11298200" cy="475529"/>
          </a:xfrm>
          <a:prstGeom prst="rect">
            <a:avLst/>
          </a:prstGeom>
        </p:spPr>
      </p:pic>
    </p:spTree>
    <p:extLst>
      <p:ext uri="{BB962C8B-B14F-4D97-AF65-F5344CB8AC3E}">
        <p14:creationId xmlns:p14="http://schemas.microsoft.com/office/powerpoint/2010/main" val="1413843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689C2-65EF-5426-3587-8F4F8A87CDCD}"/>
              </a:ext>
            </a:extLst>
          </p:cNvPr>
          <p:cNvSpPr>
            <a:spLocks noGrp="1"/>
          </p:cNvSpPr>
          <p:nvPr>
            <p:ph type="title"/>
          </p:nvPr>
        </p:nvSpPr>
        <p:spPr/>
        <p:txBody>
          <a:bodyPr/>
          <a:lstStyle/>
          <a:p>
            <a:pPr algn="ctr"/>
            <a:r>
              <a:rPr lang="fa-IR" dirty="0">
                <a:cs typeface="B Nazanin" panose="00000400000000000000" pitchFamily="2" charset="-78"/>
              </a:rPr>
              <a:t>فهرست مطالب</a:t>
            </a:r>
          </a:p>
        </p:txBody>
      </p:sp>
      <p:sp>
        <p:nvSpPr>
          <p:cNvPr id="3" name="Content Placeholder 2">
            <a:extLst>
              <a:ext uri="{FF2B5EF4-FFF2-40B4-BE49-F238E27FC236}">
                <a16:creationId xmlns:a16="http://schemas.microsoft.com/office/drawing/2014/main" id="{704C5AE1-AE54-02E2-E156-1F9CF2D4B770}"/>
              </a:ext>
            </a:extLst>
          </p:cNvPr>
          <p:cNvSpPr>
            <a:spLocks noGrp="1"/>
          </p:cNvSpPr>
          <p:nvPr>
            <p:ph idx="1"/>
          </p:nvPr>
        </p:nvSpPr>
        <p:spPr>
          <a:xfrm>
            <a:off x="838200" y="1690688"/>
            <a:ext cx="10041294" cy="4351338"/>
          </a:xfrm>
        </p:spPr>
        <p:txBody>
          <a:bodyPr>
            <a:normAutofit/>
          </a:bodyPr>
          <a:lstStyle/>
          <a:p>
            <a:pPr algn="r" rtl="1"/>
            <a:r>
              <a:rPr lang="fa-IR" dirty="0">
                <a:cs typeface="B Nazanin" panose="00000400000000000000" pitchFamily="2" charset="-78"/>
              </a:rPr>
              <a:t>مقدمه و ضرورت اجرا</a:t>
            </a:r>
          </a:p>
          <a:p>
            <a:pPr algn="r" rtl="1"/>
            <a:r>
              <a:rPr lang="fa-IR" dirty="0">
                <a:cs typeface="B Nazanin" panose="00000400000000000000" pitchFamily="2" charset="-78"/>
              </a:rPr>
              <a:t>روش اجرا</a:t>
            </a:r>
          </a:p>
          <a:p>
            <a:pPr marL="640080" algn="r" rtl="1">
              <a:buSzPct val="62000"/>
              <a:buFont typeface="Wingdings" panose="05000000000000000000" pitchFamily="2" charset="2"/>
              <a:buChar char="v"/>
            </a:pPr>
            <a:r>
              <a:rPr lang="fa-IR" dirty="0">
                <a:cs typeface="B Nazanin" panose="00000400000000000000" pitchFamily="2" charset="-78"/>
              </a:rPr>
              <a:t>نحوه انتخاب مورد</a:t>
            </a:r>
          </a:p>
          <a:p>
            <a:pPr marL="640080" algn="r" rtl="1">
              <a:buSzPct val="62000"/>
              <a:buFont typeface="Wingdings" panose="05000000000000000000" pitchFamily="2" charset="2"/>
              <a:buChar char="v"/>
            </a:pPr>
            <a:r>
              <a:rPr lang="fa-IR" dirty="0">
                <a:cs typeface="B Nazanin" panose="00000400000000000000" pitchFamily="2" charset="-78"/>
              </a:rPr>
              <a:t>تشخیص مورد</a:t>
            </a:r>
          </a:p>
          <a:p>
            <a:pPr marL="640080" algn="r" rtl="1">
              <a:buSzPct val="62000"/>
              <a:buFont typeface="Wingdings" panose="05000000000000000000" pitchFamily="2" charset="2"/>
              <a:buChar char="v"/>
            </a:pPr>
            <a:r>
              <a:rPr lang="fa-IR" dirty="0">
                <a:cs typeface="B Nazanin" panose="00000400000000000000" pitchFamily="2" charset="-78"/>
              </a:rPr>
              <a:t>آنالیز آماری</a:t>
            </a:r>
          </a:p>
          <a:p>
            <a:pPr algn="r" rtl="1"/>
            <a:r>
              <a:rPr lang="fa-IR" dirty="0"/>
              <a:t>نتایج </a:t>
            </a:r>
          </a:p>
          <a:p>
            <a:pPr algn="r" rtl="1"/>
            <a:r>
              <a:rPr lang="fa-IR" dirty="0"/>
              <a:t>بحث</a:t>
            </a:r>
          </a:p>
        </p:txBody>
      </p:sp>
      <p:sp>
        <p:nvSpPr>
          <p:cNvPr id="4" name="Footer Placeholder 3">
            <a:extLst>
              <a:ext uri="{FF2B5EF4-FFF2-40B4-BE49-F238E27FC236}">
                <a16:creationId xmlns:a16="http://schemas.microsoft.com/office/drawing/2014/main" id="{E528726B-39E7-3748-5CBE-0E8039A31A2C}"/>
              </a:ext>
            </a:extLst>
          </p:cNvPr>
          <p:cNvSpPr>
            <a:spLocks noGrp="1"/>
          </p:cNvSpPr>
          <p:nvPr>
            <p:ph type="ftr" sz="quarter" idx="11"/>
          </p:nvPr>
        </p:nvSpPr>
        <p:spPr/>
        <p:txBody>
          <a:bodyPr/>
          <a:lstStyle/>
          <a:p>
            <a:r>
              <a:rPr lang="fa-IR"/>
              <a:t>دانشگاه علوم پزشکی شاهرود</a:t>
            </a:r>
            <a:endParaRPr lang="fa-IR" dirty="0"/>
          </a:p>
        </p:txBody>
      </p:sp>
      <p:sp>
        <p:nvSpPr>
          <p:cNvPr id="5" name="Slide Number Placeholder 4">
            <a:extLst>
              <a:ext uri="{FF2B5EF4-FFF2-40B4-BE49-F238E27FC236}">
                <a16:creationId xmlns:a16="http://schemas.microsoft.com/office/drawing/2014/main" id="{2CDB7F57-E7C2-FD04-9D93-D9A34F72778B}"/>
              </a:ext>
            </a:extLst>
          </p:cNvPr>
          <p:cNvSpPr>
            <a:spLocks noGrp="1"/>
          </p:cNvSpPr>
          <p:nvPr>
            <p:ph type="sldNum" sz="quarter" idx="12"/>
          </p:nvPr>
        </p:nvSpPr>
        <p:spPr/>
        <p:txBody>
          <a:bodyPr/>
          <a:lstStyle/>
          <a:p>
            <a:fld id="{94900F39-4C7D-4C43-9075-44DA0880E492}" type="slidenum">
              <a:rPr lang="fa-IR" smtClean="0"/>
              <a:pPr/>
              <a:t>2</a:t>
            </a:fld>
            <a:endParaRPr lang="fa-IR" dirty="0"/>
          </a:p>
        </p:txBody>
      </p:sp>
      <p:pic>
        <p:nvPicPr>
          <p:cNvPr id="6" name="Picture 5">
            <a:extLst>
              <a:ext uri="{FF2B5EF4-FFF2-40B4-BE49-F238E27FC236}">
                <a16:creationId xmlns:a16="http://schemas.microsoft.com/office/drawing/2014/main" id="{2A1A8F6B-BC2C-8CC7-3610-3DBEFF5A78A5}"/>
              </a:ext>
            </a:extLst>
          </p:cNvPr>
          <p:cNvPicPr>
            <a:picLocks noChangeAspect="1"/>
          </p:cNvPicPr>
          <p:nvPr/>
        </p:nvPicPr>
        <p:blipFill>
          <a:blip r:embed="rId3"/>
          <a:stretch>
            <a:fillRect/>
          </a:stretch>
        </p:blipFill>
        <p:spPr>
          <a:xfrm>
            <a:off x="3736643" y="1465444"/>
            <a:ext cx="4718713" cy="36579"/>
          </a:xfrm>
          <a:prstGeom prst="rect">
            <a:avLst/>
          </a:prstGeom>
        </p:spPr>
      </p:pic>
      <p:sp>
        <p:nvSpPr>
          <p:cNvPr id="9" name="Rectangle 8">
            <a:extLst>
              <a:ext uri="{FF2B5EF4-FFF2-40B4-BE49-F238E27FC236}">
                <a16:creationId xmlns:a16="http://schemas.microsoft.com/office/drawing/2014/main" id="{8F209365-A454-965E-D2C8-30C6070E30D3}"/>
              </a:ext>
            </a:extLst>
          </p:cNvPr>
          <p:cNvSpPr/>
          <p:nvPr/>
        </p:nvSpPr>
        <p:spPr>
          <a:xfrm>
            <a:off x="351692" y="365125"/>
            <a:ext cx="11437034" cy="6172019"/>
          </a:xfrm>
          <a:prstGeom prst="rect">
            <a:avLst/>
          </a:prstGeom>
          <a:noFill/>
          <a:ln w="38100">
            <a:solidFill>
              <a:srgbClr val="CC66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858836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12C5345-9FF7-56FD-B4FA-48845726233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5744"/>
          <a:stretch/>
        </p:blipFill>
        <p:spPr>
          <a:xfrm>
            <a:off x="666846" y="1655228"/>
            <a:ext cx="10858308" cy="3547543"/>
          </a:xfrm>
        </p:spPr>
      </p:pic>
      <p:sp>
        <p:nvSpPr>
          <p:cNvPr id="4" name="Footer Placeholder 3">
            <a:extLst>
              <a:ext uri="{FF2B5EF4-FFF2-40B4-BE49-F238E27FC236}">
                <a16:creationId xmlns:a16="http://schemas.microsoft.com/office/drawing/2014/main" id="{4EDD8D79-4F06-E909-1FF1-622347A965B6}"/>
              </a:ext>
            </a:extLst>
          </p:cNvPr>
          <p:cNvSpPr>
            <a:spLocks noGrp="1"/>
          </p:cNvSpPr>
          <p:nvPr>
            <p:ph type="ftr" sz="quarter" idx="11"/>
          </p:nvPr>
        </p:nvSpPr>
        <p:spPr/>
        <p:txBody>
          <a:bodyPr/>
          <a:lstStyle/>
          <a:p>
            <a:r>
              <a:rPr lang="fa-IR"/>
              <a:t>دانشگاه علوم پزشکی شاهرود</a:t>
            </a:r>
            <a:endParaRPr lang="fa-IR" dirty="0"/>
          </a:p>
        </p:txBody>
      </p:sp>
      <p:sp>
        <p:nvSpPr>
          <p:cNvPr id="5" name="Slide Number Placeholder 4">
            <a:extLst>
              <a:ext uri="{FF2B5EF4-FFF2-40B4-BE49-F238E27FC236}">
                <a16:creationId xmlns:a16="http://schemas.microsoft.com/office/drawing/2014/main" id="{9104C20B-D1AD-E5F1-AB2D-1AE833CDD7C4}"/>
              </a:ext>
            </a:extLst>
          </p:cNvPr>
          <p:cNvSpPr>
            <a:spLocks noGrp="1"/>
          </p:cNvSpPr>
          <p:nvPr>
            <p:ph type="sldNum" sz="quarter" idx="12"/>
          </p:nvPr>
        </p:nvSpPr>
        <p:spPr/>
        <p:txBody>
          <a:bodyPr/>
          <a:lstStyle/>
          <a:p>
            <a:fld id="{94900F39-4C7D-4C43-9075-44DA0880E492}" type="slidenum">
              <a:rPr lang="fa-IR" smtClean="0"/>
              <a:pPr/>
              <a:t>20</a:t>
            </a:fld>
            <a:endParaRPr lang="fa-IR" dirty="0"/>
          </a:p>
        </p:txBody>
      </p:sp>
      <p:pic>
        <p:nvPicPr>
          <p:cNvPr id="8" name="Picture 7">
            <a:extLst>
              <a:ext uri="{FF2B5EF4-FFF2-40B4-BE49-F238E27FC236}">
                <a16:creationId xmlns:a16="http://schemas.microsoft.com/office/drawing/2014/main" id="{05FF22CA-EA48-C30E-10E5-0139B197EB2C}"/>
              </a:ext>
            </a:extLst>
          </p:cNvPr>
          <p:cNvPicPr>
            <a:picLocks noChangeAspect="1"/>
          </p:cNvPicPr>
          <p:nvPr/>
        </p:nvPicPr>
        <p:blipFill rotWithShape="1">
          <a:blip r:embed="rId3"/>
          <a:srcRect t="-1" r="-1" b="79397"/>
          <a:stretch/>
        </p:blipFill>
        <p:spPr>
          <a:xfrm>
            <a:off x="666846" y="770655"/>
            <a:ext cx="10811662" cy="899598"/>
          </a:xfrm>
          <a:prstGeom prst="rect">
            <a:avLst/>
          </a:prstGeom>
        </p:spPr>
      </p:pic>
      <p:pic>
        <p:nvPicPr>
          <p:cNvPr id="9" name="Picture 8">
            <a:extLst>
              <a:ext uri="{FF2B5EF4-FFF2-40B4-BE49-F238E27FC236}">
                <a16:creationId xmlns:a16="http://schemas.microsoft.com/office/drawing/2014/main" id="{B6774EA5-2849-FD4B-21DF-FFC4DF5015DB}"/>
              </a:ext>
            </a:extLst>
          </p:cNvPr>
          <p:cNvPicPr>
            <a:picLocks noChangeAspect="1"/>
          </p:cNvPicPr>
          <p:nvPr/>
        </p:nvPicPr>
        <p:blipFill rotWithShape="1">
          <a:blip r:embed="rId4"/>
          <a:srcRect t="90293" r="-4879"/>
          <a:stretch/>
        </p:blipFill>
        <p:spPr>
          <a:xfrm>
            <a:off x="666847" y="5202771"/>
            <a:ext cx="11369644" cy="472132"/>
          </a:xfrm>
          <a:prstGeom prst="rect">
            <a:avLst/>
          </a:prstGeom>
        </p:spPr>
      </p:pic>
    </p:spTree>
    <p:extLst>
      <p:ext uri="{BB962C8B-B14F-4D97-AF65-F5344CB8AC3E}">
        <p14:creationId xmlns:p14="http://schemas.microsoft.com/office/powerpoint/2010/main" val="2497299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37D00F-EE5D-1C15-049E-23F316753B44}"/>
              </a:ext>
            </a:extLst>
          </p:cNvPr>
          <p:cNvPicPr>
            <a:picLocks noChangeAspect="1"/>
          </p:cNvPicPr>
          <p:nvPr/>
        </p:nvPicPr>
        <p:blipFill>
          <a:blip r:embed="rId2"/>
          <a:stretch>
            <a:fillRect/>
          </a:stretch>
        </p:blipFill>
        <p:spPr>
          <a:xfrm>
            <a:off x="1097614" y="685981"/>
            <a:ext cx="9996771" cy="902286"/>
          </a:xfrm>
          <a:prstGeom prst="rect">
            <a:avLst/>
          </a:prstGeom>
        </p:spPr>
      </p:pic>
      <p:pic>
        <p:nvPicPr>
          <p:cNvPr id="7" name="Content Placeholder 6">
            <a:extLst>
              <a:ext uri="{FF2B5EF4-FFF2-40B4-BE49-F238E27FC236}">
                <a16:creationId xmlns:a16="http://schemas.microsoft.com/office/drawing/2014/main" id="{EBA6DD04-6636-3DB6-9DF2-D9568DBEF9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7614" y="1588267"/>
            <a:ext cx="9996771" cy="4368058"/>
          </a:xfrm>
        </p:spPr>
      </p:pic>
      <p:sp>
        <p:nvSpPr>
          <p:cNvPr id="4" name="Footer Placeholder 3">
            <a:extLst>
              <a:ext uri="{FF2B5EF4-FFF2-40B4-BE49-F238E27FC236}">
                <a16:creationId xmlns:a16="http://schemas.microsoft.com/office/drawing/2014/main" id="{631A5A24-07E0-1C3C-6F38-F81557C9F0BA}"/>
              </a:ext>
            </a:extLst>
          </p:cNvPr>
          <p:cNvSpPr>
            <a:spLocks noGrp="1"/>
          </p:cNvSpPr>
          <p:nvPr>
            <p:ph type="ftr" sz="quarter" idx="11"/>
          </p:nvPr>
        </p:nvSpPr>
        <p:spPr/>
        <p:txBody>
          <a:bodyPr/>
          <a:lstStyle/>
          <a:p>
            <a:r>
              <a:rPr lang="fa-IR"/>
              <a:t>دانشگاه علوم پزشکی شاهرود</a:t>
            </a:r>
            <a:endParaRPr lang="fa-IR" dirty="0"/>
          </a:p>
        </p:txBody>
      </p:sp>
      <p:sp>
        <p:nvSpPr>
          <p:cNvPr id="5" name="Slide Number Placeholder 4">
            <a:extLst>
              <a:ext uri="{FF2B5EF4-FFF2-40B4-BE49-F238E27FC236}">
                <a16:creationId xmlns:a16="http://schemas.microsoft.com/office/drawing/2014/main" id="{A8C0155C-3F60-716C-DF17-69386B7AA463}"/>
              </a:ext>
            </a:extLst>
          </p:cNvPr>
          <p:cNvSpPr>
            <a:spLocks noGrp="1"/>
          </p:cNvSpPr>
          <p:nvPr>
            <p:ph type="sldNum" sz="quarter" idx="12"/>
          </p:nvPr>
        </p:nvSpPr>
        <p:spPr/>
        <p:txBody>
          <a:bodyPr/>
          <a:lstStyle/>
          <a:p>
            <a:fld id="{94900F39-4C7D-4C43-9075-44DA0880E492}" type="slidenum">
              <a:rPr lang="fa-IR" smtClean="0"/>
              <a:pPr/>
              <a:t>21</a:t>
            </a:fld>
            <a:endParaRPr lang="fa-IR" dirty="0"/>
          </a:p>
        </p:txBody>
      </p:sp>
    </p:spTree>
    <p:extLst>
      <p:ext uri="{BB962C8B-B14F-4D97-AF65-F5344CB8AC3E}">
        <p14:creationId xmlns:p14="http://schemas.microsoft.com/office/powerpoint/2010/main" val="3913421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E5951-9564-B01E-EEC2-2FAC79E00E25}"/>
              </a:ext>
            </a:extLst>
          </p:cNvPr>
          <p:cNvSpPr>
            <a:spLocks noGrp="1"/>
          </p:cNvSpPr>
          <p:nvPr>
            <p:ph type="title"/>
          </p:nvPr>
        </p:nvSpPr>
        <p:spPr/>
        <p:txBody>
          <a:bodyPr/>
          <a:lstStyle/>
          <a:p>
            <a:pPr algn="ctr" rtl="1"/>
            <a:r>
              <a:rPr lang="fa-IR" dirty="0"/>
              <a:t>بحث</a:t>
            </a:r>
          </a:p>
        </p:txBody>
      </p:sp>
      <p:sp>
        <p:nvSpPr>
          <p:cNvPr id="3" name="Content Placeholder 2">
            <a:extLst>
              <a:ext uri="{FF2B5EF4-FFF2-40B4-BE49-F238E27FC236}">
                <a16:creationId xmlns:a16="http://schemas.microsoft.com/office/drawing/2014/main" id="{AB994A78-E8EE-6ADD-C018-9A1B18CBBB65}"/>
              </a:ext>
            </a:extLst>
          </p:cNvPr>
          <p:cNvSpPr>
            <a:spLocks noGrp="1"/>
          </p:cNvSpPr>
          <p:nvPr>
            <p:ph idx="1"/>
          </p:nvPr>
        </p:nvSpPr>
        <p:spPr/>
        <p:txBody>
          <a:bodyPr>
            <a:normAutofit/>
          </a:bodyPr>
          <a:lstStyle/>
          <a:p>
            <a:pPr algn="r" rtl="1">
              <a:lnSpc>
                <a:spcPct val="150000"/>
              </a:lnSpc>
            </a:pPr>
            <a:r>
              <a:rPr lang="en-US" dirty="0"/>
              <a:t>CRC &amp; colon cancer &amp; rectal cancer</a:t>
            </a:r>
          </a:p>
          <a:p>
            <a:pPr algn="r" rtl="1">
              <a:lnSpc>
                <a:spcPct val="150000"/>
              </a:lnSpc>
            </a:pPr>
            <a:r>
              <a:rPr lang="fa-IR" dirty="0"/>
              <a:t>ریسک </a:t>
            </a:r>
            <a:r>
              <a:rPr lang="en-US" dirty="0"/>
              <a:t>PCC&lt;DCC</a:t>
            </a:r>
            <a:r>
              <a:rPr lang="fa-IR" dirty="0"/>
              <a:t> </a:t>
            </a:r>
          </a:p>
          <a:p>
            <a:pPr algn="r" rtl="1">
              <a:lnSpc>
                <a:spcPct val="150000"/>
              </a:lnSpc>
            </a:pPr>
            <a:r>
              <a:rPr lang="fa-IR" dirty="0"/>
              <a:t>ارتباط سرطان کولون قوی تر از رکتال بوده ؟</a:t>
            </a:r>
          </a:p>
          <a:p>
            <a:pPr marL="457200" algn="r" rtl="1">
              <a:buSzPct val="79000"/>
              <a:buFont typeface="Wingdings" panose="05000000000000000000" pitchFamily="2" charset="2"/>
              <a:buChar char="q"/>
            </a:pPr>
            <a:r>
              <a:rPr lang="fa-IR" dirty="0"/>
              <a:t>فاکتور</a:t>
            </a:r>
            <a:r>
              <a:rPr lang="en-US" dirty="0"/>
              <a:t>IGF-1</a:t>
            </a:r>
            <a:r>
              <a:rPr lang="fa-IR" dirty="0"/>
              <a:t> و هورمون رشد</a:t>
            </a:r>
          </a:p>
          <a:p>
            <a:pPr marL="457200" algn="r" rtl="1">
              <a:buSzPct val="79000"/>
              <a:buFont typeface="Wingdings" panose="05000000000000000000" pitchFamily="2" charset="2"/>
              <a:buChar char="q"/>
            </a:pPr>
            <a:r>
              <a:rPr lang="fa-IR" dirty="0"/>
              <a:t>ژن بلند قدی</a:t>
            </a:r>
          </a:p>
          <a:p>
            <a:pPr marL="457200" algn="r" rtl="1">
              <a:buSzPct val="79000"/>
              <a:buFont typeface="Wingdings" panose="05000000000000000000" pitchFamily="2" charset="2"/>
              <a:buChar char="q"/>
            </a:pPr>
            <a:r>
              <a:rPr lang="fa-IR" dirty="0"/>
              <a:t>افزایش شانس جهش با قد بلند</a:t>
            </a:r>
          </a:p>
        </p:txBody>
      </p:sp>
      <p:sp>
        <p:nvSpPr>
          <p:cNvPr id="4" name="Footer Placeholder 3">
            <a:extLst>
              <a:ext uri="{FF2B5EF4-FFF2-40B4-BE49-F238E27FC236}">
                <a16:creationId xmlns:a16="http://schemas.microsoft.com/office/drawing/2014/main" id="{34F3E4B7-DDD2-1238-6B0C-B1064BA36D2F}"/>
              </a:ext>
            </a:extLst>
          </p:cNvPr>
          <p:cNvSpPr>
            <a:spLocks noGrp="1"/>
          </p:cNvSpPr>
          <p:nvPr>
            <p:ph type="ftr" sz="quarter" idx="11"/>
          </p:nvPr>
        </p:nvSpPr>
        <p:spPr/>
        <p:txBody>
          <a:bodyPr/>
          <a:lstStyle/>
          <a:p>
            <a:r>
              <a:rPr lang="fa-IR"/>
              <a:t>دانشگاه علوم پزشکی شاهرود</a:t>
            </a:r>
            <a:endParaRPr lang="fa-IR" dirty="0"/>
          </a:p>
        </p:txBody>
      </p:sp>
      <p:sp>
        <p:nvSpPr>
          <p:cNvPr id="5" name="Slide Number Placeholder 4">
            <a:extLst>
              <a:ext uri="{FF2B5EF4-FFF2-40B4-BE49-F238E27FC236}">
                <a16:creationId xmlns:a16="http://schemas.microsoft.com/office/drawing/2014/main" id="{0997B918-8F17-1C5D-217B-9D31D36C710A}"/>
              </a:ext>
            </a:extLst>
          </p:cNvPr>
          <p:cNvSpPr>
            <a:spLocks noGrp="1"/>
          </p:cNvSpPr>
          <p:nvPr>
            <p:ph type="sldNum" sz="quarter" idx="12"/>
          </p:nvPr>
        </p:nvSpPr>
        <p:spPr/>
        <p:txBody>
          <a:bodyPr/>
          <a:lstStyle/>
          <a:p>
            <a:fld id="{94900F39-4C7D-4C43-9075-44DA0880E492}" type="slidenum">
              <a:rPr lang="fa-IR" smtClean="0"/>
              <a:pPr/>
              <a:t>22</a:t>
            </a:fld>
            <a:endParaRPr lang="fa-IR" dirty="0"/>
          </a:p>
        </p:txBody>
      </p:sp>
      <p:pic>
        <p:nvPicPr>
          <p:cNvPr id="6" name="Picture 5">
            <a:extLst>
              <a:ext uri="{FF2B5EF4-FFF2-40B4-BE49-F238E27FC236}">
                <a16:creationId xmlns:a16="http://schemas.microsoft.com/office/drawing/2014/main" id="{A21D8105-EAEC-D481-43E1-19E2EBD718D2}"/>
              </a:ext>
            </a:extLst>
          </p:cNvPr>
          <p:cNvPicPr>
            <a:picLocks noChangeAspect="1"/>
          </p:cNvPicPr>
          <p:nvPr/>
        </p:nvPicPr>
        <p:blipFill>
          <a:blip r:embed="rId3"/>
          <a:stretch>
            <a:fillRect/>
          </a:stretch>
        </p:blipFill>
        <p:spPr>
          <a:xfrm>
            <a:off x="3736643" y="1488695"/>
            <a:ext cx="4718713" cy="36579"/>
          </a:xfrm>
          <a:prstGeom prst="rect">
            <a:avLst/>
          </a:prstGeom>
        </p:spPr>
      </p:pic>
      <p:sp>
        <p:nvSpPr>
          <p:cNvPr id="7" name="Rectangle 6">
            <a:extLst>
              <a:ext uri="{FF2B5EF4-FFF2-40B4-BE49-F238E27FC236}">
                <a16:creationId xmlns:a16="http://schemas.microsoft.com/office/drawing/2014/main" id="{C6E91182-17A0-1EA1-91A2-A878F278B531}"/>
              </a:ext>
            </a:extLst>
          </p:cNvPr>
          <p:cNvSpPr/>
          <p:nvPr/>
        </p:nvSpPr>
        <p:spPr>
          <a:xfrm>
            <a:off x="351692" y="365125"/>
            <a:ext cx="11437034" cy="6172019"/>
          </a:xfrm>
          <a:prstGeom prst="rect">
            <a:avLst/>
          </a:prstGeom>
          <a:noFill/>
          <a:ln w="38100">
            <a:solidFill>
              <a:srgbClr val="CC66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589134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E5951-9564-B01E-EEC2-2FAC79E00E25}"/>
              </a:ext>
            </a:extLst>
          </p:cNvPr>
          <p:cNvSpPr>
            <a:spLocks noGrp="1"/>
          </p:cNvSpPr>
          <p:nvPr>
            <p:ph type="title"/>
          </p:nvPr>
        </p:nvSpPr>
        <p:spPr/>
        <p:txBody>
          <a:bodyPr/>
          <a:lstStyle/>
          <a:p>
            <a:pPr algn="ctr" rtl="1"/>
            <a:r>
              <a:rPr lang="fa-IR" dirty="0"/>
              <a:t>بحث</a:t>
            </a:r>
          </a:p>
        </p:txBody>
      </p:sp>
      <p:sp>
        <p:nvSpPr>
          <p:cNvPr id="3" name="Content Placeholder 2">
            <a:extLst>
              <a:ext uri="{FF2B5EF4-FFF2-40B4-BE49-F238E27FC236}">
                <a16:creationId xmlns:a16="http://schemas.microsoft.com/office/drawing/2014/main" id="{AB994A78-E8EE-6ADD-C018-9A1B18CBBB65}"/>
              </a:ext>
            </a:extLst>
          </p:cNvPr>
          <p:cNvSpPr>
            <a:spLocks noGrp="1"/>
          </p:cNvSpPr>
          <p:nvPr>
            <p:ph idx="1"/>
          </p:nvPr>
        </p:nvSpPr>
        <p:spPr/>
        <p:txBody>
          <a:bodyPr>
            <a:normAutofit/>
          </a:bodyPr>
          <a:lstStyle/>
          <a:p>
            <a:pPr algn="r" rtl="1">
              <a:lnSpc>
                <a:spcPct val="150000"/>
              </a:lnSpc>
            </a:pPr>
            <a:r>
              <a:rPr lang="fa-IR" dirty="0"/>
              <a:t>23% و 21% افزایش ریسک </a:t>
            </a:r>
            <a:r>
              <a:rPr lang="en-US" dirty="0"/>
              <a:t>CRC</a:t>
            </a:r>
            <a:r>
              <a:rPr lang="fa-IR" dirty="0"/>
              <a:t> در مردان و زنان</a:t>
            </a:r>
          </a:p>
          <a:p>
            <a:pPr algn="r" rtl="1">
              <a:lnSpc>
                <a:spcPct val="150000"/>
              </a:lnSpc>
            </a:pPr>
            <a:r>
              <a:rPr lang="en-US" dirty="0"/>
              <a:t>Mendelian randomization studies</a:t>
            </a:r>
            <a:endParaRPr lang="fa-IR" dirty="0"/>
          </a:p>
          <a:p>
            <a:pPr algn="r" rtl="1">
              <a:lnSpc>
                <a:spcPct val="150000"/>
              </a:lnSpc>
            </a:pPr>
            <a:r>
              <a:rPr lang="fa-IR" dirty="0"/>
              <a:t>نقاط قوت و ضعف</a:t>
            </a:r>
          </a:p>
          <a:p>
            <a:pPr algn="r" rtl="1">
              <a:lnSpc>
                <a:spcPct val="150000"/>
              </a:lnSpc>
            </a:pPr>
            <a:r>
              <a:rPr lang="fa-IR" dirty="0"/>
              <a:t>این مطالعه با تایید ارتباط سرطان کولون و </a:t>
            </a:r>
            <a:r>
              <a:rPr lang="en-US" dirty="0"/>
              <a:t>CRC</a:t>
            </a:r>
            <a:r>
              <a:rPr lang="fa-IR" dirty="0"/>
              <a:t> با قد، شواهد را درجامعه ژاپنی گسترده تر کرد.</a:t>
            </a:r>
          </a:p>
        </p:txBody>
      </p:sp>
      <p:sp>
        <p:nvSpPr>
          <p:cNvPr id="4" name="Footer Placeholder 3">
            <a:extLst>
              <a:ext uri="{FF2B5EF4-FFF2-40B4-BE49-F238E27FC236}">
                <a16:creationId xmlns:a16="http://schemas.microsoft.com/office/drawing/2014/main" id="{34F3E4B7-DDD2-1238-6B0C-B1064BA36D2F}"/>
              </a:ext>
            </a:extLst>
          </p:cNvPr>
          <p:cNvSpPr>
            <a:spLocks noGrp="1"/>
          </p:cNvSpPr>
          <p:nvPr>
            <p:ph type="ftr" sz="quarter" idx="11"/>
          </p:nvPr>
        </p:nvSpPr>
        <p:spPr/>
        <p:txBody>
          <a:bodyPr/>
          <a:lstStyle/>
          <a:p>
            <a:r>
              <a:rPr lang="fa-IR"/>
              <a:t>دانشگاه علوم پزشکی شاهرود</a:t>
            </a:r>
            <a:endParaRPr lang="fa-IR" dirty="0"/>
          </a:p>
        </p:txBody>
      </p:sp>
      <p:sp>
        <p:nvSpPr>
          <p:cNvPr id="5" name="Slide Number Placeholder 4">
            <a:extLst>
              <a:ext uri="{FF2B5EF4-FFF2-40B4-BE49-F238E27FC236}">
                <a16:creationId xmlns:a16="http://schemas.microsoft.com/office/drawing/2014/main" id="{0997B918-8F17-1C5D-217B-9D31D36C710A}"/>
              </a:ext>
            </a:extLst>
          </p:cNvPr>
          <p:cNvSpPr>
            <a:spLocks noGrp="1"/>
          </p:cNvSpPr>
          <p:nvPr>
            <p:ph type="sldNum" sz="quarter" idx="12"/>
          </p:nvPr>
        </p:nvSpPr>
        <p:spPr/>
        <p:txBody>
          <a:bodyPr/>
          <a:lstStyle/>
          <a:p>
            <a:fld id="{94900F39-4C7D-4C43-9075-44DA0880E492}" type="slidenum">
              <a:rPr lang="fa-IR" smtClean="0"/>
              <a:pPr/>
              <a:t>23</a:t>
            </a:fld>
            <a:endParaRPr lang="fa-IR" dirty="0"/>
          </a:p>
        </p:txBody>
      </p:sp>
      <p:pic>
        <p:nvPicPr>
          <p:cNvPr id="6" name="Picture 5">
            <a:extLst>
              <a:ext uri="{FF2B5EF4-FFF2-40B4-BE49-F238E27FC236}">
                <a16:creationId xmlns:a16="http://schemas.microsoft.com/office/drawing/2014/main" id="{A21D8105-EAEC-D481-43E1-19E2EBD718D2}"/>
              </a:ext>
            </a:extLst>
          </p:cNvPr>
          <p:cNvPicPr>
            <a:picLocks noChangeAspect="1"/>
          </p:cNvPicPr>
          <p:nvPr/>
        </p:nvPicPr>
        <p:blipFill>
          <a:blip r:embed="rId3"/>
          <a:stretch>
            <a:fillRect/>
          </a:stretch>
        </p:blipFill>
        <p:spPr>
          <a:xfrm>
            <a:off x="3736643" y="1488695"/>
            <a:ext cx="4718713" cy="36579"/>
          </a:xfrm>
          <a:prstGeom prst="rect">
            <a:avLst/>
          </a:prstGeom>
        </p:spPr>
      </p:pic>
      <p:sp>
        <p:nvSpPr>
          <p:cNvPr id="7" name="Rectangle 6">
            <a:extLst>
              <a:ext uri="{FF2B5EF4-FFF2-40B4-BE49-F238E27FC236}">
                <a16:creationId xmlns:a16="http://schemas.microsoft.com/office/drawing/2014/main" id="{C6E91182-17A0-1EA1-91A2-A878F278B531}"/>
              </a:ext>
            </a:extLst>
          </p:cNvPr>
          <p:cNvSpPr/>
          <p:nvPr/>
        </p:nvSpPr>
        <p:spPr>
          <a:xfrm>
            <a:off x="351692" y="365125"/>
            <a:ext cx="11437034" cy="6172019"/>
          </a:xfrm>
          <a:prstGeom prst="rect">
            <a:avLst/>
          </a:prstGeom>
          <a:noFill/>
          <a:ln w="38100">
            <a:solidFill>
              <a:srgbClr val="CC66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49748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D9B12-441A-17D3-2208-EFFEA4FB6F4B}"/>
              </a:ext>
            </a:extLst>
          </p:cNvPr>
          <p:cNvSpPr>
            <a:spLocks noGrp="1"/>
          </p:cNvSpPr>
          <p:nvPr>
            <p:ph type="title"/>
          </p:nvPr>
        </p:nvSpPr>
        <p:spPr/>
        <p:txBody>
          <a:bodyPr/>
          <a:lstStyle/>
          <a:p>
            <a:endParaRPr lang="fa-IR"/>
          </a:p>
        </p:txBody>
      </p:sp>
      <p:pic>
        <p:nvPicPr>
          <p:cNvPr id="6" name="Content Placeholder 5">
            <a:extLst>
              <a:ext uri="{FF2B5EF4-FFF2-40B4-BE49-F238E27FC236}">
                <a16:creationId xmlns:a16="http://schemas.microsoft.com/office/drawing/2014/main" id="{D4529425-45DD-0DBC-3127-52F55EF6C049}"/>
              </a:ext>
            </a:extLst>
          </p:cNvPr>
          <p:cNvPicPr>
            <a:picLocks noGrp="1" noChangeAspect="1"/>
          </p:cNvPicPr>
          <p:nvPr>
            <p:ph idx="1"/>
          </p:nvPr>
        </p:nvPicPr>
        <p:blipFill>
          <a:blip r:embed="rId2">
            <a:duotone>
              <a:prstClr val="black"/>
              <a:srgbClr val="FFFFAB">
                <a:tint val="45000"/>
                <a:satMod val="400000"/>
              </a:srgbClr>
            </a:duotone>
            <a:extLst>
              <a:ext uri="{BEBA8EAE-BF5A-486C-A8C5-ECC9F3942E4B}">
                <a14:imgProps xmlns:a14="http://schemas.microsoft.com/office/drawing/2010/main">
                  <a14:imgLayer r:embed="rId3">
                    <a14:imgEffect>
                      <a14:sharpenSoften amount="100000"/>
                    </a14:imgEffect>
                    <a14:imgEffect>
                      <a14:saturation sat="0"/>
                    </a14:imgEffect>
                    <a14:imgEffect>
                      <a14:brightnessContrast bright="20000" contrast="-16000"/>
                    </a14:imgEffect>
                  </a14:imgLayer>
                </a14:imgProps>
              </a:ext>
            </a:extLst>
          </a:blip>
          <a:stretch>
            <a:fillRect/>
          </a:stretch>
        </p:blipFill>
        <p:spPr>
          <a:xfrm>
            <a:off x="65314" y="0"/>
            <a:ext cx="12061371" cy="6784522"/>
          </a:xfrm>
          <a:prstGeom prst="rect">
            <a:avLst/>
          </a:prstGeom>
          <a:blipFill>
            <a:blip r:embed="rId4"/>
            <a:tile tx="0" ty="0" sx="100000" sy="100000" flip="none" algn="tl"/>
          </a:blipFill>
          <a:effectLst>
            <a:glow>
              <a:schemeClr val="accent1">
                <a:alpha val="40000"/>
              </a:schemeClr>
            </a:glow>
            <a:outerShdw blurRad="50800" dist="50800" dir="5400000" sx="94000" sy="94000" algn="ctr" rotWithShape="0">
              <a:srgbClr val="000000"/>
            </a:outerShdw>
          </a:effectLst>
        </p:spPr>
      </p:pic>
      <p:sp>
        <p:nvSpPr>
          <p:cNvPr id="4" name="Footer Placeholder 3">
            <a:extLst>
              <a:ext uri="{FF2B5EF4-FFF2-40B4-BE49-F238E27FC236}">
                <a16:creationId xmlns:a16="http://schemas.microsoft.com/office/drawing/2014/main" id="{ECCBA6AD-BC96-F554-2E31-C5F28C81A9BA}"/>
              </a:ext>
            </a:extLst>
          </p:cNvPr>
          <p:cNvSpPr>
            <a:spLocks noGrp="1"/>
          </p:cNvSpPr>
          <p:nvPr>
            <p:ph type="ftr" sz="quarter" idx="11"/>
          </p:nvPr>
        </p:nvSpPr>
        <p:spPr/>
        <p:txBody>
          <a:bodyPr/>
          <a:lstStyle/>
          <a:p>
            <a:r>
              <a:rPr lang="fa-IR"/>
              <a:t>دانشگاه علوم پزشکی شاهرود</a:t>
            </a:r>
            <a:endParaRPr lang="fa-IR" dirty="0"/>
          </a:p>
        </p:txBody>
      </p:sp>
      <p:sp>
        <p:nvSpPr>
          <p:cNvPr id="5" name="Slide Number Placeholder 4">
            <a:extLst>
              <a:ext uri="{FF2B5EF4-FFF2-40B4-BE49-F238E27FC236}">
                <a16:creationId xmlns:a16="http://schemas.microsoft.com/office/drawing/2014/main" id="{BD9794AE-C600-4FB5-02FD-BE839DFB476D}"/>
              </a:ext>
            </a:extLst>
          </p:cNvPr>
          <p:cNvSpPr>
            <a:spLocks noGrp="1"/>
          </p:cNvSpPr>
          <p:nvPr>
            <p:ph type="sldNum" sz="quarter" idx="12"/>
          </p:nvPr>
        </p:nvSpPr>
        <p:spPr/>
        <p:txBody>
          <a:bodyPr/>
          <a:lstStyle/>
          <a:p>
            <a:fld id="{94900F39-4C7D-4C43-9075-44DA0880E492}" type="slidenum">
              <a:rPr lang="fa-IR" smtClean="0"/>
              <a:pPr/>
              <a:t>24</a:t>
            </a:fld>
            <a:endParaRPr lang="fa-IR" dirty="0"/>
          </a:p>
        </p:txBody>
      </p:sp>
    </p:spTree>
    <p:extLst>
      <p:ext uri="{BB962C8B-B14F-4D97-AF65-F5344CB8AC3E}">
        <p14:creationId xmlns:p14="http://schemas.microsoft.com/office/powerpoint/2010/main" val="168194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5EF28-7360-A8B1-5550-E4472A215E19}"/>
              </a:ext>
            </a:extLst>
          </p:cNvPr>
          <p:cNvSpPr>
            <a:spLocks noGrp="1"/>
          </p:cNvSpPr>
          <p:nvPr>
            <p:ph type="title"/>
          </p:nvPr>
        </p:nvSpPr>
        <p:spPr/>
        <p:txBody>
          <a:bodyPr/>
          <a:lstStyle/>
          <a:p>
            <a:pPr algn="ctr"/>
            <a:r>
              <a:rPr lang="fa-IR" dirty="0">
                <a:cs typeface="B Nazanin" panose="00000400000000000000" pitchFamily="2" charset="-78"/>
              </a:rPr>
              <a:t>مقدمه و ضرورت اجرا</a:t>
            </a:r>
          </a:p>
        </p:txBody>
      </p:sp>
      <p:sp>
        <p:nvSpPr>
          <p:cNvPr id="3" name="Content Placeholder 2">
            <a:extLst>
              <a:ext uri="{FF2B5EF4-FFF2-40B4-BE49-F238E27FC236}">
                <a16:creationId xmlns:a16="http://schemas.microsoft.com/office/drawing/2014/main" id="{97FFDC7A-32F0-3580-2372-37ECE3B8E1E1}"/>
              </a:ext>
            </a:extLst>
          </p:cNvPr>
          <p:cNvSpPr>
            <a:spLocks noGrp="1"/>
          </p:cNvSpPr>
          <p:nvPr>
            <p:ph idx="1"/>
          </p:nvPr>
        </p:nvSpPr>
        <p:spPr/>
        <p:txBody>
          <a:bodyPr>
            <a:normAutofit lnSpcReduction="10000"/>
          </a:bodyPr>
          <a:lstStyle/>
          <a:p>
            <a:pPr algn="r" rtl="1">
              <a:lnSpc>
                <a:spcPct val="170000"/>
              </a:lnSpc>
            </a:pPr>
            <a:r>
              <a:rPr lang="fa-IR" dirty="0">
                <a:cs typeface="B Nazanin" panose="00000400000000000000" pitchFamily="2" charset="-78"/>
              </a:rPr>
              <a:t>سومین سرطان شایع (10%)</a:t>
            </a:r>
          </a:p>
          <a:p>
            <a:pPr algn="r" rtl="1">
              <a:lnSpc>
                <a:spcPct val="170000"/>
              </a:lnSpc>
            </a:pPr>
            <a:r>
              <a:rPr lang="fa-IR" dirty="0">
                <a:cs typeface="B Nazanin" panose="00000400000000000000" pitchFamily="2" charset="-78"/>
              </a:rPr>
              <a:t>دومین علت مرگ مرتبط با سرطان(9/4%)</a:t>
            </a:r>
          </a:p>
          <a:p>
            <a:pPr algn="r" rtl="1">
              <a:lnSpc>
                <a:spcPct val="170000"/>
              </a:lnSpc>
            </a:pPr>
            <a:r>
              <a:rPr lang="fa-IR" dirty="0">
                <a:cs typeface="B Nazanin" panose="00000400000000000000" pitchFamily="2" charset="-78"/>
              </a:rPr>
              <a:t>افزایش چشمگیر سرطان کولورکتال بعد از جنگ جهانی دوم</a:t>
            </a:r>
          </a:p>
          <a:p>
            <a:pPr algn="r" rtl="1">
              <a:lnSpc>
                <a:spcPct val="170000"/>
              </a:lnSpc>
            </a:pPr>
            <a:r>
              <a:rPr lang="fa-IR" dirty="0">
                <a:cs typeface="B Nazanin" panose="00000400000000000000" pitchFamily="2" charset="-78"/>
              </a:rPr>
              <a:t>کمبود مطالعه در جمعیت آسیایی</a:t>
            </a:r>
          </a:p>
          <a:p>
            <a:pPr algn="r" rtl="1">
              <a:lnSpc>
                <a:spcPct val="170000"/>
              </a:lnSpc>
            </a:pPr>
            <a:r>
              <a:rPr lang="fa-IR" dirty="0">
                <a:cs typeface="B Nazanin" panose="00000400000000000000" pitchFamily="2" charset="-78"/>
              </a:rPr>
              <a:t>کولون دیستال و پروگزیمال</a:t>
            </a:r>
          </a:p>
          <a:p>
            <a:pPr algn="r" rtl="1"/>
            <a:endParaRPr lang="fa-IR" dirty="0">
              <a:cs typeface="B Nazanin" panose="00000400000000000000" pitchFamily="2" charset="-78"/>
            </a:endParaRPr>
          </a:p>
          <a:p>
            <a:pPr algn="r" rtl="1"/>
            <a:endParaRPr lang="fa-IR" dirty="0">
              <a:cs typeface="B Nazanin" panose="00000400000000000000" pitchFamily="2" charset="-78"/>
            </a:endParaRPr>
          </a:p>
        </p:txBody>
      </p:sp>
      <p:sp>
        <p:nvSpPr>
          <p:cNvPr id="4" name="Footer Placeholder 3">
            <a:extLst>
              <a:ext uri="{FF2B5EF4-FFF2-40B4-BE49-F238E27FC236}">
                <a16:creationId xmlns:a16="http://schemas.microsoft.com/office/drawing/2014/main" id="{AE5A3202-43B9-BED0-695C-80B87C010203}"/>
              </a:ext>
            </a:extLst>
          </p:cNvPr>
          <p:cNvSpPr>
            <a:spLocks noGrp="1"/>
          </p:cNvSpPr>
          <p:nvPr>
            <p:ph type="ftr" sz="quarter" idx="11"/>
          </p:nvPr>
        </p:nvSpPr>
        <p:spPr/>
        <p:txBody>
          <a:bodyPr/>
          <a:lstStyle/>
          <a:p>
            <a:r>
              <a:rPr lang="fa-IR" dirty="0"/>
              <a:t>دانشگاه علوم پزشکی شاهرود</a:t>
            </a:r>
          </a:p>
        </p:txBody>
      </p:sp>
      <p:sp>
        <p:nvSpPr>
          <p:cNvPr id="5" name="Slide Number Placeholder 4">
            <a:extLst>
              <a:ext uri="{FF2B5EF4-FFF2-40B4-BE49-F238E27FC236}">
                <a16:creationId xmlns:a16="http://schemas.microsoft.com/office/drawing/2014/main" id="{F7CB35C1-0B8F-D746-A1FF-95401A07E5C5}"/>
              </a:ext>
            </a:extLst>
          </p:cNvPr>
          <p:cNvSpPr>
            <a:spLocks noGrp="1"/>
          </p:cNvSpPr>
          <p:nvPr>
            <p:ph type="sldNum" sz="quarter" idx="12"/>
          </p:nvPr>
        </p:nvSpPr>
        <p:spPr/>
        <p:txBody>
          <a:bodyPr/>
          <a:lstStyle/>
          <a:p>
            <a:fld id="{94900F39-4C7D-4C43-9075-44DA0880E492}" type="slidenum">
              <a:rPr lang="fa-IR" smtClean="0"/>
              <a:t>3</a:t>
            </a:fld>
            <a:endParaRPr lang="fa-IR" dirty="0"/>
          </a:p>
        </p:txBody>
      </p:sp>
      <p:cxnSp>
        <p:nvCxnSpPr>
          <p:cNvPr id="19" name="Straight Connector 18">
            <a:extLst>
              <a:ext uri="{FF2B5EF4-FFF2-40B4-BE49-F238E27FC236}">
                <a16:creationId xmlns:a16="http://schemas.microsoft.com/office/drawing/2014/main" id="{19B28D62-1D15-C2F4-3630-499D199CA8FC}"/>
              </a:ext>
            </a:extLst>
          </p:cNvPr>
          <p:cNvCxnSpPr>
            <a:cxnSpLocks/>
          </p:cNvCxnSpPr>
          <p:nvPr/>
        </p:nvCxnSpPr>
        <p:spPr>
          <a:xfrm>
            <a:off x="3746109" y="1488001"/>
            <a:ext cx="4699782" cy="0"/>
          </a:xfrm>
          <a:prstGeom prst="line">
            <a:avLst/>
          </a:prstGeom>
          <a:ln w="38100">
            <a:solidFill>
              <a:srgbClr val="CC6600"/>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24BF1CEA-CDA2-88BA-484C-FF01214637EC}"/>
              </a:ext>
            </a:extLst>
          </p:cNvPr>
          <p:cNvSpPr/>
          <p:nvPr/>
        </p:nvSpPr>
        <p:spPr>
          <a:xfrm>
            <a:off x="351692" y="365125"/>
            <a:ext cx="11437034" cy="6172019"/>
          </a:xfrm>
          <a:prstGeom prst="rect">
            <a:avLst/>
          </a:prstGeom>
          <a:noFill/>
          <a:ln w="38100">
            <a:solidFill>
              <a:srgbClr val="CC66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26" name="Picture 2" descr="Definition of proximal colon - NCI Dictionary of Cancer ...">
            <a:extLst>
              <a:ext uri="{FF2B5EF4-FFF2-40B4-BE49-F238E27FC236}">
                <a16:creationId xmlns:a16="http://schemas.microsoft.com/office/drawing/2014/main" id="{65AC4478-B7A2-C21C-4D6C-083FF88A6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74" y="1195570"/>
            <a:ext cx="3818143" cy="319627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448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DA08C-FC2E-CEA8-1306-4D28A5FA9760}"/>
              </a:ext>
            </a:extLst>
          </p:cNvPr>
          <p:cNvSpPr>
            <a:spLocks noGrp="1"/>
          </p:cNvSpPr>
          <p:nvPr>
            <p:ph type="title"/>
          </p:nvPr>
        </p:nvSpPr>
        <p:spPr/>
        <p:txBody>
          <a:bodyPr/>
          <a:lstStyle/>
          <a:p>
            <a:pPr algn="ctr"/>
            <a:r>
              <a:rPr lang="fa-IR" dirty="0">
                <a:cs typeface="B Nazanin" panose="00000400000000000000" pitchFamily="2" charset="-78"/>
              </a:rPr>
              <a:t>روش اجرا</a:t>
            </a:r>
          </a:p>
        </p:txBody>
      </p:sp>
      <p:sp>
        <p:nvSpPr>
          <p:cNvPr id="3" name="Content Placeholder 2">
            <a:extLst>
              <a:ext uri="{FF2B5EF4-FFF2-40B4-BE49-F238E27FC236}">
                <a16:creationId xmlns:a16="http://schemas.microsoft.com/office/drawing/2014/main" id="{EE7D59FC-3C30-CD8E-B05D-C1441C0982F1}"/>
              </a:ext>
            </a:extLst>
          </p:cNvPr>
          <p:cNvSpPr>
            <a:spLocks noGrp="1"/>
          </p:cNvSpPr>
          <p:nvPr>
            <p:ph idx="1"/>
          </p:nvPr>
        </p:nvSpPr>
        <p:spPr/>
        <p:txBody>
          <a:bodyPr>
            <a:normAutofit fontScale="92500" lnSpcReduction="10000"/>
          </a:bodyPr>
          <a:lstStyle/>
          <a:p>
            <a:pPr algn="r" rtl="1"/>
            <a:r>
              <a:rPr lang="fa-IR" dirty="0">
                <a:cs typeface="B Nazanin" panose="00000400000000000000" pitchFamily="2" charset="-78"/>
              </a:rPr>
              <a:t>جمعیت مورد مطالعه: </a:t>
            </a:r>
          </a:p>
          <a:p>
            <a:pPr algn="r" rtl="1">
              <a:buSzPct val="60000"/>
              <a:buFont typeface="Wingdings" panose="05000000000000000000" pitchFamily="2" charset="2"/>
              <a:buChar char="v"/>
            </a:pPr>
            <a:r>
              <a:rPr lang="fa-IR" dirty="0">
                <a:cs typeface="B Nazanin" panose="00000400000000000000" pitchFamily="2" charset="-78"/>
              </a:rPr>
              <a:t>با استفاده از داده های کوهورت در10 مطالعات دیگر</a:t>
            </a:r>
          </a:p>
          <a:p>
            <a:pPr algn="r" rtl="1">
              <a:buSzPct val="60000"/>
              <a:buFont typeface="Wingdings" panose="05000000000000000000" pitchFamily="2" charset="2"/>
              <a:buChar char="v"/>
            </a:pPr>
            <a:r>
              <a:rPr lang="fa-IR" dirty="0">
                <a:cs typeface="B Nazanin" panose="00000400000000000000" pitchFamily="2" charset="-78"/>
              </a:rPr>
              <a:t>اعمال یک سری شاخص ها برای قابل مقایسه کردن دیتا ها </a:t>
            </a:r>
          </a:p>
          <a:p>
            <a:pPr marL="91440" indent="0" algn="r" rtl="1">
              <a:buSzPct val="60000"/>
              <a:buNone/>
            </a:pPr>
            <a:r>
              <a:rPr lang="fa-IR" dirty="0">
                <a:cs typeface="B Nazanin" panose="00000400000000000000" pitchFamily="2" charset="-78"/>
              </a:rPr>
              <a:t>1-مبتنی برجمعیت</a:t>
            </a:r>
          </a:p>
          <a:p>
            <a:pPr marL="0" indent="0" algn="r" rtl="1">
              <a:buSzPct val="60000"/>
              <a:buNone/>
            </a:pPr>
            <a:r>
              <a:rPr lang="fa-IR" dirty="0">
                <a:cs typeface="B Nazanin" panose="00000400000000000000" pitchFamily="2" charset="-78"/>
              </a:rPr>
              <a:t> 2- 1980تا1990 </a:t>
            </a:r>
          </a:p>
          <a:p>
            <a:pPr marL="91440" indent="0" algn="r" rtl="1">
              <a:buSzPct val="60000"/>
              <a:buNone/>
            </a:pPr>
            <a:r>
              <a:rPr lang="fa-IR" dirty="0">
                <a:cs typeface="B Nazanin" panose="00000400000000000000" pitchFamily="2" charset="-78"/>
              </a:rPr>
              <a:t>3- مطالعه بیش از 30,000شرکت کننده</a:t>
            </a:r>
          </a:p>
          <a:p>
            <a:pPr marL="0" indent="0" algn="r" rtl="1">
              <a:buSzPct val="60000"/>
              <a:buNone/>
            </a:pPr>
            <a:r>
              <a:rPr lang="fa-IR" dirty="0">
                <a:cs typeface="B Nazanin" panose="00000400000000000000" pitchFamily="2" charset="-78"/>
              </a:rPr>
              <a:t> 4- شاخص های آنتروپومتریک</a:t>
            </a:r>
          </a:p>
          <a:p>
            <a:pPr marL="0" indent="0" algn="r" rtl="1">
              <a:buSzPct val="60000"/>
              <a:buNone/>
            </a:pPr>
            <a:r>
              <a:rPr lang="fa-IR" dirty="0">
                <a:cs typeface="B Nazanin" panose="00000400000000000000" pitchFamily="2" charset="-78"/>
              </a:rPr>
              <a:t> 5- بروز </a:t>
            </a:r>
            <a:r>
              <a:rPr lang="en-US" dirty="0">
                <a:cs typeface="B Nazanin" panose="00000400000000000000" pitchFamily="2" charset="-78"/>
              </a:rPr>
              <a:t>CRC</a:t>
            </a:r>
            <a:r>
              <a:rPr lang="fa-IR" dirty="0">
                <a:cs typeface="B Nazanin" panose="00000400000000000000" pitchFamily="2" charset="-78"/>
              </a:rPr>
              <a:t> </a:t>
            </a:r>
          </a:p>
          <a:p>
            <a:pPr algn="r" rtl="1">
              <a:buSzPct val="60000"/>
              <a:buFont typeface="Wingdings" panose="05000000000000000000" pitchFamily="2" charset="2"/>
              <a:buChar char="v"/>
            </a:pPr>
            <a:endParaRPr lang="fa-IR" dirty="0">
              <a:cs typeface="B Nazanin" panose="00000400000000000000" pitchFamily="2" charset="-78"/>
            </a:endParaRPr>
          </a:p>
        </p:txBody>
      </p:sp>
      <p:sp>
        <p:nvSpPr>
          <p:cNvPr id="4" name="Footer Placeholder 3">
            <a:extLst>
              <a:ext uri="{FF2B5EF4-FFF2-40B4-BE49-F238E27FC236}">
                <a16:creationId xmlns:a16="http://schemas.microsoft.com/office/drawing/2014/main" id="{DC8A6C92-9CF3-9750-F28E-090A33532208}"/>
              </a:ext>
            </a:extLst>
          </p:cNvPr>
          <p:cNvSpPr>
            <a:spLocks noGrp="1"/>
          </p:cNvSpPr>
          <p:nvPr>
            <p:ph type="ftr" sz="quarter" idx="11"/>
          </p:nvPr>
        </p:nvSpPr>
        <p:spPr/>
        <p:txBody>
          <a:bodyPr/>
          <a:lstStyle/>
          <a:p>
            <a:r>
              <a:rPr lang="fa-IR"/>
              <a:t>دانشگاه علوم پزشکی شاهرود</a:t>
            </a:r>
          </a:p>
        </p:txBody>
      </p:sp>
      <p:sp>
        <p:nvSpPr>
          <p:cNvPr id="5" name="Slide Number Placeholder 4">
            <a:extLst>
              <a:ext uri="{FF2B5EF4-FFF2-40B4-BE49-F238E27FC236}">
                <a16:creationId xmlns:a16="http://schemas.microsoft.com/office/drawing/2014/main" id="{D2D761C9-D889-FA0B-9D16-C02ABB82D499}"/>
              </a:ext>
            </a:extLst>
          </p:cNvPr>
          <p:cNvSpPr>
            <a:spLocks noGrp="1"/>
          </p:cNvSpPr>
          <p:nvPr>
            <p:ph type="sldNum" sz="quarter" idx="12"/>
          </p:nvPr>
        </p:nvSpPr>
        <p:spPr/>
        <p:txBody>
          <a:bodyPr/>
          <a:lstStyle/>
          <a:p>
            <a:fld id="{94900F39-4C7D-4C43-9075-44DA0880E492}" type="slidenum">
              <a:rPr lang="fa-IR" smtClean="0"/>
              <a:t>4</a:t>
            </a:fld>
            <a:endParaRPr lang="fa-IR" dirty="0"/>
          </a:p>
        </p:txBody>
      </p:sp>
      <p:sp>
        <p:nvSpPr>
          <p:cNvPr id="8" name="Rectangle 7">
            <a:extLst>
              <a:ext uri="{FF2B5EF4-FFF2-40B4-BE49-F238E27FC236}">
                <a16:creationId xmlns:a16="http://schemas.microsoft.com/office/drawing/2014/main" id="{BD442BDF-2909-E08A-B124-06E6B944A2F8}"/>
              </a:ext>
            </a:extLst>
          </p:cNvPr>
          <p:cNvSpPr/>
          <p:nvPr/>
        </p:nvSpPr>
        <p:spPr>
          <a:xfrm>
            <a:off x="351692" y="365125"/>
            <a:ext cx="11437034" cy="6172019"/>
          </a:xfrm>
          <a:prstGeom prst="rect">
            <a:avLst/>
          </a:prstGeom>
          <a:noFill/>
          <a:ln w="38100">
            <a:solidFill>
              <a:srgbClr val="CC66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9" name="Picture 8">
            <a:extLst>
              <a:ext uri="{FF2B5EF4-FFF2-40B4-BE49-F238E27FC236}">
                <a16:creationId xmlns:a16="http://schemas.microsoft.com/office/drawing/2014/main" id="{679768A3-1F97-52FD-2BF6-EA9B3EE89B45}"/>
              </a:ext>
            </a:extLst>
          </p:cNvPr>
          <p:cNvPicPr>
            <a:picLocks noChangeAspect="1"/>
          </p:cNvPicPr>
          <p:nvPr/>
        </p:nvPicPr>
        <p:blipFill>
          <a:blip r:embed="rId3"/>
          <a:stretch>
            <a:fillRect/>
          </a:stretch>
        </p:blipFill>
        <p:spPr>
          <a:xfrm>
            <a:off x="3710852" y="1654109"/>
            <a:ext cx="4718713" cy="36579"/>
          </a:xfrm>
          <a:prstGeom prst="rect">
            <a:avLst/>
          </a:prstGeom>
        </p:spPr>
      </p:pic>
    </p:spTree>
    <p:extLst>
      <p:ext uri="{BB962C8B-B14F-4D97-AF65-F5344CB8AC3E}">
        <p14:creationId xmlns:p14="http://schemas.microsoft.com/office/powerpoint/2010/main" val="4224924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31A98-DB07-E3BD-BDC2-553A8DD9AC61}"/>
              </a:ext>
            </a:extLst>
          </p:cNvPr>
          <p:cNvSpPr>
            <a:spLocks noGrp="1"/>
          </p:cNvSpPr>
          <p:nvPr>
            <p:ph type="title"/>
          </p:nvPr>
        </p:nvSpPr>
        <p:spPr/>
        <p:txBody>
          <a:bodyPr/>
          <a:lstStyle/>
          <a:p>
            <a:endParaRPr lang="fa-IR" dirty="0"/>
          </a:p>
        </p:txBody>
      </p:sp>
      <p:sp>
        <p:nvSpPr>
          <p:cNvPr id="4" name="Footer Placeholder 3">
            <a:extLst>
              <a:ext uri="{FF2B5EF4-FFF2-40B4-BE49-F238E27FC236}">
                <a16:creationId xmlns:a16="http://schemas.microsoft.com/office/drawing/2014/main" id="{76520A41-CA9B-A060-FBFD-B51B3FBCF3D0}"/>
              </a:ext>
            </a:extLst>
          </p:cNvPr>
          <p:cNvSpPr>
            <a:spLocks noGrp="1"/>
          </p:cNvSpPr>
          <p:nvPr>
            <p:ph type="ftr" sz="quarter" idx="11"/>
          </p:nvPr>
        </p:nvSpPr>
        <p:spPr/>
        <p:txBody>
          <a:bodyPr/>
          <a:lstStyle/>
          <a:p>
            <a:r>
              <a:rPr lang="fa-IR"/>
              <a:t>دانشگاه علوم پزشکی شاهرود</a:t>
            </a:r>
            <a:endParaRPr lang="fa-IR" dirty="0"/>
          </a:p>
        </p:txBody>
      </p:sp>
      <p:sp>
        <p:nvSpPr>
          <p:cNvPr id="5" name="Slide Number Placeholder 4">
            <a:extLst>
              <a:ext uri="{FF2B5EF4-FFF2-40B4-BE49-F238E27FC236}">
                <a16:creationId xmlns:a16="http://schemas.microsoft.com/office/drawing/2014/main" id="{D79BEF3B-5FD0-37F3-7DAA-67F673C9276E}"/>
              </a:ext>
            </a:extLst>
          </p:cNvPr>
          <p:cNvSpPr>
            <a:spLocks noGrp="1"/>
          </p:cNvSpPr>
          <p:nvPr>
            <p:ph type="sldNum" sz="quarter" idx="12"/>
          </p:nvPr>
        </p:nvSpPr>
        <p:spPr/>
        <p:txBody>
          <a:bodyPr/>
          <a:lstStyle/>
          <a:p>
            <a:fld id="{94900F39-4C7D-4C43-9075-44DA0880E492}" type="slidenum">
              <a:rPr lang="fa-IR" smtClean="0"/>
              <a:pPr/>
              <a:t>5</a:t>
            </a:fld>
            <a:endParaRPr lang="fa-IR" dirty="0"/>
          </a:p>
        </p:txBody>
      </p:sp>
      <p:pic>
        <p:nvPicPr>
          <p:cNvPr id="11" name="Content Placeholder 10">
            <a:extLst>
              <a:ext uri="{FF2B5EF4-FFF2-40B4-BE49-F238E27FC236}">
                <a16:creationId xmlns:a16="http://schemas.microsoft.com/office/drawing/2014/main" id="{7D26AEC6-5B4F-2F2B-D31A-F50E4A7CFA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64378"/>
            <a:ext cx="6288833" cy="4907641"/>
          </a:xfrm>
        </p:spPr>
      </p:pic>
      <p:pic>
        <p:nvPicPr>
          <p:cNvPr id="13" name="Picture 12">
            <a:extLst>
              <a:ext uri="{FF2B5EF4-FFF2-40B4-BE49-F238E27FC236}">
                <a16:creationId xmlns:a16="http://schemas.microsoft.com/office/drawing/2014/main" id="{03BF4C4F-2310-6B2F-EEAE-DED09DB711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8833" y="1264378"/>
            <a:ext cx="5769659" cy="4907640"/>
          </a:xfrm>
          <a:prstGeom prst="rect">
            <a:avLst/>
          </a:prstGeom>
        </p:spPr>
      </p:pic>
      <p:sp>
        <p:nvSpPr>
          <p:cNvPr id="15" name="TextBox 14">
            <a:extLst>
              <a:ext uri="{FF2B5EF4-FFF2-40B4-BE49-F238E27FC236}">
                <a16:creationId xmlns:a16="http://schemas.microsoft.com/office/drawing/2014/main" id="{BE797C4A-0A0D-6ACD-7B6B-7E38F5CA2C60}"/>
              </a:ext>
            </a:extLst>
          </p:cNvPr>
          <p:cNvSpPr txBox="1"/>
          <p:nvPr/>
        </p:nvSpPr>
        <p:spPr>
          <a:xfrm>
            <a:off x="3287188" y="424371"/>
            <a:ext cx="5323412" cy="646331"/>
          </a:xfrm>
          <a:prstGeom prst="rect">
            <a:avLst/>
          </a:prstGeom>
          <a:noFill/>
        </p:spPr>
        <p:txBody>
          <a:bodyPr wrap="square" rtlCol="1">
            <a:spAutoFit/>
          </a:bodyPr>
          <a:lstStyle/>
          <a:p>
            <a:r>
              <a:rPr lang="fa-IR" sz="3600" dirty="0">
                <a:cs typeface="B Nazanin" panose="00000400000000000000" pitchFamily="2" charset="-78"/>
              </a:rPr>
              <a:t>خصوصیات کوهورت های وارد شده </a:t>
            </a:r>
          </a:p>
        </p:txBody>
      </p:sp>
    </p:spTree>
    <p:extLst>
      <p:ext uri="{BB962C8B-B14F-4D97-AF65-F5344CB8AC3E}">
        <p14:creationId xmlns:p14="http://schemas.microsoft.com/office/powerpoint/2010/main" val="993139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07CC007-0755-C74B-015C-FF70917C1C11}"/>
              </a:ext>
            </a:extLst>
          </p:cNvPr>
          <p:cNvPicPr>
            <a:picLocks noChangeAspect="1"/>
          </p:cNvPicPr>
          <p:nvPr/>
        </p:nvPicPr>
        <p:blipFill>
          <a:blip r:embed="rId2"/>
          <a:stretch>
            <a:fillRect/>
          </a:stretch>
        </p:blipFill>
        <p:spPr>
          <a:xfrm>
            <a:off x="3710852" y="1754680"/>
            <a:ext cx="4718713" cy="36579"/>
          </a:xfrm>
          <a:prstGeom prst="rect">
            <a:avLst/>
          </a:prstGeom>
        </p:spPr>
      </p:pic>
      <p:sp>
        <p:nvSpPr>
          <p:cNvPr id="2" name="Title 1">
            <a:extLst>
              <a:ext uri="{FF2B5EF4-FFF2-40B4-BE49-F238E27FC236}">
                <a16:creationId xmlns:a16="http://schemas.microsoft.com/office/drawing/2014/main" id="{1116EE66-77B6-7098-3BEC-050114A6EE0B}"/>
              </a:ext>
            </a:extLst>
          </p:cNvPr>
          <p:cNvSpPr>
            <a:spLocks noGrp="1"/>
          </p:cNvSpPr>
          <p:nvPr>
            <p:ph type="title"/>
          </p:nvPr>
        </p:nvSpPr>
        <p:spPr/>
        <p:txBody>
          <a:bodyPr/>
          <a:lstStyle/>
          <a:p>
            <a:pPr algn="ctr"/>
            <a:r>
              <a:rPr lang="fa-IR" dirty="0">
                <a:cs typeface="B Nazanin" panose="00000400000000000000" pitchFamily="2" charset="-78"/>
              </a:rPr>
              <a:t>روش اجرا </a:t>
            </a:r>
            <a:r>
              <a:rPr lang="fa-IR" sz="3600" dirty="0">
                <a:cs typeface="B Nazanin" panose="00000400000000000000" pitchFamily="2" charset="-78"/>
              </a:rPr>
              <a:t>(ادامه)</a:t>
            </a:r>
            <a:endParaRPr lang="fa-IR" dirty="0">
              <a:cs typeface="B Nazanin" panose="00000400000000000000" pitchFamily="2" charset="-78"/>
            </a:endParaRPr>
          </a:p>
        </p:txBody>
      </p:sp>
      <p:sp>
        <p:nvSpPr>
          <p:cNvPr id="3" name="Content Placeholder 2">
            <a:extLst>
              <a:ext uri="{FF2B5EF4-FFF2-40B4-BE49-F238E27FC236}">
                <a16:creationId xmlns:a16="http://schemas.microsoft.com/office/drawing/2014/main" id="{C6E088FC-D236-12B8-1A35-FABD6EFE26B6}"/>
              </a:ext>
            </a:extLst>
          </p:cNvPr>
          <p:cNvSpPr>
            <a:spLocks noGrp="1"/>
          </p:cNvSpPr>
          <p:nvPr>
            <p:ph idx="1"/>
          </p:nvPr>
        </p:nvSpPr>
        <p:spPr>
          <a:xfrm>
            <a:off x="838200" y="2111296"/>
            <a:ext cx="10515600" cy="3930729"/>
          </a:xfrm>
        </p:spPr>
        <p:txBody>
          <a:bodyPr>
            <a:normAutofit/>
          </a:bodyPr>
          <a:lstStyle/>
          <a:p>
            <a:pPr algn="r" rtl="1"/>
            <a:r>
              <a:rPr lang="fa-IR" dirty="0">
                <a:cs typeface="B Nazanin" panose="00000400000000000000" pitchFamily="2" charset="-78"/>
              </a:rPr>
              <a:t>ارزیابی قد:</a:t>
            </a:r>
          </a:p>
          <a:p>
            <a:pPr marL="0" indent="0" algn="r" rtl="1">
              <a:buNone/>
            </a:pPr>
            <a:r>
              <a:rPr lang="fa-IR" dirty="0">
                <a:cs typeface="B Nazanin" panose="00000400000000000000" pitchFamily="2" charset="-78"/>
              </a:rPr>
              <a:t>بصورت خود گزارشی اطلاعات مربوطه جمع آوری شده و در 5 دسته، دسته بندی شده.</a:t>
            </a:r>
            <a:br>
              <a:rPr lang="fa-IR" dirty="0">
                <a:cs typeface="B Nazanin" panose="00000400000000000000" pitchFamily="2" charset="-78"/>
              </a:rPr>
            </a:br>
            <a:endParaRPr lang="fa-IR" dirty="0">
              <a:cs typeface="B Nazanin" panose="00000400000000000000" pitchFamily="2" charset="-78"/>
            </a:endParaRPr>
          </a:p>
          <a:p>
            <a:pPr algn="r" rtl="1"/>
            <a:r>
              <a:rPr lang="fa-IR" dirty="0">
                <a:cs typeface="B Nazanin" panose="00000400000000000000" pitchFamily="2" charset="-78"/>
              </a:rPr>
              <a:t>تشخیص موارد:</a:t>
            </a:r>
          </a:p>
          <a:p>
            <a:pPr algn="r" rtl="1">
              <a:buSzPct val="75000"/>
              <a:buFont typeface="Wingdings" panose="05000000000000000000" pitchFamily="2" charset="2"/>
              <a:buChar char="v"/>
            </a:pPr>
            <a:r>
              <a:rPr lang="en-US" dirty="0" err="1">
                <a:cs typeface="B Nazanin" panose="00000400000000000000" pitchFamily="2" charset="-78"/>
              </a:rPr>
              <a:t>Follw</a:t>
            </a:r>
            <a:r>
              <a:rPr lang="en-US" dirty="0">
                <a:cs typeface="B Nazanin" panose="00000400000000000000" pitchFamily="2" charset="-78"/>
              </a:rPr>
              <a:t> up</a:t>
            </a:r>
            <a:r>
              <a:rPr lang="fa-IR" dirty="0">
                <a:cs typeface="B Nazanin" panose="00000400000000000000" pitchFamily="2" charset="-78"/>
              </a:rPr>
              <a:t> از ازمان شروع مطالعه تا، تشخیص سرطان، مهاجرت، مرگ و پایان مطالعه</a:t>
            </a:r>
          </a:p>
          <a:p>
            <a:pPr algn="r" rtl="1">
              <a:buSzPct val="75000"/>
              <a:buFont typeface="Wingdings" panose="05000000000000000000" pitchFamily="2" charset="2"/>
              <a:buChar char="v"/>
            </a:pPr>
            <a:r>
              <a:rPr lang="fa-IR" dirty="0">
                <a:cs typeface="B Nazanin" panose="00000400000000000000" pitchFamily="2" charset="-78"/>
              </a:rPr>
              <a:t>نحوه ثبت مرگ و تعریف مرگ ازطریق کد با کمک سازمان بین المللی بیماری ها</a:t>
            </a:r>
          </a:p>
          <a:p>
            <a:pPr marL="0" indent="0" algn="r" rtl="1">
              <a:buNone/>
            </a:pPr>
            <a:endParaRPr lang="fa-IR" dirty="0">
              <a:cs typeface="B Nazanin" panose="00000400000000000000" pitchFamily="2" charset="-78"/>
            </a:endParaRPr>
          </a:p>
        </p:txBody>
      </p:sp>
      <p:sp>
        <p:nvSpPr>
          <p:cNvPr id="4" name="Footer Placeholder 3">
            <a:extLst>
              <a:ext uri="{FF2B5EF4-FFF2-40B4-BE49-F238E27FC236}">
                <a16:creationId xmlns:a16="http://schemas.microsoft.com/office/drawing/2014/main" id="{2CC40D70-8867-98BB-0B4B-F4D4BFBC283D}"/>
              </a:ext>
            </a:extLst>
          </p:cNvPr>
          <p:cNvSpPr>
            <a:spLocks noGrp="1"/>
          </p:cNvSpPr>
          <p:nvPr>
            <p:ph type="ftr" sz="quarter" idx="11"/>
          </p:nvPr>
        </p:nvSpPr>
        <p:spPr/>
        <p:txBody>
          <a:bodyPr/>
          <a:lstStyle/>
          <a:p>
            <a:r>
              <a:rPr lang="fa-IR"/>
              <a:t>دانشگاه علوم پزشکی شاهرود</a:t>
            </a:r>
          </a:p>
        </p:txBody>
      </p:sp>
      <p:sp>
        <p:nvSpPr>
          <p:cNvPr id="5" name="Slide Number Placeholder 4">
            <a:extLst>
              <a:ext uri="{FF2B5EF4-FFF2-40B4-BE49-F238E27FC236}">
                <a16:creationId xmlns:a16="http://schemas.microsoft.com/office/drawing/2014/main" id="{743A69F3-902F-2152-F7BF-22EE2EBDB705}"/>
              </a:ext>
            </a:extLst>
          </p:cNvPr>
          <p:cNvSpPr>
            <a:spLocks noGrp="1"/>
          </p:cNvSpPr>
          <p:nvPr>
            <p:ph type="sldNum" sz="quarter" idx="12"/>
          </p:nvPr>
        </p:nvSpPr>
        <p:spPr/>
        <p:txBody>
          <a:bodyPr/>
          <a:lstStyle/>
          <a:p>
            <a:fld id="{94900F39-4C7D-4C43-9075-44DA0880E492}" type="slidenum">
              <a:rPr lang="fa-IR" smtClean="0"/>
              <a:t>6</a:t>
            </a:fld>
            <a:endParaRPr lang="fa-IR" dirty="0"/>
          </a:p>
        </p:txBody>
      </p:sp>
      <p:sp>
        <p:nvSpPr>
          <p:cNvPr id="6" name="Rectangle 5">
            <a:extLst>
              <a:ext uri="{FF2B5EF4-FFF2-40B4-BE49-F238E27FC236}">
                <a16:creationId xmlns:a16="http://schemas.microsoft.com/office/drawing/2014/main" id="{4654BBD9-ADE4-AE81-489C-4C776959CB6C}"/>
              </a:ext>
            </a:extLst>
          </p:cNvPr>
          <p:cNvSpPr/>
          <p:nvPr/>
        </p:nvSpPr>
        <p:spPr>
          <a:xfrm>
            <a:off x="351692" y="365125"/>
            <a:ext cx="11437034" cy="6172019"/>
          </a:xfrm>
          <a:prstGeom prst="rect">
            <a:avLst/>
          </a:prstGeom>
          <a:noFill/>
          <a:ln w="38100">
            <a:solidFill>
              <a:srgbClr val="CC66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929245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BED02-0394-9FE9-A590-C5D27B47ED36}"/>
              </a:ext>
            </a:extLst>
          </p:cNvPr>
          <p:cNvSpPr>
            <a:spLocks noGrp="1"/>
          </p:cNvSpPr>
          <p:nvPr>
            <p:ph type="title"/>
          </p:nvPr>
        </p:nvSpPr>
        <p:spPr/>
        <p:txBody>
          <a:bodyPr/>
          <a:lstStyle/>
          <a:p>
            <a:pPr algn="ctr"/>
            <a:r>
              <a:rPr lang="fa-IR" dirty="0">
                <a:cs typeface="B Nazanin" panose="00000400000000000000" pitchFamily="2" charset="-78"/>
              </a:rPr>
              <a:t>روش اجرا </a:t>
            </a:r>
            <a:r>
              <a:rPr kumimoji="0" lang="fa-IR" sz="3600" b="0" i="0" u="none" strike="noStrike" kern="1200" cap="none" spc="0" normalizeH="0" baseline="0" noProof="0" dirty="0">
                <a:ln>
                  <a:noFill/>
                </a:ln>
                <a:solidFill>
                  <a:prstClr val="black"/>
                </a:solidFill>
                <a:effectLst/>
                <a:uLnTx/>
                <a:uFillTx/>
                <a:latin typeface="Calibri Light" panose="020F0302020204030204"/>
                <a:ea typeface="+mj-ea"/>
                <a:cs typeface="B Nazanin" panose="00000400000000000000" pitchFamily="2" charset="-78"/>
              </a:rPr>
              <a:t>(ادامه)</a:t>
            </a:r>
            <a:endParaRPr lang="fa-IR" dirty="0">
              <a:cs typeface="B Nazanin" panose="00000400000000000000" pitchFamily="2" charset="-78"/>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F850A88-A8E0-DD15-4D0E-D86BEA2D2E00}"/>
                  </a:ext>
                </a:extLst>
              </p:cNvPr>
              <p:cNvSpPr>
                <a:spLocks noGrp="1"/>
              </p:cNvSpPr>
              <p:nvPr>
                <p:ph idx="1"/>
              </p:nvPr>
            </p:nvSpPr>
            <p:spPr/>
            <p:txBody>
              <a:bodyPr>
                <a:normAutofit/>
              </a:bodyPr>
              <a:lstStyle/>
              <a:p>
                <a:pPr algn="r" rtl="1"/>
                <a:r>
                  <a:rPr lang="fa-IR" dirty="0">
                    <a:cs typeface="B Nazanin" panose="00000400000000000000" pitchFamily="2" charset="-78"/>
                  </a:rPr>
                  <a:t>آنالیزآماری:</a:t>
                </a:r>
              </a:p>
              <a:p>
                <a:pPr algn="r" rtl="1">
                  <a:buSzPct val="70000"/>
                  <a:buFont typeface="Wingdings" panose="05000000000000000000" pitchFamily="2" charset="2"/>
                  <a:buChar char="v"/>
                </a:pPr>
                <a:r>
                  <a:rPr lang="fa-IR" dirty="0">
                    <a:cs typeface="B Nazanin" panose="00000400000000000000" pitchFamily="2" charset="-78"/>
                  </a:rPr>
                  <a:t>شخص سال</a:t>
                </a:r>
              </a:p>
              <a:p>
                <a:pPr algn="r" rtl="1">
                  <a:buSzPct val="70000"/>
                  <a:buFont typeface="Wingdings" panose="05000000000000000000" pitchFamily="2" charset="2"/>
                  <a:buChar char="v"/>
                </a:pPr>
                <a:r>
                  <a:rPr lang="fa-IR" dirty="0">
                    <a:cs typeface="B Nazanin" panose="00000400000000000000" pitchFamily="2" charset="-78"/>
                  </a:rPr>
                  <a:t>نسبت خطر(</a:t>
                </a:r>
                <a:r>
                  <a:rPr lang="en-US" dirty="0">
                    <a:cs typeface="B Nazanin" panose="00000400000000000000" pitchFamily="2" charset="-78"/>
                  </a:rPr>
                  <a:t>Hazard Risk</a:t>
                </a:r>
                <a:r>
                  <a:rPr lang="fa-IR" dirty="0">
                    <a:cs typeface="B Nazanin" panose="00000400000000000000" pitchFamily="2" charset="-78"/>
                  </a:rPr>
                  <a:t> ) =</a:t>
                </a:r>
                <a14:m>
                  <m:oMath xmlns:m="http://schemas.openxmlformats.org/officeDocument/2006/math">
                    <m:f>
                      <m:fPr>
                        <m:ctrlPr>
                          <a:rPr lang="fa-IR" i="1" smtClean="0">
                            <a:latin typeface="Cambria Math" panose="02040503050406030204" pitchFamily="18" charset="0"/>
                            <a:cs typeface="B Nazanin" panose="00000400000000000000" pitchFamily="2" charset="-78"/>
                          </a:rPr>
                        </m:ctrlPr>
                      </m:fPr>
                      <m:num>
                        <m:r>
                          <a:rPr lang="fa-IR" b="0" i="1" smtClean="0">
                            <a:latin typeface="Cambria Math" panose="02040503050406030204" pitchFamily="18" charset="0"/>
                            <a:cs typeface="B Nazanin" panose="00000400000000000000" pitchFamily="2" charset="-78"/>
                          </a:rPr>
                          <m:t>1</m:t>
                        </m:r>
                        <m:r>
                          <a:rPr lang="fa-IR" b="0" i="1" smtClean="0">
                            <a:latin typeface="Cambria Math" panose="02040503050406030204" pitchFamily="18" charset="0"/>
                            <a:cs typeface="B Nazanin" panose="00000400000000000000" pitchFamily="2" charset="-78"/>
                          </a:rPr>
                          <m:t>  </m:t>
                        </m:r>
                        <m:r>
                          <a:rPr lang="fa-IR" b="0" i="1" smtClean="0">
                            <a:latin typeface="Cambria Math" panose="02040503050406030204" pitchFamily="18" charset="0"/>
                            <a:cs typeface="B Nazanin" panose="00000400000000000000" pitchFamily="2" charset="-78"/>
                          </a:rPr>
                          <m:t>گروه</m:t>
                        </m:r>
                        <m:r>
                          <a:rPr lang="fa-IR" b="0" i="1" smtClean="0">
                            <a:latin typeface="Cambria Math" panose="02040503050406030204" pitchFamily="18" charset="0"/>
                            <a:cs typeface="B Nazanin" panose="00000400000000000000" pitchFamily="2" charset="-78"/>
                          </a:rPr>
                          <m:t> </m:t>
                        </m:r>
                        <m:r>
                          <a:rPr lang="fa-IR" b="0" i="1" smtClean="0">
                            <a:latin typeface="Cambria Math" panose="02040503050406030204" pitchFamily="18" charset="0"/>
                            <a:cs typeface="B Nazanin" panose="00000400000000000000" pitchFamily="2" charset="-78"/>
                          </a:rPr>
                          <m:t>در</m:t>
                        </m:r>
                        <m:r>
                          <a:rPr lang="fa-IR" b="0" i="1" smtClean="0">
                            <a:latin typeface="Cambria Math" panose="02040503050406030204" pitchFamily="18" charset="0"/>
                            <a:cs typeface="B Nazanin" panose="00000400000000000000" pitchFamily="2" charset="-78"/>
                          </a:rPr>
                          <m:t> </m:t>
                        </m:r>
                        <m:r>
                          <a:rPr lang="fa-IR" b="0" i="1" smtClean="0">
                            <a:latin typeface="Cambria Math" panose="02040503050406030204" pitchFamily="18" charset="0"/>
                            <a:cs typeface="B Nazanin" panose="00000400000000000000" pitchFamily="2" charset="-78"/>
                          </a:rPr>
                          <m:t>رویداد</m:t>
                        </m:r>
                        <m:r>
                          <a:rPr lang="fa-IR" b="0" i="1" smtClean="0">
                            <a:latin typeface="Cambria Math" panose="02040503050406030204" pitchFamily="18" charset="0"/>
                            <a:cs typeface="B Nazanin" panose="00000400000000000000" pitchFamily="2" charset="-78"/>
                          </a:rPr>
                          <m:t> </m:t>
                        </m:r>
                        <m:r>
                          <a:rPr lang="fa-IR" b="0" i="1" smtClean="0">
                            <a:latin typeface="Cambria Math" panose="02040503050406030204" pitchFamily="18" charset="0"/>
                            <a:cs typeface="B Nazanin" panose="00000400000000000000" pitchFamily="2" charset="-78"/>
                          </a:rPr>
                          <m:t>بروز</m:t>
                        </m:r>
                        <m:r>
                          <a:rPr lang="fa-IR" b="0" i="1" smtClean="0">
                            <a:latin typeface="Cambria Math" panose="02040503050406030204" pitchFamily="18" charset="0"/>
                            <a:cs typeface="B Nazanin" panose="00000400000000000000" pitchFamily="2" charset="-78"/>
                          </a:rPr>
                          <m:t> </m:t>
                        </m:r>
                        <m:r>
                          <a:rPr lang="fa-IR" b="0" i="1" smtClean="0">
                            <a:latin typeface="Cambria Math" panose="02040503050406030204" pitchFamily="18" charset="0"/>
                            <a:cs typeface="B Nazanin" panose="00000400000000000000" pitchFamily="2" charset="-78"/>
                          </a:rPr>
                          <m:t>شانس</m:t>
                        </m:r>
                      </m:num>
                      <m:den>
                        <m:r>
                          <a:rPr lang="fa-IR" b="0" i="1" smtClean="0">
                            <a:latin typeface="Cambria Math" panose="02040503050406030204" pitchFamily="18" charset="0"/>
                            <a:cs typeface="B Nazanin" panose="00000400000000000000" pitchFamily="2" charset="-78"/>
                          </a:rPr>
                          <m:t>2</m:t>
                        </m:r>
                        <m:r>
                          <a:rPr lang="fa-IR" b="0" i="1" smtClean="0">
                            <a:latin typeface="Cambria Math" panose="02040503050406030204" pitchFamily="18" charset="0"/>
                            <a:cs typeface="B Nazanin" panose="00000400000000000000" pitchFamily="2" charset="-78"/>
                          </a:rPr>
                          <m:t> </m:t>
                        </m:r>
                        <m:r>
                          <a:rPr lang="fa-IR" b="0" i="1" smtClean="0">
                            <a:latin typeface="Cambria Math" panose="02040503050406030204" pitchFamily="18" charset="0"/>
                            <a:cs typeface="B Nazanin" panose="00000400000000000000" pitchFamily="2" charset="-78"/>
                          </a:rPr>
                          <m:t>گروه</m:t>
                        </m:r>
                        <m:r>
                          <a:rPr lang="fa-IR" b="0" i="1" smtClean="0">
                            <a:latin typeface="Cambria Math" panose="02040503050406030204" pitchFamily="18" charset="0"/>
                            <a:cs typeface="B Nazanin" panose="00000400000000000000" pitchFamily="2" charset="-78"/>
                          </a:rPr>
                          <m:t> </m:t>
                        </m:r>
                        <m:r>
                          <a:rPr lang="fa-IR" b="0" i="1" smtClean="0">
                            <a:latin typeface="Cambria Math" panose="02040503050406030204" pitchFamily="18" charset="0"/>
                            <a:cs typeface="B Nazanin" panose="00000400000000000000" pitchFamily="2" charset="-78"/>
                          </a:rPr>
                          <m:t>در</m:t>
                        </m:r>
                        <m:r>
                          <a:rPr lang="fa-IR" b="0" i="1" smtClean="0">
                            <a:latin typeface="Cambria Math" panose="02040503050406030204" pitchFamily="18" charset="0"/>
                            <a:cs typeface="B Nazanin" panose="00000400000000000000" pitchFamily="2" charset="-78"/>
                          </a:rPr>
                          <m:t> </m:t>
                        </m:r>
                        <m:r>
                          <a:rPr lang="fa-IR" b="0" i="1" smtClean="0">
                            <a:latin typeface="Cambria Math" panose="02040503050406030204" pitchFamily="18" charset="0"/>
                            <a:cs typeface="B Nazanin" panose="00000400000000000000" pitchFamily="2" charset="-78"/>
                          </a:rPr>
                          <m:t>رویداد</m:t>
                        </m:r>
                        <m:r>
                          <a:rPr lang="fa-IR" b="0" i="1" smtClean="0">
                            <a:latin typeface="Cambria Math" panose="02040503050406030204" pitchFamily="18" charset="0"/>
                            <a:cs typeface="B Nazanin" panose="00000400000000000000" pitchFamily="2" charset="-78"/>
                          </a:rPr>
                          <m:t> </m:t>
                        </m:r>
                        <m:r>
                          <a:rPr lang="fa-IR" b="0" i="1" smtClean="0">
                            <a:latin typeface="Cambria Math" panose="02040503050406030204" pitchFamily="18" charset="0"/>
                            <a:cs typeface="B Nazanin" panose="00000400000000000000" pitchFamily="2" charset="-78"/>
                          </a:rPr>
                          <m:t>بروز</m:t>
                        </m:r>
                        <m:r>
                          <a:rPr lang="fa-IR" b="0" i="1" smtClean="0">
                            <a:latin typeface="Cambria Math" panose="02040503050406030204" pitchFamily="18" charset="0"/>
                            <a:cs typeface="B Nazanin" panose="00000400000000000000" pitchFamily="2" charset="-78"/>
                          </a:rPr>
                          <m:t> </m:t>
                        </m:r>
                        <m:r>
                          <a:rPr lang="fa-IR" b="0" i="1" smtClean="0">
                            <a:latin typeface="Cambria Math" panose="02040503050406030204" pitchFamily="18" charset="0"/>
                            <a:cs typeface="B Nazanin" panose="00000400000000000000" pitchFamily="2" charset="-78"/>
                          </a:rPr>
                          <m:t>شانس</m:t>
                        </m:r>
                      </m:den>
                    </m:f>
                  </m:oMath>
                </a14:m>
                <a:r>
                  <a:rPr lang="fa-IR" dirty="0">
                    <a:cs typeface="B Nazanin" panose="00000400000000000000" pitchFamily="2" charset="-78"/>
                  </a:rPr>
                  <a:t>  و فواصل اطمینان95%</a:t>
                </a:r>
              </a:p>
              <a:p>
                <a:pPr algn="r" rtl="1">
                  <a:buSzPct val="70000"/>
                  <a:buFont typeface="Wingdings" panose="05000000000000000000" pitchFamily="2" charset="2"/>
                  <a:buChar char="v"/>
                </a:pPr>
                <a:r>
                  <a:rPr lang="fa-IR" dirty="0">
                    <a:cs typeface="B Nazanin" panose="00000400000000000000" pitchFamily="2" charset="-78"/>
                  </a:rPr>
                  <a:t>استفاده از </a:t>
                </a:r>
                <a:r>
                  <a:rPr lang="en-US" dirty="0"/>
                  <a:t>Cox proportional hazards regression</a:t>
                </a:r>
                <a:r>
                  <a:rPr lang="fa-IR" dirty="0">
                    <a:cs typeface="B Nazanin" panose="00000400000000000000" pitchFamily="2" charset="-78"/>
                  </a:rPr>
                  <a:t> برای هر دسته بندی قد</a:t>
                </a:r>
              </a:p>
            </p:txBody>
          </p:sp>
        </mc:Choice>
        <mc:Fallback xmlns="">
          <p:sp>
            <p:nvSpPr>
              <p:cNvPr id="3" name="Content Placeholder 2">
                <a:extLst>
                  <a:ext uri="{FF2B5EF4-FFF2-40B4-BE49-F238E27FC236}">
                    <a16:creationId xmlns:a16="http://schemas.microsoft.com/office/drawing/2014/main" id="{1F850A88-A8E0-DD15-4D0E-D86BEA2D2E00}"/>
                  </a:ext>
                </a:extLst>
              </p:cNvPr>
              <p:cNvSpPr>
                <a:spLocks noGrp="1" noRot="1" noChangeAspect="1" noMove="1" noResize="1" noEditPoints="1" noAdjustHandles="1" noChangeArrowheads="1" noChangeShapeType="1" noTextEdit="1"/>
              </p:cNvSpPr>
              <p:nvPr>
                <p:ph idx="1"/>
              </p:nvPr>
            </p:nvSpPr>
            <p:spPr>
              <a:blipFill>
                <a:blip r:embed="rId3"/>
                <a:stretch>
                  <a:fillRect t="-2521" r="-1217"/>
                </a:stretch>
              </a:blipFill>
            </p:spPr>
            <p:txBody>
              <a:bodyPr/>
              <a:lstStyle/>
              <a:p>
                <a:r>
                  <a:rPr lang="fa-IR">
                    <a:noFill/>
                  </a:rPr>
                  <a:t> </a:t>
                </a:r>
              </a:p>
            </p:txBody>
          </p:sp>
        </mc:Fallback>
      </mc:AlternateContent>
      <p:sp>
        <p:nvSpPr>
          <p:cNvPr id="4" name="Footer Placeholder 3">
            <a:extLst>
              <a:ext uri="{FF2B5EF4-FFF2-40B4-BE49-F238E27FC236}">
                <a16:creationId xmlns:a16="http://schemas.microsoft.com/office/drawing/2014/main" id="{49DEF94D-99E8-E0F4-2502-9922E9592AE6}"/>
              </a:ext>
            </a:extLst>
          </p:cNvPr>
          <p:cNvSpPr>
            <a:spLocks noGrp="1"/>
          </p:cNvSpPr>
          <p:nvPr>
            <p:ph type="ftr" sz="quarter" idx="11"/>
          </p:nvPr>
        </p:nvSpPr>
        <p:spPr/>
        <p:txBody>
          <a:bodyPr/>
          <a:lstStyle/>
          <a:p>
            <a:r>
              <a:rPr lang="fa-IR"/>
              <a:t>دانشگاه علوم پزشکی شاهرود</a:t>
            </a:r>
          </a:p>
        </p:txBody>
      </p:sp>
      <p:sp>
        <p:nvSpPr>
          <p:cNvPr id="5" name="Slide Number Placeholder 4">
            <a:extLst>
              <a:ext uri="{FF2B5EF4-FFF2-40B4-BE49-F238E27FC236}">
                <a16:creationId xmlns:a16="http://schemas.microsoft.com/office/drawing/2014/main" id="{E7B952F9-9AD4-38A7-9253-0F6ADFD2555E}"/>
              </a:ext>
            </a:extLst>
          </p:cNvPr>
          <p:cNvSpPr>
            <a:spLocks noGrp="1"/>
          </p:cNvSpPr>
          <p:nvPr>
            <p:ph type="sldNum" sz="quarter" idx="12"/>
          </p:nvPr>
        </p:nvSpPr>
        <p:spPr/>
        <p:txBody>
          <a:bodyPr/>
          <a:lstStyle/>
          <a:p>
            <a:fld id="{94900F39-4C7D-4C43-9075-44DA0880E492}" type="slidenum">
              <a:rPr lang="fa-IR" smtClean="0"/>
              <a:t>7</a:t>
            </a:fld>
            <a:endParaRPr lang="fa-IR" dirty="0"/>
          </a:p>
        </p:txBody>
      </p:sp>
      <p:sp>
        <p:nvSpPr>
          <p:cNvPr id="6" name="Rectangle 5">
            <a:extLst>
              <a:ext uri="{FF2B5EF4-FFF2-40B4-BE49-F238E27FC236}">
                <a16:creationId xmlns:a16="http://schemas.microsoft.com/office/drawing/2014/main" id="{5413A811-D230-B90C-7611-FD4B469EF226}"/>
              </a:ext>
            </a:extLst>
          </p:cNvPr>
          <p:cNvSpPr/>
          <p:nvPr/>
        </p:nvSpPr>
        <p:spPr>
          <a:xfrm>
            <a:off x="351692" y="365125"/>
            <a:ext cx="11437034" cy="6172019"/>
          </a:xfrm>
          <a:prstGeom prst="rect">
            <a:avLst/>
          </a:prstGeom>
          <a:noFill/>
          <a:ln w="38100">
            <a:solidFill>
              <a:srgbClr val="CC66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7" name="Picture 6">
            <a:extLst>
              <a:ext uri="{FF2B5EF4-FFF2-40B4-BE49-F238E27FC236}">
                <a16:creationId xmlns:a16="http://schemas.microsoft.com/office/drawing/2014/main" id="{5E89F7E0-8CB2-9C77-B00F-3AA128299704}"/>
              </a:ext>
            </a:extLst>
          </p:cNvPr>
          <p:cNvPicPr>
            <a:picLocks noChangeAspect="1"/>
          </p:cNvPicPr>
          <p:nvPr/>
        </p:nvPicPr>
        <p:blipFill>
          <a:blip r:embed="rId4"/>
          <a:stretch>
            <a:fillRect/>
          </a:stretch>
        </p:blipFill>
        <p:spPr>
          <a:xfrm>
            <a:off x="3736643" y="1650592"/>
            <a:ext cx="4718713" cy="36579"/>
          </a:xfrm>
          <a:prstGeom prst="rect">
            <a:avLst/>
          </a:prstGeom>
        </p:spPr>
      </p:pic>
    </p:spTree>
    <p:extLst>
      <p:ext uri="{BB962C8B-B14F-4D97-AF65-F5344CB8AC3E}">
        <p14:creationId xmlns:p14="http://schemas.microsoft.com/office/powerpoint/2010/main" val="34319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9AD2A-2A79-91A4-B645-DEF3568712FA}"/>
              </a:ext>
            </a:extLst>
          </p:cNvPr>
          <p:cNvSpPr>
            <a:spLocks noGrp="1"/>
          </p:cNvSpPr>
          <p:nvPr>
            <p:ph type="title"/>
          </p:nvPr>
        </p:nvSpPr>
        <p:spPr/>
        <p:txBody>
          <a:bodyPr/>
          <a:lstStyle/>
          <a:p>
            <a:pPr algn="ctr"/>
            <a:r>
              <a:rPr lang="en-US" dirty="0"/>
              <a:t>Cox proportional hazards regression </a:t>
            </a:r>
            <a:endParaRPr lang="fa-IR" dirty="0"/>
          </a:p>
        </p:txBody>
      </p:sp>
      <p:sp>
        <p:nvSpPr>
          <p:cNvPr id="3" name="Content Placeholder 2">
            <a:extLst>
              <a:ext uri="{FF2B5EF4-FFF2-40B4-BE49-F238E27FC236}">
                <a16:creationId xmlns:a16="http://schemas.microsoft.com/office/drawing/2014/main" id="{23DF74CA-40A4-44A3-BC2C-95B94A7320F7}"/>
              </a:ext>
            </a:extLst>
          </p:cNvPr>
          <p:cNvSpPr>
            <a:spLocks noGrp="1"/>
          </p:cNvSpPr>
          <p:nvPr>
            <p:ph idx="1"/>
          </p:nvPr>
        </p:nvSpPr>
        <p:spPr/>
        <p:txBody>
          <a:bodyPr>
            <a:normAutofit/>
          </a:bodyPr>
          <a:lstStyle/>
          <a:p>
            <a:pPr algn="r" rtl="1"/>
            <a:endParaRPr lang="fa-IR" dirty="0">
              <a:cs typeface="B Nazanin" panose="00000400000000000000" pitchFamily="2" charset="-78"/>
            </a:endParaRPr>
          </a:p>
          <a:p>
            <a:pPr algn="r" rtl="1"/>
            <a:r>
              <a:rPr lang="en-US" dirty="0">
                <a:cs typeface="B Nazanin" panose="00000400000000000000" pitchFamily="2" charset="-78"/>
              </a:rPr>
              <a:t>t </a:t>
            </a:r>
            <a:r>
              <a:rPr lang="fa-IR" dirty="0">
                <a:cs typeface="B Nazanin" panose="00000400000000000000" pitchFamily="2" charset="-78"/>
              </a:rPr>
              <a:t> زمان بقا را نشان می‌دهد.</a:t>
            </a:r>
          </a:p>
          <a:p>
            <a:pPr algn="r" rtl="1"/>
            <a:r>
              <a:rPr lang="en-US" dirty="0">
                <a:cs typeface="B Nazanin" panose="00000400000000000000" pitchFamily="2" charset="-78"/>
              </a:rPr>
              <a:t> h(t)</a:t>
            </a:r>
            <a:r>
              <a:rPr lang="fa-IR" dirty="0">
                <a:cs typeface="B Nazanin" panose="00000400000000000000" pitchFamily="2" charset="-78"/>
              </a:rPr>
              <a:t>تابع خطر را که توسط </a:t>
            </a:r>
            <a:r>
              <a:rPr lang="en-US" dirty="0">
                <a:cs typeface="B Nazanin" panose="00000400000000000000" pitchFamily="2" charset="-78"/>
              </a:rPr>
              <a:t>p  </a:t>
            </a:r>
            <a:r>
              <a:rPr lang="fa-IR" dirty="0">
                <a:cs typeface="B Nazanin" panose="00000400000000000000" pitchFamily="2" charset="-78"/>
              </a:rPr>
              <a:t> کمیت </a:t>
            </a:r>
            <a:r>
              <a:rPr lang="en-US" dirty="0">
                <a:cs typeface="B Nazanin" panose="00000400000000000000" pitchFamily="2" charset="-78"/>
              </a:rPr>
              <a:t> Covariate </a:t>
            </a:r>
            <a:r>
              <a:rPr lang="fa-IR" dirty="0">
                <a:cs typeface="B Nazanin" panose="00000400000000000000" pitchFamily="2" charset="-78"/>
              </a:rPr>
              <a:t>یعنی                        توضیح داده می‌شود، بیان می‌کند. </a:t>
            </a:r>
            <a:r>
              <a:rPr lang="en-US" dirty="0">
                <a:cs typeface="B Nazanin" panose="00000400000000000000" pitchFamily="2" charset="-78"/>
              </a:rPr>
              <a:t>t</a:t>
            </a:r>
            <a:r>
              <a:rPr lang="fa-IR" dirty="0">
                <a:cs typeface="B Nazanin" panose="00000400000000000000" pitchFamily="2" charset="-78"/>
              </a:rPr>
              <a:t> در (</a:t>
            </a:r>
            <a:r>
              <a:rPr lang="en-US" dirty="0">
                <a:cs typeface="B Nazanin" panose="00000400000000000000" pitchFamily="2" charset="-78"/>
              </a:rPr>
              <a:t>t</a:t>
            </a:r>
            <a:r>
              <a:rPr lang="fa-IR" dirty="0">
                <a:cs typeface="B Nazanin" panose="00000400000000000000" pitchFamily="2" charset="-78"/>
              </a:rPr>
              <a:t>) ℎ به ما یادآوری می‌کند که خطر ممکن است در طول زمان تغییر کند.</a:t>
            </a:r>
          </a:p>
          <a:p>
            <a:pPr algn="r" rtl="1"/>
            <a:r>
              <a:rPr lang="fa-IR" dirty="0">
                <a:cs typeface="B Nazanin" panose="00000400000000000000" pitchFamily="2" charset="-78"/>
              </a:rPr>
              <a:t>ضرایب                       اثر </a:t>
            </a:r>
            <a:r>
              <a:rPr lang="en-US" dirty="0">
                <a:cs typeface="B Nazanin" panose="00000400000000000000" pitchFamily="2" charset="-78"/>
              </a:rPr>
              <a:t>Variable</a:t>
            </a:r>
            <a:r>
              <a:rPr lang="fa-IR" dirty="0">
                <a:cs typeface="B Nazanin" panose="00000400000000000000" pitchFamily="2" charset="-78"/>
              </a:rPr>
              <a:t>های کمکی بر زمان بقا را نشان می‌دهند.</a:t>
            </a:r>
          </a:p>
          <a:p>
            <a:pPr algn="r" rtl="1"/>
            <a:r>
              <a:rPr lang="en-US" dirty="0">
                <a:cs typeface="B Nazanin" panose="00000400000000000000" pitchFamily="2" charset="-78"/>
              </a:rPr>
              <a:t>h0</a:t>
            </a:r>
            <a:r>
              <a:rPr lang="fa-IR" dirty="0">
                <a:cs typeface="B Nazanin" panose="00000400000000000000" pitchFamily="2" charset="-78"/>
              </a:rPr>
              <a:t> اصطلاحاً خطر پایه </a:t>
            </a:r>
            <a:r>
              <a:rPr lang="en-US" dirty="0">
                <a:cs typeface="B Nazanin" panose="00000400000000000000" pitchFamily="2" charset="-78"/>
              </a:rPr>
              <a:t>Baseline Hazard </a:t>
            </a:r>
            <a:r>
              <a:rPr lang="fa-IR" dirty="0">
                <a:cs typeface="B Nazanin" panose="00000400000000000000" pitchFamily="2" charset="-78"/>
              </a:rPr>
              <a:t> نامیده می‌شود. اگر تمام </a:t>
            </a:r>
            <a:r>
              <a:rPr lang="en-US" dirty="0">
                <a:cs typeface="B Nazanin" panose="00000400000000000000" pitchFamily="2" charset="-78"/>
              </a:rPr>
              <a:t>X</a:t>
            </a:r>
            <a:r>
              <a:rPr lang="fa-IR" dirty="0">
                <a:cs typeface="B Nazanin" panose="00000400000000000000" pitchFamily="2" charset="-78"/>
              </a:rPr>
              <a:t>ها برابر با صفر باشند، آن‌گاه </a:t>
            </a:r>
            <a:r>
              <a:rPr lang="en-US" dirty="0">
                <a:cs typeface="B Nazanin" panose="00000400000000000000" pitchFamily="2" charset="-78"/>
              </a:rPr>
              <a:t>h0(t)</a:t>
            </a:r>
            <a:r>
              <a:rPr lang="fa-IR" dirty="0">
                <a:cs typeface="B Nazanin" panose="00000400000000000000" pitchFamily="2" charset="-78"/>
              </a:rPr>
              <a:t>برابر با </a:t>
            </a:r>
            <a:r>
              <a:rPr lang="en-US" dirty="0">
                <a:cs typeface="B Nazanin" panose="00000400000000000000" pitchFamily="2" charset="-78"/>
              </a:rPr>
              <a:t>h(t)</a:t>
            </a:r>
            <a:r>
              <a:rPr lang="fa-IR" dirty="0">
                <a:cs typeface="B Nazanin" panose="00000400000000000000" pitchFamily="2" charset="-78"/>
              </a:rPr>
              <a:t> خواهد بود.</a:t>
            </a:r>
          </a:p>
        </p:txBody>
      </p:sp>
      <p:sp>
        <p:nvSpPr>
          <p:cNvPr id="4" name="Footer Placeholder 3">
            <a:extLst>
              <a:ext uri="{FF2B5EF4-FFF2-40B4-BE49-F238E27FC236}">
                <a16:creationId xmlns:a16="http://schemas.microsoft.com/office/drawing/2014/main" id="{9FECCE4A-5266-6D68-E76A-49F72FA10AC9}"/>
              </a:ext>
            </a:extLst>
          </p:cNvPr>
          <p:cNvSpPr>
            <a:spLocks noGrp="1"/>
          </p:cNvSpPr>
          <p:nvPr>
            <p:ph type="ftr" sz="quarter" idx="11"/>
          </p:nvPr>
        </p:nvSpPr>
        <p:spPr/>
        <p:txBody>
          <a:bodyPr/>
          <a:lstStyle/>
          <a:p>
            <a:r>
              <a:rPr lang="fa-IR"/>
              <a:t>دانشگاه علوم پزشکی شاهرود</a:t>
            </a:r>
          </a:p>
        </p:txBody>
      </p:sp>
      <p:sp>
        <p:nvSpPr>
          <p:cNvPr id="5" name="Slide Number Placeholder 4">
            <a:extLst>
              <a:ext uri="{FF2B5EF4-FFF2-40B4-BE49-F238E27FC236}">
                <a16:creationId xmlns:a16="http://schemas.microsoft.com/office/drawing/2014/main" id="{3C9814A3-8845-C326-4B3C-488AFE3E5F39}"/>
              </a:ext>
            </a:extLst>
          </p:cNvPr>
          <p:cNvSpPr>
            <a:spLocks noGrp="1"/>
          </p:cNvSpPr>
          <p:nvPr>
            <p:ph type="sldNum" sz="quarter" idx="12"/>
          </p:nvPr>
        </p:nvSpPr>
        <p:spPr/>
        <p:txBody>
          <a:bodyPr/>
          <a:lstStyle/>
          <a:p>
            <a:fld id="{94900F39-4C7D-4C43-9075-44DA0880E492}" type="slidenum">
              <a:rPr lang="fa-IR" smtClean="0"/>
              <a:t>8</a:t>
            </a:fld>
            <a:endParaRPr lang="fa-IR" dirty="0"/>
          </a:p>
        </p:txBody>
      </p:sp>
      <p:pic>
        <p:nvPicPr>
          <p:cNvPr id="6" name="Picture 5">
            <a:extLst>
              <a:ext uri="{FF2B5EF4-FFF2-40B4-BE49-F238E27FC236}">
                <a16:creationId xmlns:a16="http://schemas.microsoft.com/office/drawing/2014/main" id="{9DC03983-4C9F-2B68-59F4-688FF8F2029B}"/>
              </a:ext>
            </a:extLst>
          </p:cNvPr>
          <p:cNvPicPr>
            <a:picLocks noChangeAspect="1"/>
          </p:cNvPicPr>
          <p:nvPr/>
        </p:nvPicPr>
        <p:blipFill>
          <a:blip r:embed="rId3"/>
          <a:stretch>
            <a:fillRect/>
          </a:stretch>
        </p:blipFill>
        <p:spPr>
          <a:xfrm>
            <a:off x="3736643" y="1721577"/>
            <a:ext cx="4718713" cy="36579"/>
          </a:xfrm>
          <a:prstGeom prst="rect">
            <a:avLst/>
          </a:prstGeom>
        </p:spPr>
      </p:pic>
      <p:sp>
        <p:nvSpPr>
          <p:cNvPr id="7" name="Rectangle 6">
            <a:extLst>
              <a:ext uri="{FF2B5EF4-FFF2-40B4-BE49-F238E27FC236}">
                <a16:creationId xmlns:a16="http://schemas.microsoft.com/office/drawing/2014/main" id="{755B92D7-5F65-5DDC-ADF6-DA6B0BE3E986}"/>
              </a:ext>
            </a:extLst>
          </p:cNvPr>
          <p:cNvSpPr/>
          <p:nvPr/>
        </p:nvSpPr>
        <p:spPr>
          <a:xfrm>
            <a:off x="351692" y="365125"/>
            <a:ext cx="11437034" cy="6172019"/>
          </a:xfrm>
          <a:prstGeom prst="rect">
            <a:avLst/>
          </a:prstGeom>
          <a:noFill/>
          <a:ln w="38100">
            <a:solidFill>
              <a:srgbClr val="CC66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9" name="Picture 8">
            <a:extLst>
              <a:ext uri="{FF2B5EF4-FFF2-40B4-BE49-F238E27FC236}">
                <a16:creationId xmlns:a16="http://schemas.microsoft.com/office/drawing/2014/main" id="{D6BF31FA-2939-3C5D-6115-53DDF08B1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910" y="1893093"/>
            <a:ext cx="4353533" cy="400106"/>
          </a:xfrm>
          <a:prstGeom prst="rect">
            <a:avLst/>
          </a:prstGeom>
        </p:spPr>
      </p:pic>
      <p:pic>
        <p:nvPicPr>
          <p:cNvPr id="11" name="Picture 10">
            <a:extLst>
              <a:ext uri="{FF2B5EF4-FFF2-40B4-BE49-F238E27FC236}">
                <a16:creationId xmlns:a16="http://schemas.microsoft.com/office/drawing/2014/main" id="{7C296189-62E8-818B-9F39-259686584F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2407" y="3016251"/>
            <a:ext cx="2030097" cy="365125"/>
          </a:xfrm>
          <a:prstGeom prst="rect">
            <a:avLst/>
          </a:prstGeom>
          <a:ln w="228600" cap="sq" cmpd="thickThin">
            <a:noFill/>
            <a:prstDash val="solid"/>
            <a:miter lim="800000"/>
          </a:ln>
          <a:effectLst/>
        </p:spPr>
      </p:pic>
      <p:pic>
        <p:nvPicPr>
          <p:cNvPr id="17" name="Picture 16">
            <a:extLst>
              <a:ext uri="{FF2B5EF4-FFF2-40B4-BE49-F238E27FC236}">
                <a16:creationId xmlns:a16="http://schemas.microsoft.com/office/drawing/2014/main" id="{C8E04C98-4DE8-7A7D-E3A0-CD748B55D5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31422" y="4488065"/>
            <a:ext cx="1942467" cy="365125"/>
          </a:xfrm>
          <a:prstGeom prst="rect">
            <a:avLst/>
          </a:prstGeom>
        </p:spPr>
      </p:pic>
    </p:spTree>
    <p:extLst>
      <p:ext uri="{BB962C8B-B14F-4D97-AF65-F5344CB8AC3E}">
        <p14:creationId xmlns:p14="http://schemas.microsoft.com/office/powerpoint/2010/main" val="1803474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9B0CD-1EAB-483B-2A9B-3FBA864747F1}"/>
              </a:ext>
            </a:extLst>
          </p:cNvPr>
          <p:cNvSpPr>
            <a:spLocks noGrp="1"/>
          </p:cNvSpPr>
          <p:nvPr>
            <p:ph type="title"/>
          </p:nvPr>
        </p:nvSpPr>
        <p:spPr/>
        <p:txBody>
          <a:bodyPr/>
          <a:lstStyle/>
          <a:p>
            <a:pPr algn="ctr"/>
            <a:r>
              <a:rPr lang="fa-IR" dirty="0">
                <a:cs typeface="B Nazanin" panose="00000400000000000000" pitchFamily="2" charset="-78"/>
              </a:rPr>
              <a:t>روش اجرا </a:t>
            </a:r>
            <a:r>
              <a:rPr lang="fa-IR" sz="3200" dirty="0">
                <a:cs typeface="B Nazanin" panose="00000400000000000000" pitchFamily="2" charset="-78"/>
              </a:rPr>
              <a:t>(آنالیز آماری)</a:t>
            </a:r>
            <a:endParaRPr lang="fa-IR" dirty="0">
              <a:cs typeface="B Nazanin" panose="00000400000000000000" pitchFamily="2" charset="-78"/>
            </a:endParaRPr>
          </a:p>
        </p:txBody>
      </p:sp>
      <p:sp>
        <p:nvSpPr>
          <p:cNvPr id="3" name="Content Placeholder 2">
            <a:extLst>
              <a:ext uri="{FF2B5EF4-FFF2-40B4-BE49-F238E27FC236}">
                <a16:creationId xmlns:a16="http://schemas.microsoft.com/office/drawing/2014/main" id="{5C437277-54A9-9FFD-0850-44261FC2FBA9}"/>
              </a:ext>
            </a:extLst>
          </p:cNvPr>
          <p:cNvSpPr>
            <a:spLocks noGrp="1"/>
          </p:cNvSpPr>
          <p:nvPr>
            <p:ph idx="1"/>
          </p:nvPr>
        </p:nvSpPr>
        <p:spPr>
          <a:xfrm>
            <a:off x="838200" y="1855250"/>
            <a:ext cx="10515600" cy="4186775"/>
          </a:xfrm>
        </p:spPr>
        <p:txBody>
          <a:bodyPr>
            <a:normAutofit fontScale="92500" lnSpcReduction="20000"/>
          </a:bodyPr>
          <a:lstStyle/>
          <a:p>
            <a:pPr algn="r" rtl="1">
              <a:lnSpc>
                <a:spcPct val="170000"/>
              </a:lnSpc>
            </a:pPr>
            <a:r>
              <a:rPr lang="fa-IR" sz="3100" dirty="0">
                <a:cs typeface="B Nazanin" panose="00000400000000000000" pitchFamily="2" charset="-78"/>
              </a:rPr>
              <a:t>دسته ی کوتاهترین قد بعنوان رفرنس</a:t>
            </a:r>
          </a:p>
          <a:p>
            <a:pPr algn="r" rtl="1">
              <a:lnSpc>
                <a:spcPct val="170000"/>
              </a:lnSpc>
            </a:pPr>
            <a:r>
              <a:rPr lang="fa-IR" sz="3100" dirty="0">
                <a:cs typeface="B Nazanin" panose="00000400000000000000" pitchFamily="2" charset="-78"/>
              </a:rPr>
              <a:t>هر مطالعه </a:t>
            </a:r>
            <a:r>
              <a:rPr lang="fa-IR" dirty="0">
                <a:cs typeface="B Nazanin" panose="00000400000000000000" pitchFamily="2" charset="-78"/>
              </a:rPr>
              <a:t>2 نوع </a:t>
            </a:r>
            <a:r>
              <a:rPr lang="en-US" dirty="0">
                <a:cs typeface="B Nazanin" panose="00000400000000000000" pitchFamily="2" charset="-78"/>
              </a:rPr>
              <a:t>HR</a:t>
            </a:r>
            <a:r>
              <a:rPr lang="fa-IR" dirty="0">
                <a:cs typeface="B Nazanin" panose="00000400000000000000" pitchFamily="2" charset="-78"/>
              </a:rPr>
              <a:t> را محاسبه کرده:</a:t>
            </a:r>
          </a:p>
          <a:p>
            <a:pPr marL="365760" algn="r" rtl="1">
              <a:buSzPct val="78000"/>
              <a:buFont typeface="Wingdings" panose="05000000000000000000" pitchFamily="2" charset="2"/>
              <a:buChar char="v"/>
            </a:pPr>
            <a:r>
              <a:rPr lang="en-US" dirty="0">
                <a:cs typeface="B Nazanin" panose="00000400000000000000" pitchFamily="2" charset="-78"/>
              </a:rPr>
              <a:t>Age-area-adjusted</a:t>
            </a:r>
          </a:p>
          <a:p>
            <a:pPr marL="365760" algn="r" rtl="1">
              <a:buSzPct val="78000"/>
              <a:buFont typeface="Wingdings" panose="05000000000000000000" pitchFamily="2" charset="2"/>
              <a:buChar char="v"/>
            </a:pPr>
            <a:r>
              <a:rPr lang="en-US" dirty="0">
                <a:cs typeface="B Nazanin" panose="00000400000000000000" pitchFamily="2" charset="-78"/>
              </a:rPr>
              <a:t>Multivariable-adjusted model</a:t>
            </a:r>
          </a:p>
          <a:p>
            <a:pPr algn="r" rtl="1">
              <a:lnSpc>
                <a:spcPct val="160000"/>
              </a:lnSpc>
              <a:buSzPct val="100000"/>
            </a:pPr>
            <a:r>
              <a:rPr lang="fa-IR" sz="3100" dirty="0">
                <a:cs typeface="B Nazanin" panose="00000400000000000000" pitchFamily="2" charset="-78"/>
              </a:rPr>
              <a:t>ارتباط روند</a:t>
            </a:r>
            <a:endParaRPr lang="fa-IR" dirty="0">
              <a:cs typeface="B Nazanin" panose="00000400000000000000" pitchFamily="2" charset="-78"/>
            </a:endParaRPr>
          </a:p>
          <a:p>
            <a:pPr algn="r" rtl="1">
              <a:lnSpc>
                <a:spcPct val="160000"/>
              </a:lnSpc>
            </a:pPr>
            <a:r>
              <a:rPr lang="fa-IR" dirty="0">
                <a:cs typeface="B Nazanin" panose="00000400000000000000" pitchFamily="2" charset="-78"/>
              </a:rPr>
              <a:t>نرم افراز</a:t>
            </a:r>
            <a:r>
              <a:rPr lang="en-US" dirty="0">
                <a:cs typeface="B Nazanin" panose="00000400000000000000" pitchFamily="2" charset="-78"/>
              </a:rPr>
              <a:t>SAS</a:t>
            </a:r>
            <a:r>
              <a:rPr lang="fa-IR" dirty="0">
                <a:cs typeface="B Nazanin" panose="00000400000000000000" pitchFamily="2" charset="-78"/>
              </a:rPr>
              <a:t> و </a:t>
            </a:r>
            <a:r>
              <a:rPr lang="en-US" dirty="0">
                <a:cs typeface="B Nazanin" panose="00000400000000000000" pitchFamily="2" charset="-78"/>
              </a:rPr>
              <a:t> </a:t>
            </a:r>
            <a:r>
              <a:rPr lang="en-US" dirty="0" err="1">
                <a:cs typeface="B Nazanin" panose="00000400000000000000" pitchFamily="2" charset="-78"/>
              </a:rPr>
              <a:t>stata</a:t>
            </a:r>
            <a:endParaRPr lang="fa-IR" dirty="0">
              <a:cs typeface="B Nazanin" panose="00000400000000000000" pitchFamily="2" charset="-78"/>
            </a:endParaRPr>
          </a:p>
          <a:p>
            <a:pPr algn="r" rtl="1"/>
            <a:endParaRPr lang="fa-IR" dirty="0">
              <a:cs typeface="B Nazanin" panose="00000400000000000000" pitchFamily="2" charset="-78"/>
            </a:endParaRPr>
          </a:p>
        </p:txBody>
      </p:sp>
      <p:sp>
        <p:nvSpPr>
          <p:cNvPr id="4" name="Footer Placeholder 3">
            <a:extLst>
              <a:ext uri="{FF2B5EF4-FFF2-40B4-BE49-F238E27FC236}">
                <a16:creationId xmlns:a16="http://schemas.microsoft.com/office/drawing/2014/main" id="{3AD75C34-0B01-B553-BA7F-C9A58576A06F}"/>
              </a:ext>
            </a:extLst>
          </p:cNvPr>
          <p:cNvSpPr>
            <a:spLocks noGrp="1"/>
          </p:cNvSpPr>
          <p:nvPr>
            <p:ph type="ftr" sz="quarter" idx="11"/>
          </p:nvPr>
        </p:nvSpPr>
        <p:spPr/>
        <p:txBody>
          <a:bodyPr/>
          <a:lstStyle/>
          <a:p>
            <a:r>
              <a:rPr lang="fa-IR"/>
              <a:t>دانشگاه علوم پزشکی شاهرود</a:t>
            </a:r>
          </a:p>
        </p:txBody>
      </p:sp>
      <p:sp>
        <p:nvSpPr>
          <p:cNvPr id="5" name="Slide Number Placeholder 4">
            <a:extLst>
              <a:ext uri="{FF2B5EF4-FFF2-40B4-BE49-F238E27FC236}">
                <a16:creationId xmlns:a16="http://schemas.microsoft.com/office/drawing/2014/main" id="{D18D6D2D-9900-9D77-4651-984FF9D7E607}"/>
              </a:ext>
            </a:extLst>
          </p:cNvPr>
          <p:cNvSpPr>
            <a:spLocks noGrp="1"/>
          </p:cNvSpPr>
          <p:nvPr>
            <p:ph type="sldNum" sz="quarter" idx="12"/>
          </p:nvPr>
        </p:nvSpPr>
        <p:spPr/>
        <p:txBody>
          <a:bodyPr/>
          <a:lstStyle/>
          <a:p>
            <a:fld id="{94900F39-4C7D-4C43-9075-44DA0880E492}" type="slidenum">
              <a:rPr lang="fa-IR" smtClean="0"/>
              <a:t>9</a:t>
            </a:fld>
            <a:endParaRPr lang="fa-IR" dirty="0"/>
          </a:p>
        </p:txBody>
      </p:sp>
      <p:pic>
        <p:nvPicPr>
          <p:cNvPr id="6" name="Picture 5">
            <a:extLst>
              <a:ext uri="{FF2B5EF4-FFF2-40B4-BE49-F238E27FC236}">
                <a16:creationId xmlns:a16="http://schemas.microsoft.com/office/drawing/2014/main" id="{9E1C7D23-4C96-696A-E774-8E04A2402774}"/>
              </a:ext>
            </a:extLst>
          </p:cNvPr>
          <p:cNvPicPr>
            <a:picLocks noChangeAspect="1"/>
          </p:cNvPicPr>
          <p:nvPr/>
        </p:nvPicPr>
        <p:blipFill>
          <a:blip r:embed="rId3"/>
          <a:stretch>
            <a:fillRect/>
          </a:stretch>
        </p:blipFill>
        <p:spPr>
          <a:xfrm>
            <a:off x="3710852" y="1625210"/>
            <a:ext cx="4718713" cy="36579"/>
          </a:xfrm>
          <a:prstGeom prst="rect">
            <a:avLst/>
          </a:prstGeom>
        </p:spPr>
      </p:pic>
      <p:sp>
        <p:nvSpPr>
          <p:cNvPr id="7" name="Rectangle 6">
            <a:extLst>
              <a:ext uri="{FF2B5EF4-FFF2-40B4-BE49-F238E27FC236}">
                <a16:creationId xmlns:a16="http://schemas.microsoft.com/office/drawing/2014/main" id="{B3287272-CE28-DAA9-8425-5052EBC947EF}"/>
              </a:ext>
            </a:extLst>
          </p:cNvPr>
          <p:cNvSpPr/>
          <p:nvPr/>
        </p:nvSpPr>
        <p:spPr>
          <a:xfrm>
            <a:off x="351692" y="365125"/>
            <a:ext cx="11437034" cy="6172019"/>
          </a:xfrm>
          <a:prstGeom prst="rect">
            <a:avLst/>
          </a:prstGeom>
          <a:noFill/>
          <a:ln w="38100">
            <a:solidFill>
              <a:srgbClr val="CC66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804753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9811</TotalTime>
  <Words>1440</Words>
  <Application>Microsoft Office PowerPoint</Application>
  <PresentationFormat>Widescreen</PresentationFormat>
  <Paragraphs>175</Paragraphs>
  <Slides>24</Slides>
  <Notes>11</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B Nazanin</vt:lpstr>
      <vt:lpstr>Bahnschrift Condensed</vt:lpstr>
      <vt:lpstr>Calibri</vt:lpstr>
      <vt:lpstr>Calibri Light</vt:lpstr>
      <vt:lpstr>Cambria Math</vt:lpstr>
      <vt:lpstr>Helvetica Neue</vt:lpstr>
      <vt:lpstr>Wingdings</vt:lpstr>
      <vt:lpstr>Office Theme</vt:lpstr>
      <vt:lpstr>Adult height and risk of colorectal cancer: A pooled analysis of 10 population-based cohort studies in Japan</vt:lpstr>
      <vt:lpstr>فهرست مطالب</vt:lpstr>
      <vt:lpstr>مقدمه و ضرورت اجرا</vt:lpstr>
      <vt:lpstr>روش اجرا</vt:lpstr>
      <vt:lpstr>PowerPoint Presentation</vt:lpstr>
      <vt:lpstr>روش اجرا (ادامه)</vt:lpstr>
      <vt:lpstr>روش اجرا (ادامه)</vt:lpstr>
      <vt:lpstr>Cox proportional hazards regression </vt:lpstr>
      <vt:lpstr>روش اجرا (آنالیز آماری)</vt:lpstr>
      <vt:lpstr>نتایج</vt:lpstr>
      <vt:lpstr>PowerPoint Presentation</vt:lpstr>
      <vt:lpstr>PowerPoint Presentation</vt:lpstr>
      <vt:lpstr>روش اجرا (آنالیز آماری)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بحث</vt:lpstr>
      <vt:lpstr>بحث</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Adult Height and Risk of Colorectal Cancer</dc:title>
  <dc:creator>Arashiii</dc:creator>
  <cp:lastModifiedBy>E23.IR</cp:lastModifiedBy>
  <cp:revision>62</cp:revision>
  <dcterms:created xsi:type="dcterms:W3CDTF">2024-02-28T15:10:29Z</dcterms:created>
  <dcterms:modified xsi:type="dcterms:W3CDTF">2024-04-20T04:32:17Z</dcterms:modified>
</cp:coreProperties>
</file>