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1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66" r:id="rId5"/>
    <p:sldId id="264" r:id="rId6"/>
    <p:sldId id="267" r:id="rId7"/>
    <p:sldId id="265" r:id="rId8"/>
    <p:sldId id="258" r:id="rId9"/>
    <p:sldId id="260" r:id="rId10"/>
    <p:sldId id="263" r:id="rId11"/>
    <p:sldId id="268" r:id="rId12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ranklin Gothic Book" panose="020B0503020102020204" pitchFamily="34" charset="0"/>
      <p:regular r:id="rId20"/>
      <p:italic r:id="rId21"/>
    </p:embeddedFont>
    <p:embeddedFont>
      <p:font typeface="Garamond" panose="02020404030301010803" pitchFamily="18" charset="0"/>
      <p:regular r:id="rId22"/>
      <p:bold r:id="rId23"/>
      <p:italic r:id="rId24"/>
    </p:embeddedFont>
    <p:embeddedFont>
      <p:font typeface="Perpetua" panose="02020502060401020303" pitchFamily="18" charset="0"/>
      <p:regular r:id="rId25"/>
      <p:bold r:id="rId26"/>
      <p:italic r:id="rId27"/>
      <p:boldItalic r:id="rId28"/>
    </p:embeddedFont>
    <p:embeddedFont>
      <p:font typeface="Wingdings 2" panose="05020102010507070707" pitchFamily="18" charset="2"/>
      <p:regular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8" autoAdjust="0"/>
    <p:restoredTop sz="94658" autoAdjust="0"/>
  </p:normalViewPr>
  <p:slideViewPr>
    <p:cSldViewPr>
      <p:cViewPr varScale="1"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-66" y="64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A22FD5A-32B8-47C9-A7D0-A43B96A8D1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ya" pitchFamily="10" charset="-78"/>
                <a:cs typeface="Roya" pitchFamily="10" charset="-78"/>
              </a:defRPr>
            </a:lvl1pPr>
          </a:lstStyle>
          <a:p>
            <a:pPr>
              <a:defRPr/>
            </a:pPr>
            <a:r>
              <a:rPr lang="en-US"/>
              <a:t>Methodology Workshop - Objectives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D6B2D3D-5D4B-4FE5-BB73-BD9EF210992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ya" pitchFamily="10" charset="-78"/>
                <a:cs typeface="Roya" pitchFamily="10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6BA0FA5D-10EC-4F44-826D-9120FD08990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ya" pitchFamily="10" charset="-78"/>
                <a:cs typeface="Roya" pitchFamily="10" charset="-78"/>
              </a:defRPr>
            </a:lvl1pPr>
          </a:lstStyle>
          <a:p>
            <a:pPr>
              <a:defRPr/>
            </a:pPr>
            <a:r>
              <a:rPr lang="en-US"/>
              <a:t>Abbas Motevalian, MD MPH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BD8D93D7-ECE6-4258-B1D5-7BD1D97F9F9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ya"/>
                <a:ea typeface="Roya"/>
                <a:cs typeface="Roya"/>
              </a:defRPr>
            </a:lvl1pPr>
          </a:lstStyle>
          <a:p>
            <a:pPr>
              <a:defRPr/>
            </a:pPr>
            <a:fld id="{3933EECD-DF7A-48CB-A353-B37B2E7E75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BD3E0F-4A4A-47B8-914E-320DBD5A3D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6B756-3BF3-40C4-8248-79F2C94795F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B0793628-64FA-4EBF-9E98-18420B13BFBA}" type="datetimeFigureOut">
              <a:rPr lang="en-US"/>
              <a:pPr>
                <a:defRPr/>
              </a:pPr>
              <a:t>4/22/2022</a:t>
            </a:fld>
            <a:endParaRPr lang="en-C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240304-7BE0-4BDE-9A43-C863717F8F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B2D4F45-AD42-4355-A681-97AC28D65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E6F12-3990-4E76-B162-2903D01DDD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55320-3CC0-40AC-B17B-2F8437DD95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2E10D75-329A-47F8-8144-DDB6659804D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5DE48F34-EAA3-4B4F-8856-3740E01ED3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B0F84172-5AE3-47C3-9A31-86D97984C0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4CFB4339-93BE-41D3-89B4-B383647C74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A1068E-50E6-4287-A5CD-72B6B99CCE16}" type="slidenum">
              <a:rPr lang="en-CA" altLang="en-US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F5E29841-5418-4923-BA6A-2535E227E1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620824C2-851E-4296-A3AD-EF37F7ED82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FD544E0C-555E-40B3-A12C-6D545CC3BC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448360-C34F-4CC8-966D-B0540C47551D}" type="slidenum">
              <a:rPr lang="en-CA" altLang="en-US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10</a:t>
            </a:fld>
            <a:endParaRPr lang="en-CA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5C316472-CF10-4F75-B08A-01A579D52F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B67ABFE2-9A6F-4B06-85FF-25D67366D0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BC1A235-AA1F-4FB9-BD20-C886B95072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8206D6-777F-41EA-AEB6-C736344187B4}" type="slidenum">
              <a:rPr lang="en-CA" altLang="en-US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11</a:t>
            </a:fld>
            <a:endParaRPr lang="en-CA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D31EA1AA-B595-42FC-8666-70DFF7C841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7EBE2AA5-856A-4A69-8E41-8B3E4EF05B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80F7A22E-3A39-49BE-A3AA-AA23FB1464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4637BD-2BA9-4500-A92B-3FDFEE115B6B}" type="slidenum">
              <a:rPr lang="en-CA" altLang="en-US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2</a:t>
            </a:fld>
            <a:endParaRPr lang="en-CA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2043E238-CCDC-4A17-8FB3-B0CE3D47F3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DF778A7-A9EA-4D1A-B2EB-2ADABCD8CC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1AD93903-A62B-4E9A-A6E0-0C67B93A8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1E05BA-0E17-409B-8734-F71D8D5E06E7}" type="slidenum">
              <a:rPr lang="en-CA" altLang="en-US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3</a:t>
            </a:fld>
            <a:endParaRPr lang="en-CA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ACB77AA-746D-42A1-8F65-BF0DA1A601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2876CC0-A935-40D7-920A-E51ADAD34C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C9A8DAC-7C1E-4FEE-80B7-295C3BA503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4B98E5-AE5F-4BD2-9F93-42C8D96A38DA}" type="slidenum">
              <a:rPr lang="en-CA" altLang="en-US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4</a:t>
            </a:fld>
            <a:endParaRPr lang="en-CA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BACE6637-4DE2-4014-AE53-2EA0D9D228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883DF3D-83E6-4F1D-8454-773AC06379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3000BE60-31B5-4FB4-90A9-3998C26340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9421FA-8C3A-46C5-BC21-51B1A5CE1E92}" type="slidenum">
              <a:rPr lang="en-CA" altLang="en-US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5</a:t>
            </a:fld>
            <a:endParaRPr lang="en-CA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6F78736F-07E0-4C98-9395-10331FA7C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04B1BF2B-5FAE-40E2-8954-B9573F5B20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4A38E510-37B2-4694-9530-B90F992B56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050D37-CC8D-44DC-A51D-64B984C48D4B}" type="slidenum">
              <a:rPr lang="en-CA" altLang="en-US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6</a:t>
            </a:fld>
            <a:endParaRPr lang="en-CA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698C89A0-FA37-4C0E-8828-900A51EE5F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C37A3F5C-4DEC-4023-A232-DD0410D829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5C325332-00D3-4EB8-B916-C0A67C5E59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19A20C-5D34-4AEA-893D-80CCAB9A7B89}" type="slidenum">
              <a:rPr lang="en-CA" altLang="en-US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7</a:t>
            </a:fld>
            <a:endParaRPr lang="en-CA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CDF9D8DA-39A0-47DA-8D68-B3C8BAB85D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6B68D67F-9D78-4619-AE4E-1CBA8E4D7E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52BF6377-DCD2-4A2D-B5B5-27A36A076A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C5F83C-175E-4B1B-8092-0CC025B2660D}" type="slidenum">
              <a:rPr lang="en-CA" altLang="en-US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8</a:t>
            </a:fld>
            <a:endParaRPr lang="en-CA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31BDFAC0-DB3F-45A5-8FC0-28723F02A9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FDD814B5-4DF5-458E-88B3-D47D9FABFB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B592715C-0A83-45CD-BD69-ECAA9AE27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6E9A7A-F85B-4DE4-BBC7-8B42039060F8}" type="slidenum">
              <a:rPr lang="en-CA" altLang="en-US">
                <a:latin typeface="Garamond" panose="02020404030301010803" pitchFamily="18" charset="0"/>
              </a:rPr>
              <a:pPr>
                <a:spcBef>
                  <a:spcPct val="0"/>
                </a:spcBef>
              </a:pPr>
              <a:t>9</a:t>
            </a:fld>
            <a:endParaRPr lang="en-CA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46AF7C-5691-423D-999D-A76E2A15782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48079C93-E4FD-463E-8D92-29E0C3607BEA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3D2739-527F-40CB-AB6D-F87C75DC264F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136C36-DAFD-403B-B586-2C133BBAF4FC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D60928-4BD2-4D3C-8EAE-89734AE52A96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>
            <a:extLst>
              <a:ext uri="{FF2B5EF4-FFF2-40B4-BE49-F238E27FC236}">
                <a16:creationId xmlns:a16="http://schemas.microsoft.com/office/drawing/2014/main" id="{EDF1F768-83D6-4DA2-85B1-A3E8EB295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47D12579-71F1-4D9F-B463-609173DB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دکتر چمن</a:t>
            </a:r>
            <a:endParaRPr lang="en-US"/>
          </a:p>
        </p:txBody>
      </p:sp>
      <p:sp>
        <p:nvSpPr>
          <p:cNvPr id="13" name="Slide Number Placeholder 28">
            <a:extLst>
              <a:ext uri="{FF2B5EF4-FFF2-40B4-BE49-F238E27FC236}">
                <a16:creationId xmlns:a16="http://schemas.microsoft.com/office/drawing/2014/main" id="{DCDF75E6-F396-420F-8903-338C866D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23CF85-A722-46AF-B083-D1525F2FBE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592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C53B1A0-0E98-4EB7-A462-D0589808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08517C6-2787-4DDB-BA5E-3BB8F2D25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دکتر چمن</a:t>
            </a: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E2E7971-D145-4C14-8B1D-8DE91605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AFB40-AF9E-48E8-A834-E7A05E669D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054156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2F039DF4-FCA6-47DB-A8CD-AC9DC362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B411A4C-573F-43A3-9F12-54D76562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دکتر چمن</a:t>
            </a: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1B501D9-3477-4823-A590-A0841589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67D21-99F4-4364-A83F-BE16CB4DAF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905788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F43276FA-9D45-4C6D-A996-397903A23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0685D4A-8AAF-46DE-BAE1-AE2D0D038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دکتر چمن</a:t>
            </a: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3352055-6459-4702-BC52-BA50CC7D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7B631-A10B-4491-9276-621E80241A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729482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BDD19D-B1C6-44D5-AEC7-A35134A7DD4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CC8E6C36-8495-4036-B91D-E5EB8AB653FD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1E410C-2C97-4206-B377-4C06F703FCEA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29E13A-B590-4CB8-8A87-0DB4F4573182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8B739E-2B5C-4CD0-8D0F-ED3F2D31933C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75063E8-E1C0-42C8-9366-BA6AB5C95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EED555A-DE3A-45B6-8C5B-4BD0309D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دکتر چمن</a:t>
            </a: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AFB3214-D154-48D6-BB35-DBF180D9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443138-744E-4DA7-A2A0-6D0E2AE2BB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477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432ACC84-E668-474B-83AD-26096E2D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D4B40E1-D650-4A8C-ABB8-F4AF80EB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دکتر چمن</a:t>
            </a: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3658C61D-BEB4-49FC-A340-1CD21C7E3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E96E3-E90F-49C3-84A6-DF6ACB6F02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088121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ECB20649-5EFD-47B8-87A3-B2EEF1F8C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A9B7873-1518-4F81-8B81-DFB8AD8F6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دکتر چمن</a:t>
            </a: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FB6AE21B-E8D7-40A6-96E2-095EA20B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870BE-8C55-439E-A43A-43CA428737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458275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EEBAB854-92E2-4390-8106-9A73B16A6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ECFFC96-7617-4DAC-A1F4-D76F46C29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دکتر چمن</a:t>
            </a: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B6712AA-F8E6-4674-AF18-F1C8B77C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368AC-FA7C-4162-8B99-B4684585CF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707046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BB9B0B9A-398B-4AF0-B022-A7309830C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3E9920-EE94-4BA7-9F55-FDF5D24C4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دکتر چمن</a:t>
            </a: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7786FECD-1E5F-49C4-8DDF-593756C8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34EA1-3853-4071-B843-626202D523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603022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37452D-BD8E-4562-94F2-47299CE8A0E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10">
            <a:extLst>
              <a:ext uri="{FF2B5EF4-FFF2-40B4-BE49-F238E27FC236}">
                <a16:creationId xmlns:a16="http://schemas.microsoft.com/office/drawing/2014/main" id="{95BC9ACF-F7C7-4349-8949-E737B61ACFF9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E2909E81-0422-4E66-84CF-FD22C881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54E1A33-E1A1-4C92-8C4B-A9FDEB9AC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دکتر چمن</a:t>
            </a: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FDD349B-E988-4C22-8D70-76EC1F7F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40B25C-8B1D-417A-994F-D813F4C5EF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240735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100943-7A47-474C-8FCE-4A376A638F6D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0DDB94-0C30-4755-A672-E7F607455751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DCF99D-BE45-4D41-BD04-875969BE002D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9FFCC5CC-0C7D-4575-A92E-3B86A3E1E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F84C67A-F47A-46E7-A3B2-3C97E1B2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دکتر چمن</a:t>
            </a: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32A5766-85BE-4705-8EF2-8FBB7B19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5C7048-7E9B-4832-9311-D746EE215D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700601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652D55-9375-4B6C-B443-0CEC38A32F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id="{6A432A46-C0F5-40EF-92B2-9A41B5E432A7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Title Placeholder 21">
            <a:extLst>
              <a:ext uri="{FF2B5EF4-FFF2-40B4-BE49-F238E27FC236}">
                <a16:creationId xmlns:a16="http://schemas.microsoft.com/office/drawing/2014/main" id="{515BCCF0-C763-40A7-809D-C2F77D62B9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>
            <a:extLst>
              <a:ext uri="{FF2B5EF4-FFF2-40B4-BE49-F238E27FC236}">
                <a16:creationId xmlns:a16="http://schemas.microsoft.com/office/drawing/2014/main" id="{5AB0D1CD-B0BB-40BC-B1D6-AC1730CD21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A475A17-8BE5-46B4-890F-9231C7B667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0B018-671D-405B-A9A8-9F89F521AD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a-IR"/>
              <a:t>دکتر چمن</a:t>
            </a: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1A19355-16B0-49DE-9DC5-85BF29CE8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9489D91B-09AD-4F82-8D3E-9E0C7AD068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2" r:id="rId2"/>
    <p:sldLayoutId id="2147483780" r:id="rId3"/>
    <p:sldLayoutId id="2147483773" r:id="rId4"/>
    <p:sldLayoutId id="2147483774" r:id="rId5"/>
    <p:sldLayoutId id="2147483775" r:id="rId6"/>
    <p:sldLayoutId id="2147483776" r:id="rId7"/>
    <p:sldLayoutId id="2147483781" r:id="rId8"/>
    <p:sldLayoutId id="2147483782" r:id="rId9"/>
    <p:sldLayoutId id="2147483777" r:id="rId10"/>
    <p:sldLayoutId id="2147483778" r:id="rId11"/>
  </p:sldLayoutIdLst>
  <p:transition>
    <p:zoom/>
  </p:transition>
  <p:hf hd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r" rtl="1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r" rtl="1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r" rtl="1" eaLnBrk="0" fontAlgn="base" hangingPunct="0">
        <a:spcBef>
          <a:spcPts val="375"/>
        </a:spcBef>
        <a:spcAft>
          <a:spcPct val="0"/>
        </a:spcAft>
        <a:buClr>
          <a:srgbClr val="BCCEBD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r" rtl="1" eaLnBrk="0" fontAlgn="base" hangingPunct="0">
        <a:spcBef>
          <a:spcPts val="375"/>
        </a:spcBef>
        <a:spcAft>
          <a:spcPct val="0"/>
        </a:spcAft>
        <a:buClr>
          <a:srgbClr val="A8CDD7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ts val="375"/>
        </a:spcBef>
        <a:spcAft>
          <a:spcPct val="0"/>
        </a:spcAft>
        <a:buClr>
          <a:srgbClr val="A8CDD7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50E6015-FE49-46CD-B11D-9618B41BF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ar-SA" altLang="en-US" sz="4800">
                <a:solidFill>
                  <a:srgbClr val="FFFF00"/>
                </a:solidFill>
                <a:cs typeface="B Titr" panose="00000700000000000000" pitchFamily="2" charset="-78"/>
              </a:rPr>
              <a:t>اهداف، سوالات و فرضيات</a:t>
            </a:r>
            <a:endParaRPr altLang="en-US" sz="480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8195" name="Subtitle 2">
            <a:extLst>
              <a:ext uri="{FF2B5EF4-FFF2-40B4-BE49-F238E27FC236}">
                <a16:creationId xmlns:a16="http://schemas.microsoft.com/office/drawing/2014/main" id="{51E2C820-4BBE-4136-BCCD-9703D68633E3}"/>
              </a:ext>
            </a:extLst>
          </p:cNvPr>
          <p:cNvSpPr>
            <a:spLocks noGrp="1"/>
          </p:cNvSpPr>
          <p:nvPr/>
        </p:nvSpPr>
        <p:spPr bwMode="auto">
          <a:xfrm>
            <a:off x="1295400" y="4016375"/>
            <a:ext cx="6400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algn="r" rtl="1">
              <a:spcBef>
                <a:spcPts val="375"/>
              </a:spcBef>
              <a:buClr>
                <a:srgbClr val="BCCEBD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algn="r" rtl="1">
              <a:spcBef>
                <a:spcPts val="375"/>
              </a:spcBef>
              <a:buClr>
                <a:srgbClr val="A8CDD7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algn="r" rtl="1">
              <a:spcBef>
                <a:spcPts val="375"/>
              </a:spcBef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rtl="0" eaLnBrk="1" hangingPunct="1">
              <a:buFont typeface="Wingdings 2" panose="05020102010507070707" pitchFamily="18" charset="2"/>
              <a:buNone/>
            </a:pPr>
            <a:r>
              <a:rPr lang="en-CA" altLang="en-US" b="1">
                <a:solidFill>
                  <a:schemeClr val="tx2"/>
                </a:solidFill>
              </a:rPr>
              <a:t>Dr Reza Chama</a:t>
            </a:r>
            <a:endParaRPr lang="fa-IR" altLang="en-US" b="1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algn="ctr" rtl="0" eaLnBrk="1" hangingPunct="1">
              <a:buFont typeface="Wingdings 2" panose="05020102010507070707" pitchFamily="18" charset="2"/>
              <a:buNone/>
            </a:pPr>
            <a:r>
              <a:rPr lang="en-US" altLang="en-US" b="1">
                <a:solidFill>
                  <a:schemeClr val="tx2"/>
                </a:solidFill>
              </a:rPr>
              <a:t>Professor of Epidemiology</a:t>
            </a:r>
          </a:p>
          <a:p>
            <a:pPr algn="ctr" rtl="0" eaLnBrk="1" hangingPunct="1">
              <a:buFont typeface="Wingdings 2" panose="05020102010507070707" pitchFamily="18" charset="2"/>
              <a:buNone/>
            </a:pPr>
            <a:r>
              <a:rPr lang="en-US" altLang="en-US" b="1">
                <a:solidFill>
                  <a:schemeClr val="tx2"/>
                </a:solidFill>
              </a:rPr>
              <a:t>Shiraz University of Medical Sciences</a:t>
            </a:r>
            <a:endParaRPr lang="en-CA" altLang="en-US" b="1">
              <a:solidFill>
                <a:schemeClr val="tx2"/>
              </a:solidFill>
            </a:endParaRPr>
          </a:p>
          <a:p>
            <a:pPr algn="ctr" rtl="0" eaLnBrk="1" hangingPunct="1">
              <a:buFont typeface="Arial" panose="020B0604020202020204" pitchFamily="34" charset="0"/>
              <a:buNone/>
            </a:pPr>
            <a:endParaRPr lang="en-CA" alt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6581060-4BE8-43CE-9DA0-959DA6506FEA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04800" y="228600"/>
            <a:ext cx="8510588" cy="990600"/>
          </a:xfrm>
        </p:spPr>
        <p:txBody>
          <a:bodyPr/>
          <a:lstStyle/>
          <a:p>
            <a:pPr algn="ctr" eaLnBrk="1" hangingPunct="1"/>
            <a:r>
              <a:rPr lang="ar-SA" altLang="en-US">
                <a:cs typeface="B Titr" panose="00000700000000000000" pitchFamily="2" charset="-78"/>
              </a:rPr>
              <a:t>سؤالات و فرضيات</a:t>
            </a:r>
            <a:endParaRPr lang="en-US" altLang="en-US">
              <a:cs typeface="B Titr" panose="00000700000000000000" pitchFamily="2" charset="-78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6FE7624-5CCF-4731-9AAF-8848E99D05B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540750" cy="4422775"/>
          </a:xfrm>
        </p:spPr>
        <p:txBody>
          <a:bodyPr/>
          <a:lstStyle/>
          <a:p>
            <a:pPr eaLnBrk="1" hangingPunct="1"/>
            <a:r>
              <a:rPr lang="ar-SA" altLang="en-US">
                <a:cs typeface="B Mitra" panose="00000400000000000000" pitchFamily="2" charset="-78"/>
              </a:rPr>
              <a:t>هدف توصيفي</a:t>
            </a:r>
            <a:r>
              <a:rPr lang="fa-IR" altLang="en-US">
                <a:cs typeface="B Mitra" panose="00000400000000000000" pitchFamily="2" charset="-78"/>
              </a:rPr>
              <a:t>     </a:t>
            </a:r>
            <a:r>
              <a:rPr lang="ar-SA" altLang="en-US">
                <a:cs typeface="B Mitra" panose="00000400000000000000" pitchFamily="2" charset="-78"/>
              </a:rPr>
              <a:t>               </a:t>
            </a:r>
            <a:r>
              <a:rPr lang="ar-SA" altLang="en-US">
                <a:solidFill>
                  <a:schemeClr val="tx2"/>
                </a:solidFill>
                <a:cs typeface="B Mitra" panose="00000400000000000000" pitchFamily="2" charset="-78"/>
              </a:rPr>
              <a:t>سؤال</a:t>
            </a:r>
          </a:p>
          <a:p>
            <a:pPr eaLnBrk="1" hangingPunct="1"/>
            <a:r>
              <a:rPr lang="ar-SA" altLang="en-US">
                <a:cs typeface="B Mitra" panose="00000400000000000000" pitchFamily="2" charset="-78"/>
              </a:rPr>
              <a:t>هدف تحليلي </a:t>
            </a:r>
            <a:r>
              <a:rPr lang="fa-IR" altLang="en-US">
                <a:cs typeface="B Mitra" panose="00000400000000000000" pitchFamily="2" charset="-78"/>
              </a:rPr>
              <a:t>     </a:t>
            </a:r>
            <a:r>
              <a:rPr lang="ar-SA" altLang="en-US">
                <a:cs typeface="B Mitra" panose="00000400000000000000" pitchFamily="2" charset="-78"/>
              </a:rPr>
              <a:t>               </a:t>
            </a:r>
            <a:r>
              <a:rPr lang="ar-SA" altLang="en-US">
                <a:solidFill>
                  <a:schemeClr val="tx2"/>
                </a:solidFill>
                <a:cs typeface="B Mitra" panose="00000400000000000000" pitchFamily="2" charset="-78"/>
              </a:rPr>
              <a:t>فرضيه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ar-SA" altLang="en-US">
              <a:solidFill>
                <a:schemeClr val="tx2"/>
              </a:solidFill>
              <a:cs typeface="B Mitra" panose="00000400000000000000" pitchFamily="2" charset="-7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ar-SA" altLang="en-US" sz="2400" b="1" i="1">
                <a:solidFill>
                  <a:srgbClr val="00B050"/>
                </a:solidFill>
                <a:cs typeface="B Mitra" panose="00000400000000000000" pitchFamily="2" charset="-78"/>
              </a:rPr>
              <a:t>  تعيين ميانگين فشار خون در افراد بالاي 30 سال تهراني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ar-SA" altLang="en-US">
                <a:cs typeface="B Mitra" panose="00000400000000000000" pitchFamily="2" charset="-78"/>
              </a:rPr>
              <a:t> </a:t>
            </a:r>
            <a:r>
              <a:rPr lang="ar-SA" altLang="en-US" sz="2400" b="1" i="1">
                <a:cs typeface="B Mitra" panose="00000400000000000000" pitchFamily="2" charset="-78"/>
              </a:rPr>
              <a:t>ميانگين فشار خون در افراد بالاي 30 سال تهراني چقدر است؟</a:t>
            </a:r>
            <a:r>
              <a:rPr lang="ar-SA" altLang="en-US">
                <a:cs typeface="B Mitra" panose="00000400000000000000" pitchFamily="2" charset="-78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ar-SA" altLang="en-US" sz="2400" b="1" i="1">
                <a:solidFill>
                  <a:srgbClr val="00B050"/>
                </a:solidFill>
                <a:cs typeface="B Mitra" panose="00000400000000000000" pitchFamily="2" charset="-78"/>
              </a:rPr>
              <a:t> تعيين ارتباط پرفشاري خون با ميزان درآمد در افراد بالاي 30 سال تهراني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ar-SA" altLang="en-US" sz="2400" b="1" i="1">
                <a:solidFill>
                  <a:schemeClr val="tx2"/>
                </a:solidFill>
                <a:cs typeface="B Mitra" panose="00000400000000000000" pitchFamily="2" charset="-78"/>
              </a:rPr>
              <a:t> </a:t>
            </a:r>
            <a:r>
              <a:rPr lang="ar-SA" altLang="en-US" sz="2400" b="1" i="1">
                <a:cs typeface="B Mitra" panose="00000400000000000000" pitchFamily="2" charset="-78"/>
              </a:rPr>
              <a:t>پرفشاري خون با ميزان درآمد در افراد بالاي 30 سال تهراني ارتباط دارد.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ar-SA" altLang="en-US" sz="2400" b="1" i="1">
                <a:cs typeface="B Mitra" panose="00000400000000000000" pitchFamily="2" charset="-78"/>
              </a:rPr>
              <a:t> پرفشاري خون در افراد پردرآمد بالاي 30 سال تهراني بيشتر است.</a:t>
            </a:r>
            <a:endParaRPr lang="en-US" altLang="en-US" sz="2400" b="1" i="1">
              <a:cs typeface="B Mitra" panose="00000400000000000000" pitchFamily="2" charset="-7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b="1" i="1">
              <a:solidFill>
                <a:schemeClr val="tx2"/>
              </a:solidFill>
              <a:cs typeface="B Mitra" panose="00000400000000000000" pitchFamily="2" charset="-78"/>
            </a:endParaRPr>
          </a:p>
        </p:txBody>
      </p:sp>
      <p:sp>
        <p:nvSpPr>
          <p:cNvPr id="26628" name="AutoShape 4">
            <a:extLst>
              <a:ext uri="{FF2B5EF4-FFF2-40B4-BE49-F238E27FC236}">
                <a16:creationId xmlns:a16="http://schemas.microsoft.com/office/drawing/2014/main" id="{7122F6EF-EDC0-4665-9747-9644F83A7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828800"/>
            <a:ext cx="1371600" cy="228600"/>
          </a:xfrm>
          <a:prstGeom prst="lef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BCCEBD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8CDD7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Garamond" panose="02020404030301010803" pitchFamily="18" charset="0"/>
            </a:endParaRPr>
          </a:p>
        </p:txBody>
      </p:sp>
      <p:sp>
        <p:nvSpPr>
          <p:cNvPr id="26629" name="AutoShape 5">
            <a:extLst>
              <a:ext uri="{FF2B5EF4-FFF2-40B4-BE49-F238E27FC236}">
                <a16:creationId xmlns:a16="http://schemas.microsoft.com/office/drawing/2014/main" id="{511CB637-8F34-4A9B-B527-E7C3EDC84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286000"/>
            <a:ext cx="1371600" cy="228600"/>
          </a:xfrm>
          <a:prstGeom prst="lef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BCCEBD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8CDD7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Garamond" panose="02020404030301010803" pitchFamily="18" charset="0"/>
            </a:endParaRPr>
          </a:p>
        </p:txBody>
      </p:sp>
      <p:sp>
        <p:nvSpPr>
          <p:cNvPr id="26630" name="AutoShape 6">
            <a:extLst>
              <a:ext uri="{FF2B5EF4-FFF2-40B4-BE49-F238E27FC236}">
                <a16:creationId xmlns:a16="http://schemas.microsoft.com/office/drawing/2014/main" id="{AD986089-9ED3-491B-A45E-13DF0C91B26C}"/>
              </a:ext>
            </a:extLst>
          </p:cNvPr>
          <p:cNvSpPr>
            <a:spLocks/>
          </p:cNvSpPr>
          <p:nvPr/>
        </p:nvSpPr>
        <p:spPr bwMode="auto">
          <a:xfrm>
            <a:off x="8610600" y="3124200"/>
            <a:ext cx="228600" cy="914400"/>
          </a:xfrm>
          <a:prstGeom prst="rightBrace">
            <a:avLst>
              <a:gd name="adj1" fmla="val 33333"/>
              <a:gd name="adj2" fmla="val 48093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BCCEBD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8CDD7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Garamond" panose="02020404030301010803" pitchFamily="18" charset="0"/>
            </a:endParaRPr>
          </a:p>
        </p:txBody>
      </p:sp>
      <p:sp>
        <p:nvSpPr>
          <p:cNvPr id="26631" name="AutoShape 8">
            <a:extLst>
              <a:ext uri="{FF2B5EF4-FFF2-40B4-BE49-F238E27FC236}">
                <a16:creationId xmlns:a16="http://schemas.microsoft.com/office/drawing/2014/main" id="{A483AA19-8673-41C3-84EA-958C9DCA55BF}"/>
              </a:ext>
            </a:extLst>
          </p:cNvPr>
          <p:cNvSpPr>
            <a:spLocks/>
          </p:cNvSpPr>
          <p:nvPr/>
        </p:nvSpPr>
        <p:spPr bwMode="auto">
          <a:xfrm>
            <a:off x="8686800" y="4114800"/>
            <a:ext cx="228600" cy="1447800"/>
          </a:xfrm>
          <a:prstGeom prst="rightBrace">
            <a:avLst>
              <a:gd name="adj1" fmla="val 52778"/>
              <a:gd name="adj2" fmla="val 48093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BCCEBD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8CDD7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>
              <a:latin typeface="Garamond" panose="02020404030301010803" pitchFamily="18" charset="0"/>
            </a:endParaRPr>
          </a:p>
        </p:txBody>
      </p:sp>
      <p:sp>
        <p:nvSpPr>
          <p:cNvPr id="26632" name="Slide Number Placeholder 7">
            <a:extLst>
              <a:ext uri="{FF2B5EF4-FFF2-40B4-BE49-F238E27FC236}">
                <a16:creationId xmlns:a16="http://schemas.microsoft.com/office/drawing/2014/main" id="{25490E6B-FAFD-4A52-8AAB-FB58ABF04A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BCCEBD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8CDD7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fld id="{43D05F4A-3801-457B-85D8-DBC2149285B4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 algn="ctr" rtl="0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6633" name="Footer Placeholder 8">
            <a:extLst>
              <a:ext uri="{FF2B5EF4-FFF2-40B4-BE49-F238E27FC236}">
                <a16:creationId xmlns:a16="http://schemas.microsoft.com/office/drawing/2014/main" id="{C902CA9D-6534-4841-AE65-5E8310FBF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BCCEBD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8CDD7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1400">
                <a:solidFill>
                  <a:schemeClr val="tx2"/>
                </a:solidFill>
                <a:latin typeface="Garamond" panose="02020404030301010803" pitchFamily="18" charset="0"/>
              </a:rPr>
              <a:t>دکتر چمن</a:t>
            </a:r>
            <a:endParaRPr lang="en-US" altLang="en-US" sz="140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advTm="60000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6" name="Picture 4" descr="17474_wallpaper280">
            <a:extLst>
              <a:ext uri="{FF2B5EF4-FFF2-40B4-BE49-F238E27FC236}">
                <a16:creationId xmlns:a16="http://schemas.microsoft.com/office/drawing/2014/main" id="{B20B7907-6114-4C55-A689-266FD9CC8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2667000"/>
            <a:ext cx="3657600" cy="379412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1957" name="WordArt 5" descr="White marble">
            <a:extLst>
              <a:ext uri="{FF2B5EF4-FFF2-40B4-BE49-F238E27FC236}">
                <a16:creationId xmlns:a16="http://schemas.microsoft.com/office/drawing/2014/main" id="{C67B9F75-B6DE-4AB0-9F75-7E4CD4B62B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620713"/>
            <a:ext cx="2273300" cy="1069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Thank</a:t>
            </a:r>
          </a:p>
        </p:txBody>
      </p:sp>
      <p:sp>
        <p:nvSpPr>
          <p:cNvPr id="381958" name="WordArt 6" descr="White marble">
            <a:extLst>
              <a:ext uri="{FF2B5EF4-FFF2-40B4-BE49-F238E27FC236}">
                <a16:creationId xmlns:a16="http://schemas.microsoft.com/office/drawing/2014/main" id="{91E4817C-C581-425B-9889-E4CC1EE6AA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1412875"/>
            <a:ext cx="1684338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You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8F486D7-855C-4CE4-8986-BD90ECEB30F8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28613" y="457200"/>
            <a:ext cx="8510587" cy="762000"/>
          </a:xfrm>
        </p:spPr>
        <p:txBody>
          <a:bodyPr/>
          <a:lstStyle/>
          <a:p>
            <a:pPr algn="ctr" eaLnBrk="1" hangingPunct="1"/>
            <a:r>
              <a:rPr lang="fa-IR" altLang="en-US">
                <a:cs typeface="B Titr" panose="00000700000000000000" pitchFamily="2" charset="-78"/>
              </a:rPr>
              <a:t>رئوس مطالب</a:t>
            </a:r>
            <a:endParaRPr lang="en-US" altLang="en-US">
              <a:cs typeface="B Titr" panose="00000700000000000000" pitchFamily="2" charset="-78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EE361AE-4662-4559-97B3-BC016CC93C0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540750" cy="4343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ar-SA" altLang="en-US" sz="3200" b="1">
                <a:cs typeface="B Mitra" panose="00000400000000000000" pitchFamily="2" charset="-78"/>
              </a:rPr>
              <a:t>تعريف</a:t>
            </a:r>
          </a:p>
          <a:p>
            <a:pPr eaLnBrk="1" hangingPunct="1">
              <a:lnSpc>
                <a:spcPct val="150000"/>
              </a:lnSpc>
            </a:pPr>
            <a:r>
              <a:rPr lang="ar-SA" altLang="en-US" sz="3200" b="1">
                <a:cs typeface="B Mitra" panose="00000400000000000000" pitchFamily="2" charset="-78"/>
              </a:rPr>
              <a:t>اهميت اهداف </a:t>
            </a:r>
            <a:r>
              <a:rPr lang="fa-IR" altLang="en-US" sz="3200" b="1">
                <a:cs typeface="B Mitra" panose="00000400000000000000" pitchFamily="2" charset="-78"/>
              </a:rPr>
              <a:t>اختصاصی</a:t>
            </a:r>
            <a:endParaRPr lang="ar-SA" altLang="en-US" sz="3200" b="1">
              <a:cs typeface="B Mitra" panose="00000400000000000000" pitchFamily="2" charset="-78"/>
            </a:endParaRPr>
          </a:p>
          <a:p>
            <a:pPr eaLnBrk="1" hangingPunct="1">
              <a:lnSpc>
                <a:spcPct val="150000"/>
              </a:lnSpc>
            </a:pPr>
            <a:r>
              <a:rPr lang="ar-SA" altLang="en-US" sz="3200" b="1">
                <a:cs typeface="B Mitra" panose="00000400000000000000" pitchFamily="2" charset="-78"/>
              </a:rPr>
              <a:t>چگونگي انتخاب اهداف </a:t>
            </a:r>
            <a:r>
              <a:rPr lang="fa-IR" altLang="en-US" sz="3200" b="1">
                <a:cs typeface="B Mitra" panose="00000400000000000000" pitchFamily="2" charset="-78"/>
              </a:rPr>
              <a:t>اختصاصی</a:t>
            </a:r>
            <a:endParaRPr lang="ar-SA" altLang="en-US" sz="3200" b="1">
              <a:cs typeface="B Mitra" panose="00000400000000000000" pitchFamily="2" charset="-78"/>
            </a:endParaRPr>
          </a:p>
          <a:p>
            <a:pPr eaLnBrk="1" hangingPunct="1">
              <a:lnSpc>
                <a:spcPct val="150000"/>
              </a:lnSpc>
            </a:pPr>
            <a:r>
              <a:rPr lang="ar-SA" altLang="en-US" sz="3200" b="1">
                <a:cs typeface="B Mitra" panose="00000400000000000000" pitchFamily="2" charset="-78"/>
              </a:rPr>
              <a:t>خصوصيات و نگارش اهداف </a:t>
            </a:r>
            <a:r>
              <a:rPr lang="fa-IR" altLang="en-US" sz="3200" b="1">
                <a:cs typeface="B Mitra" panose="00000400000000000000" pitchFamily="2" charset="-78"/>
              </a:rPr>
              <a:t>اختصاصی</a:t>
            </a:r>
            <a:endParaRPr lang="ar-SA" altLang="en-US" sz="3200" b="1">
              <a:cs typeface="B Mitra" panose="00000400000000000000" pitchFamily="2" charset="-78"/>
            </a:endParaRPr>
          </a:p>
          <a:p>
            <a:pPr eaLnBrk="1" hangingPunct="1">
              <a:lnSpc>
                <a:spcPct val="150000"/>
              </a:lnSpc>
            </a:pPr>
            <a:r>
              <a:rPr lang="ar-SA" altLang="en-US" sz="3200" b="1">
                <a:cs typeface="B Mitra" panose="00000400000000000000" pitchFamily="2" charset="-78"/>
              </a:rPr>
              <a:t>سؤالات و فرضيات</a:t>
            </a:r>
          </a:p>
          <a:p>
            <a:pPr eaLnBrk="1" hangingPunct="1">
              <a:lnSpc>
                <a:spcPct val="150000"/>
              </a:lnSpc>
            </a:pPr>
            <a:endParaRPr lang="en-US" altLang="en-US" sz="3200" b="1">
              <a:cs typeface="B Mitra" panose="00000400000000000000" pitchFamily="2" charset="-78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6AB969A1-0B37-47BC-B29B-D7C9B01BF5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BCCEBD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8CDD7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fld id="{5C8BC193-5BFB-4FAE-A0E5-55EDF1FDAB6F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 algn="ctr" rtl="0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245" name="Footer Placeholder 4">
            <a:extLst>
              <a:ext uri="{FF2B5EF4-FFF2-40B4-BE49-F238E27FC236}">
                <a16:creationId xmlns:a16="http://schemas.microsoft.com/office/drawing/2014/main" id="{8E38B224-103C-4338-B465-2BDCF9AA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BCCEBD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8CDD7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1400">
                <a:solidFill>
                  <a:schemeClr val="tx2"/>
                </a:solidFill>
                <a:latin typeface="Garamond" panose="02020404030301010803" pitchFamily="18" charset="0"/>
              </a:rPr>
              <a:t>دکتر چمن</a:t>
            </a:r>
            <a:endParaRPr lang="en-US" altLang="en-US" sz="140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advTm="60000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AC73FAC-3367-4E02-8698-EE90BD43B356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28613" y="457200"/>
            <a:ext cx="8510587" cy="1066800"/>
          </a:xfrm>
        </p:spPr>
        <p:txBody>
          <a:bodyPr/>
          <a:lstStyle/>
          <a:p>
            <a:pPr algn="ctr" eaLnBrk="1" hangingPunct="1"/>
            <a:r>
              <a:rPr lang="ar-SA" altLang="en-US">
                <a:cs typeface="B Titr" panose="00000700000000000000" pitchFamily="2" charset="-78"/>
              </a:rPr>
              <a:t>انواع اهداف</a:t>
            </a:r>
            <a:endParaRPr lang="en-US" altLang="en-US">
              <a:cs typeface="B Titr" panose="00000700000000000000" pitchFamily="2" charset="-78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DE6D290-D96E-41FB-975A-4702966B76ED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60375" y="2209800"/>
            <a:ext cx="8229600" cy="31337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ar-SA" sz="3200" b="1" dirty="0">
                <a:cs typeface="B Mitra" pitchFamily="2" charset="-78"/>
              </a:rPr>
              <a:t>هدف كلي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ar-SA" sz="3200" b="1" dirty="0">
                <a:cs typeface="B Mitra" pitchFamily="2" charset="-78"/>
              </a:rPr>
              <a:t>اهداف </a:t>
            </a:r>
            <a:r>
              <a:rPr lang="fa-IR" sz="3200" b="1" dirty="0">
                <a:cs typeface="B Mitra" pitchFamily="2" charset="-78"/>
              </a:rPr>
              <a:t>اختصاصی</a:t>
            </a:r>
            <a:endParaRPr lang="ar-SA" sz="3200" b="1" dirty="0">
              <a:cs typeface="B Mitra" pitchFamily="2" charset="-78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ar-SA" sz="3200" b="1" dirty="0">
                <a:cs typeface="B Mitra" pitchFamily="2" charset="-78"/>
              </a:rPr>
              <a:t>هدف كاربردي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ar-SA" sz="3200" b="1" dirty="0">
                <a:cs typeface="B Mitra" pitchFamily="2" charset="-78"/>
              </a:rPr>
              <a:t>هدف نهايي</a:t>
            </a:r>
            <a:endParaRPr lang="en-US" sz="3200" b="1" dirty="0">
              <a:cs typeface="B Mitra" pitchFamily="2" charset="-78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31C938D9-1D16-4910-AC65-168729680E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BCCEBD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8CDD7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fld id="{5D36850B-6A64-426B-AE8C-A0E2E632DC93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 algn="ctr" rtl="0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293" name="Footer Placeholder 4">
            <a:extLst>
              <a:ext uri="{FF2B5EF4-FFF2-40B4-BE49-F238E27FC236}">
                <a16:creationId xmlns:a16="http://schemas.microsoft.com/office/drawing/2014/main" id="{5EB39FC0-0BF2-46FD-8FE5-A82079B30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BCCEBD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8CDD7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1400">
                <a:solidFill>
                  <a:schemeClr val="tx2"/>
                </a:solidFill>
                <a:latin typeface="Garamond" panose="02020404030301010803" pitchFamily="18" charset="0"/>
              </a:rPr>
              <a:t>دکتر چمن</a:t>
            </a:r>
            <a:endParaRPr lang="en-US" altLang="en-US" sz="140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advTm="60000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AD4494E-9FD2-4CA7-8953-D3198BE78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pPr algn="ctr" eaLnBrk="1" hangingPunct="1"/>
            <a:r>
              <a:rPr lang="fa-IR" altLang="en-US" b="1"/>
              <a:t>مثال </a:t>
            </a:r>
            <a:endParaRPr lang="en-US" altLang="en-US" b="1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69482308-67DA-4EE9-B0B2-00A560E6EC2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610600" cy="4572000"/>
          </a:xfrm>
        </p:spPr>
        <p:txBody>
          <a:bodyPr/>
          <a:lstStyle/>
          <a:p>
            <a:pPr algn="just" eaLnBrk="1" hangingPunct="1"/>
            <a:r>
              <a:rPr lang="fa-IR" altLang="en-US" b="1"/>
              <a:t>عنوان: بررسی عوامل خطر مرگ نوزادان شهرستان شاهرود در سال 1389 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fa-IR" altLang="en-US" b="1"/>
          </a:p>
          <a:p>
            <a:pPr algn="just" eaLnBrk="1" hangingPunct="1"/>
            <a:r>
              <a:rPr lang="fa-IR" altLang="en-US" b="1"/>
              <a:t>هدف کلی: تعیین عوامل خطر مرگ نوزادان شهرستان شاهرود در سال 1389 .</a:t>
            </a:r>
            <a:endParaRPr lang="en-US" altLang="en-US" b="1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3EABC438-9259-4AF9-89B6-025597757C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BCCEBD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8CDD7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fld id="{A9F4DC2B-E18A-448D-9DE2-1549374F72FE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 algn="ctr" rtl="0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341" name="Footer Placeholder 4">
            <a:extLst>
              <a:ext uri="{FF2B5EF4-FFF2-40B4-BE49-F238E27FC236}">
                <a16:creationId xmlns:a16="http://schemas.microsoft.com/office/drawing/2014/main" id="{F9FD205D-57B1-4AC0-A5E7-A4EDEB71B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BCCEBD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8CDD7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1400">
                <a:solidFill>
                  <a:schemeClr val="tx2"/>
                </a:solidFill>
                <a:latin typeface="Garamond" panose="02020404030301010803" pitchFamily="18" charset="0"/>
              </a:rPr>
              <a:t>دکتر چمن</a:t>
            </a:r>
            <a:endParaRPr lang="en-US" altLang="en-US" sz="140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E055EE4-D637-4689-AE32-0BD6ADCBF3F2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252413" y="228600"/>
            <a:ext cx="8510587" cy="914400"/>
          </a:xfrm>
        </p:spPr>
        <p:txBody>
          <a:bodyPr/>
          <a:lstStyle/>
          <a:p>
            <a:pPr algn="ctr" eaLnBrk="1" hangingPunct="1"/>
            <a:r>
              <a:rPr lang="fa-IR" altLang="en-US">
                <a:cs typeface="B Titr" panose="00000700000000000000" pitchFamily="2" charset="-78"/>
              </a:rPr>
              <a:t>اهداف اختصاصی(توصیفی) </a:t>
            </a:r>
            <a:endParaRPr lang="en-US" altLang="en-US">
              <a:cs typeface="B Titr" panose="00000700000000000000" pitchFamily="2" charset="-78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2E2280D-F73B-4E6F-AF71-255EDF60337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686800" cy="48006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fa-IR" altLang="en-US" sz="3200">
                <a:cs typeface="B Mitra" panose="00000400000000000000" pitchFamily="2" charset="-78"/>
              </a:rPr>
              <a:t>  </a:t>
            </a:r>
            <a:r>
              <a:rPr lang="ar-SA" altLang="en-US" sz="3200">
                <a:cs typeface="B Mitra" panose="00000400000000000000" pitchFamily="2" charset="-78"/>
              </a:rPr>
              <a:t>تعيين فراواني مرگ</a:t>
            </a:r>
            <a:r>
              <a:rPr lang="ar-SA" altLang="en-US" sz="3200">
                <a:ea typeface="Yagut"/>
                <a:cs typeface="Yagut"/>
              </a:rPr>
              <a:t>‌</a:t>
            </a:r>
            <a:r>
              <a:rPr lang="ar-SA" altLang="en-US" sz="3200">
                <a:cs typeface="B Mitra" panose="00000400000000000000" pitchFamily="2" charset="-78"/>
              </a:rPr>
              <a:t>ومير </a:t>
            </a:r>
            <a:r>
              <a:rPr lang="fa-IR" altLang="en-US" sz="3200">
                <a:cs typeface="B Mitra" panose="00000400000000000000" pitchFamily="2" charset="-78"/>
              </a:rPr>
              <a:t>نوزادان شهرستان شاهرود در سال 1389.</a:t>
            </a:r>
            <a:r>
              <a:rPr lang="ar-SA" altLang="en-US" sz="3200">
                <a:cs typeface="B Mitra" panose="00000400000000000000" pitchFamily="2" charset="-78"/>
              </a:rPr>
              <a:t> </a:t>
            </a:r>
          </a:p>
          <a:p>
            <a:pPr algn="just" eaLnBrk="1" hangingPunct="1">
              <a:lnSpc>
                <a:spcPct val="150000"/>
              </a:lnSpc>
            </a:pPr>
            <a:r>
              <a:rPr lang="fa-IR" altLang="en-US" sz="3200">
                <a:cs typeface="B Mitra" panose="00000400000000000000" pitchFamily="2" charset="-78"/>
              </a:rPr>
              <a:t>  </a:t>
            </a:r>
            <a:r>
              <a:rPr lang="ar-SA" altLang="en-US" sz="3200">
                <a:cs typeface="B Mitra" panose="00000400000000000000" pitchFamily="2" charset="-78"/>
              </a:rPr>
              <a:t>تعيين توزيع جنسي </a:t>
            </a:r>
            <a:r>
              <a:rPr lang="fa-IR" altLang="en-US" sz="3200">
                <a:cs typeface="B Mitra" panose="00000400000000000000" pitchFamily="2" charset="-78"/>
              </a:rPr>
              <a:t>موارد </a:t>
            </a:r>
            <a:r>
              <a:rPr lang="ar-SA" altLang="en-US" sz="3200">
                <a:cs typeface="B Mitra" panose="00000400000000000000" pitchFamily="2" charset="-78"/>
              </a:rPr>
              <a:t>مرگ</a:t>
            </a:r>
            <a:r>
              <a:rPr lang="ar-SA" altLang="en-US" sz="3200">
                <a:ea typeface="Yagut"/>
                <a:cs typeface="Yagut"/>
              </a:rPr>
              <a:t>‌</a:t>
            </a:r>
            <a:r>
              <a:rPr lang="ar-SA" altLang="en-US" sz="3200">
                <a:cs typeface="B Mitra" panose="00000400000000000000" pitchFamily="2" charset="-78"/>
              </a:rPr>
              <a:t> </a:t>
            </a:r>
            <a:r>
              <a:rPr lang="fa-IR" altLang="en-US" sz="3200">
                <a:cs typeface="B Mitra" panose="00000400000000000000" pitchFamily="2" charset="-78"/>
              </a:rPr>
              <a:t>نوزادان شهرستان شاهرود در سال 1389.</a:t>
            </a:r>
            <a:endParaRPr lang="ar-SA" altLang="en-US" sz="3200">
              <a:cs typeface="B Mitra" panose="00000400000000000000" pitchFamily="2" charset="-78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ar-SA" altLang="en-US" sz="3200">
                <a:cs typeface="B Mitra" panose="00000400000000000000" pitchFamily="2" charset="-78"/>
              </a:rPr>
              <a:t> تعيين توزيع سني م</a:t>
            </a:r>
            <a:r>
              <a:rPr lang="fa-IR" altLang="en-US" sz="3200">
                <a:cs typeface="B Mitra" panose="00000400000000000000" pitchFamily="2" charset="-78"/>
              </a:rPr>
              <a:t>وارد مرگ</a:t>
            </a:r>
            <a:r>
              <a:rPr lang="ar-SA" altLang="en-US" sz="3200">
                <a:cs typeface="B Mitra" panose="00000400000000000000" pitchFamily="2" charset="-78"/>
              </a:rPr>
              <a:t> </a:t>
            </a:r>
            <a:r>
              <a:rPr lang="fa-IR" altLang="en-US" sz="3200">
                <a:cs typeface="B Mitra" panose="00000400000000000000" pitchFamily="2" charset="-78"/>
              </a:rPr>
              <a:t>نوزادان شهرستان شاهرود در سال 1389.</a:t>
            </a:r>
            <a:endParaRPr lang="ar-SA" altLang="en-US" sz="3200">
              <a:cs typeface="B Mitra" panose="00000400000000000000" pitchFamily="2" charset="-78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ar-SA" altLang="en-US" sz="3200">
                <a:cs typeface="B Mitra" panose="00000400000000000000" pitchFamily="2" charset="-78"/>
              </a:rPr>
              <a:t>تعيين توزيع علل </a:t>
            </a:r>
            <a:r>
              <a:rPr lang="fa-IR" altLang="en-US" sz="3200">
                <a:cs typeface="B Mitra" panose="00000400000000000000" pitchFamily="2" charset="-78"/>
              </a:rPr>
              <a:t>مادری </a:t>
            </a:r>
            <a:r>
              <a:rPr lang="ar-SA" altLang="en-US" sz="3200">
                <a:cs typeface="B Mitra" panose="00000400000000000000" pitchFamily="2" charset="-78"/>
              </a:rPr>
              <a:t>مرگ</a:t>
            </a:r>
            <a:r>
              <a:rPr lang="ar-SA" altLang="en-US" sz="3200">
                <a:ea typeface="Yagut"/>
                <a:cs typeface="Yagut"/>
              </a:rPr>
              <a:t>‌</a:t>
            </a:r>
            <a:r>
              <a:rPr lang="ar-SA" altLang="en-US" sz="3200">
                <a:cs typeface="B Mitra" panose="00000400000000000000" pitchFamily="2" charset="-78"/>
              </a:rPr>
              <a:t> </a:t>
            </a:r>
            <a:r>
              <a:rPr lang="fa-IR" altLang="en-US" sz="3200">
                <a:cs typeface="B Mitra" panose="00000400000000000000" pitchFamily="2" charset="-78"/>
              </a:rPr>
              <a:t>نوزادان شهرستان شاهرود در سال 1389.</a:t>
            </a:r>
          </a:p>
          <a:p>
            <a:pPr algn="just" eaLnBrk="1" hangingPunct="1">
              <a:lnSpc>
                <a:spcPct val="150000"/>
              </a:lnSpc>
            </a:pPr>
            <a:r>
              <a:rPr lang="ar-SA" altLang="en-US" sz="3200">
                <a:cs typeface="B Mitra" panose="00000400000000000000" pitchFamily="2" charset="-78"/>
              </a:rPr>
              <a:t>تعيين توزيع علل </a:t>
            </a:r>
            <a:r>
              <a:rPr lang="fa-IR" altLang="en-US" sz="3200">
                <a:cs typeface="B Mitra" panose="00000400000000000000" pitchFamily="2" charset="-78"/>
              </a:rPr>
              <a:t>نوزادی </a:t>
            </a:r>
            <a:r>
              <a:rPr lang="ar-SA" altLang="en-US" sz="3200">
                <a:cs typeface="B Mitra" panose="00000400000000000000" pitchFamily="2" charset="-78"/>
              </a:rPr>
              <a:t>مرگ</a:t>
            </a:r>
            <a:r>
              <a:rPr lang="ar-SA" altLang="en-US" sz="3200">
                <a:ea typeface="Yagut"/>
                <a:cs typeface="Yagut"/>
              </a:rPr>
              <a:t>‌</a:t>
            </a:r>
            <a:r>
              <a:rPr lang="ar-SA" altLang="en-US" sz="3200">
                <a:cs typeface="B Mitra" panose="00000400000000000000" pitchFamily="2" charset="-78"/>
              </a:rPr>
              <a:t> </a:t>
            </a:r>
            <a:r>
              <a:rPr lang="fa-IR" altLang="en-US" sz="3200">
                <a:cs typeface="B Mitra" panose="00000400000000000000" pitchFamily="2" charset="-78"/>
              </a:rPr>
              <a:t>نوزادان شهرستان شاهرود در سال 1389.</a:t>
            </a:r>
          </a:p>
          <a:p>
            <a:pPr algn="just" eaLnBrk="1" hangingPunct="1">
              <a:lnSpc>
                <a:spcPct val="150000"/>
              </a:lnSpc>
            </a:pPr>
            <a:r>
              <a:rPr lang="fa-IR" altLang="en-US" sz="3200">
                <a:cs typeface="B Mitra" panose="00000400000000000000" pitchFamily="2" charset="-78"/>
              </a:rPr>
              <a:t>............</a:t>
            </a:r>
            <a:endParaRPr lang="ar-SA" altLang="en-US" sz="3200">
              <a:cs typeface="B Mitra" panose="00000400000000000000" pitchFamily="2" charset="-78"/>
            </a:endParaRP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ar-SA" altLang="en-US" sz="3200">
              <a:cs typeface="B Mitra" panose="00000400000000000000" pitchFamily="2" charset="-78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0B018B3-9524-46B5-849E-E0A5A17AA1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BCCEBD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8CDD7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fld id="{96445596-C302-43C0-972D-027FC749BDC3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 algn="ctr" rtl="0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389" name="Footer Placeholder 4">
            <a:extLst>
              <a:ext uri="{FF2B5EF4-FFF2-40B4-BE49-F238E27FC236}">
                <a16:creationId xmlns:a16="http://schemas.microsoft.com/office/drawing/2014/main" id="{E7D62CEF-6A8A-49C8-A2F3-C43866C56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BCCEBD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8CDD7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1400">
                <a:solidFill>
                  <a:schemeClr val="tx2"/>
                </a:solidFill>
                <a:latin typeface="Garamond" panose="02020404030301010803" pitchFamily="18" charset="0"/>
              </a:rPr>
              <a:t>دکتر چمن</a:t>
            </a:r>
            <a:endParaRPr lang="en-US" altLang="en-US" sz="140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advTm="60000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76A9BF8-B9BC-4785-994D-8AE4D90CB3AC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algn="ctr" eaLnBrk="1" hangingPunct="1"/>
            <a:r>
              <a:rPr lang="fa-IR" altLang="en-US">
                <a:cs typeface="B Titr" panose="00000700000000000000" pitchFamily="2" charset="-78"/>
              </a:rPr>
              <a:t>اهداف اختصاصی(تحلیلی) </a:t>
            </a:r>
            <a:endParaRPr lang="en-US" altLang="en-US">
              <a:cs typeface="B Titr" panose="00000700000000000000" pitchFamily="2" charset="-78"/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68EDD89B-5DFC-41A4-8E28-15573CA0C88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686800" cy="4754563"/>
          </a:xfrm>
        </p:spPr>
        <p:txBody>
          <a:bodyPr/>
          <a:lstStyle/>
          <a:p>
            <a:pPr algn="just" eaLnBrk="1" hangingPunct="1"/>
            <a:r>
              <a:rPr lang="fa-IR" altLang="en-US" sz="3200"/>
              <a:t>تعیین رابطه جنس و مرگ نوزادان شهرستان شاهرود... </a:t>
            </a:r>
          </a:p>
          <a:p>
            <a:pPr algn="just" eaLnBrk="1" hangingPunct="1"/>
            <a:r>
              <a:rPr lang="fa-IR" altLang="en-US" sz="3200"/>
              <a:t>تعیین رابطه سن  و مرگ نوزادان شهرستان شاهرود...</a:t>
            </a:r>
          </a:p>
          <a:p>
            <a:pPr algn="just" eaLnBrk="1" hangingPunct="1"/>
            <a:r>
              <a:rPr lang="fa-IR" altLang="en-US" sz="3200"/>
              <a:t> تعیین رابطه رتبه تولد و مرگ نوزادان شهرستان شاهرود...</a:t>
            </a:r>
          </a:p>
          <a:p>
            <a:pPr algn="just" eaLnBrk="1" hangingPunct="1"/>
            <a:r>
              <a:rPr lang="fa-IR" altLang="en-US" sz="3200"/>
              <a:t>تعیین رابطۀ وزن بدو تولد و مرگ نوزادان شهرستان شاهرود...</a:t>
            </a:r>
          </a:p>
          <a:p>
            <a:pPr algn="just" eaLnBrk="1" hangingPunct="1"/>
            <a:r>
              <a:rPr lang="fa-IR" altLang="en-US" sz="3200"/>
              <a:t>.......</a:t>
            </a:r>
          </a:p>
          <a:p>
            <a:pPr algn="just" eaLnBrk="1" hangingPunct="1"/>
            <a:r>
              <a:rPr lang="fa-IR" altLang="en-US" sz="3200"/>
              <a:t>تعیین رابطۀ سن مادر و مرگ نوزادان شهرستان شاهرود...</a:t>
            </a:r>
          </a:p>
          <a:p>
            <a:pPr algn="just" eaLnBrk="1" hangingPunct="1"/>
            <a:r>
              <a:rPr lang="fa-IR" altLang="en-US" sz="3200"/>
              <a:t>تعیین رابطه سواد مادر و مرگ نوزادان شهرستان شاهرود...</a:t>
            </a:r>
          </a:p>
          <a:p>
            <a:pPr algn="just" eaLnBrk="1" hangingPunct="1"/>
            <a:r>
              <a:rPr lang="fa-IR" altLang="en-US" sz="3200"/>
              <a:t>........</a:t>
            </a:r>
          </a:p>
          <a:p>
            <a:pPr algn="just" eaLnBrk="1" hangingPunct="1"/>
            <a:endParaRPr lang="fa-IR" altLang="en-US" sz="3200"/>
          </a:p>
          <a:p>
            <a:pPr algn="just" eaLnBrk="1" hangingPunct="1"/>
            <a:endParaRPr lang="fa-IR" altLang="en-US" sz="3200"/>
          </a:p>
          <a:p>
            <a:pPr algn="just" eaLnBrk="1" hangingPunct="1"/>
            <a:endParaRPr lang="fa-IR" altLang="en-US" sz="3200"/>
          </a:p>
        </p:txBody>
      </p:sp>
      <p:sp>
        <p:nvSpPr>
          <p:cNvPr id="18436" name="Slide Number Placeholder 4">
            <a:extLst>
              <a:ext uri="{FF2B5EF4-FFF2-40B4-BE49-F238E27FC236}">
                <a16:creationId xmlns:a16="http://schemas.microsoft.com/office/drawing/2014/main" id="{8B45C124-2917-4A3F-A342-8EAE202015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BCCEBD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8CDD7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fld id="{EC480506-0C85-4AB2-AE86-25D1C8E57578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 algn="ctr" rtl="0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8437" name="Footer Placeholder 5">
            <a:extLst>
              <a:ext uri="{FF2B5EF4-FFF2-40B4-BE49-F238E27FC236}">
                <a16:creationId xmlns:a16="http://schemas.microsoft.com/office/drawing/2014/main" id="{C568E31D-DB3F-4CA9-84AA-4F0BA0BE5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BCCEBD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8CDD7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1400">
                <a:solidFill>
                  <a:schemeClr val="tx2"/>
                </a:solidFill>
                <a:latin typeface="Garamond" panose="02020404030301010803" pitchFamily="18" charset="0"/>
              </a:rPr>
              <a:t>دکتر چمن</a:t>
            </a:r>
            <a:endParaRPr lang="en-US" altLang="en-US" sz="140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14C5ACE-8754-416C-A3E8-F82013C4FC4F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altLang="en-US">
                <a:cs typeface="B Titr" panose="00000700000000000000" pitchFamily="2" charset="-78"/>
              </a:rPr>
              <a:t>هدف کاربردی </a:t>
            </a:r>
            <a:endParaRPr lang="en-US" altLang="en-US">
              <a:cs typeface="B Titr" panose="00000700000000000000" pitchFamily="2" charset="-78"/>
            </a:endParaRP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28CE8F8A-3A13-4532-B23E-E77AF08E3FC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ar-SA" altLang="en-US" b="1">
                <a:cs typeface="B Mitra" panose="00000400000000000000" pitchFamily="2" charset="-78"/>
              </a:rPr>
              <a:t>ارايه رهنمود اجرايي جهت كاهش مرگ</a:t>
            </a:r>
            <a:r>
              <a:rPr lang="ar-SA" altLang="en-US" b="1">
                <a:ea typeface="Yagut"/>
                <a:cs typeface="Yagut"/>
              </a:rPr>
              <a:t>‌</a:t>
            </a:r>
            <a:r>
              <a:rPr lang="ar-SA" altLang="en-US" b="1">
                <a:cs typeface="B Mitra" panose="00000400000000000000" pitchFamily="2" charset="-78"/>
              </a:rPr>
              <a:t>ومير </a:t>
            </a:r>
            <a:r>
              <a:rPr lang="fa-IR" altLang="en-US" b="1">
                <a:cs typeface="B Mitra" panose="00000400000000000000" pitchFamily="2" charset="-78"/>
              </a:rPr>
              <a:t>نوزادان شهرستان شاهرود به مسئولین بهداشت و درمان منطقه.</a:t>
            </a:r>
            <a:r>
              <a:rPr lang="ar-SA" altLang="en-US" b="1">
                <a:cs typeface="B Mitra" panose="00000400000000000000" pitchFamily="2" charset="-78"/>
              </a:rPr>
              <a:t> </a:t>
            </a:r>
            <a:endParaRPr lang="en-US" altLang="en-US" b="1">
              <a:cs typeface="B Mitra" panose="00000400000000000000" pitchFamily="2" charset="-78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b="1">
              <a:cs typeface="B Mitra" panose="00000400000000000000" pitchFamily="2" charset="-78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fa-IR" altLang="en-US">
                <a:cs typeface="B Titr" panose="00000700000000000000" pitchFamily="2" charset="-78"/>
              </a:rPr>
              <a:t>هدف نهایی </a:t>
            </a:r>
            <a:endParaRPr lang="ar-SA" altLang="en-US" b="1">
              <a:cs typeface="B Mitra" panose="00000400000000000000" pitchFamily="2" charset="-78"/>
            </a:endParaRPr>
          </a:p>
          <a:p>
            <a:pPr eaLnBrk="1" hangingPunct="1">
              <a:lnSpc>
                <a:spcPct val="150000"/>
              </a:lnSpc>
            </a:pPr>
            <a:r>
              <a:rPr lang="ar-SA" altLang="en-US" b="1">
                <a:cs typeface="B Mitra" panose="00000400000000000000" pitchFamily="2" charset="-78"/>
              </a:rPr>
              <a:t>كاهش مرگ</a:t>
            </a:r>
            <a:r>
              <a:rPr lang="fa-IR" altLang="en-US" b="1">
                <a:cs typeface="B Mitra" panose="00000400000000000000" pitchFamily="2" charset="-78"/>
              </a:rPr>
              <a:t> </a:t>
            </a:r>
            <a:r>
              <a:rPr lang="ar-SA" altLang="en-US" b="1">
                <a:ea typeface="Yagut"/>
                <a:cs typeface="Yagut"/>
              </a:rPr>
              <a:t>‌</a:t>
            </a:r>
            <a:r>
              <a:rPr lang="ar-SA" altLang="en-US" b="1">
                <a:cs typeface="B Mitra" panose="00000400000000000000" pitchFamily="2" charset="-78"/>
              </a:rPr>
              <a:t>و</a:t>
            </a:r>
            <a:r>
              <a:rPr lang="fa-IR" altLang="en-US" b="1">
                <a:cs typeface="B Mitra" panose="00000400000000000000" pitchFamily="2" charset="-78"/>
              </a:rPr>
              <a:t> </a:t>
            </a:r>
            <a:r>
              <a:rPr lang="ar-SA" altLang="en-US" b="1">
                <a:cs typeface="B Mitra" panose="00000400000000000000" pitchFamily="2" charset="-78"/>
              </a:rPr>
              <a:t>مير </a:t>
            </a:r>
            <a:r>
              <a:rPr lang="fa-IR" altLang="en-US" b="1">
                <a:cs typeface="B Mitra" panose="00000400000000000000" pitchFamily="2" charset="-78"/>
              </a:rPr>
              <a:t>نوزادان شهرستان شاهرود.</a:t>
            </a:r>
            <a:r>
              <a:rPr lang="ar-SA" altLang="en-US" b="1">
                <a:cs typeface="B Mitra" panose="00000400000000000000" pitchFamily="2" charset="-78"/>
              </a:rPr>
              <a:t> </a:t>
            </a:r>
            <a:endParaRPr lang="en-US" altLang="en-US" b="1">
              <a:cs typeface="B Mitra" panose="00000400000000000000" pitchFamily="2" charset="-78"/>
            </a:endParaRPr>
          </a:p>
          <a:p>
            <a:pPr eaLnBrk="1" hangingPunct="1">
              <a:lnSpc>
                <a:spcPct val="150000"/>
              </a:lnSpc>
            </a:pPr>
            <a:endParaRPr lang="en-US" altLang="en-US"/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54126E28-F5A9-4BC8-8CDB-864AFDFF19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BCCEBD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8CDD7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fld id="{42DAFDC3-6549-43E2-9F70-8FF5A9D5F542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 algn="ctr" rtl="0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0485" name="Footer Placeholder 5">
            <a:extLst>
              <a:ext uri="{FF2B5EF4-FFF2-40B4-BE49-F238E27FC236}">
                <a16:creationId xmlns:a16="http://schemas.microsoft.com/office/drawing/2014/main" id="{A38A354D-1A0D-4A24-AC6E-2191CCDB0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BCCEBD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8CDD7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1400">
                <a:solidFill>
                  <a:schemeClr val="tx2"/>
                </a:solidFill>
                <a:latin typeface="Garamond" panose="02020404030301010803" pitchFamily="18" charset="0"/>
              </a:rPr>
              <a:t>دکتر چمن</a:t>
            </a:r>
            <a:endParaRPr lang="en-US" altLang="en-US" sz="140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BB78342-9E25-44B2-A8F6-D495C1ABCDE2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252413" y="609600"/>
            <a:ext cx="8510587" cy="990600"/>
          </a:xfrm>
        </p:spPr>
        <p:txBody>
          <a:bodyPr/>
          <a:lstStyle/>
          <a:p>
            <a:pPr algn="ctr" eaLnBrk="1" hangingPunct="1"/>
            <a:r>
              <a:rPr lang="ar-SA" altLang="en-US">
                <a:cs typeface="B Titr" panose="00000700000000000000" pitchFamily="2" charset="-78"/>
              </a:rPr>
              <a:t>اهميت اهداف </a:t>
            </a:r>
            <a:r>
              <a:rPr lang="fa-IR" altLang="en-US">
                <a:cs typeface="B Titr" panose="00000700000000000000" pitchFamily="2" charset="-78"/>
              </a:rPr>
              <a:t>اختصاصی</a:t>
            </a:r>
            <a:endParaRPr lang="en-US" altLang="en-US">
              <a:cs typeface="B Titr" panose="00000700000000000000" pitchFamily="2" charset="-78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6434EDF-CABA-4BF7-934A-AE30DD582AA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0375" y="2133600"/>
            <a:ext cx="8229600" cy="3810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ar-SA" altLang="en-US" sz="3200" b="1">
                <a:cs typeface="B Mitra" panose="00000400000000000000" pitchFamily="2" charset="-78"/>
              </a:rPr>
              <a:t>متمركز ساختن مطالعه </a:t>
            </a:r>
          </a:p>
          <a:p>
            <a:pPr eaLnBrk="1" hangingPunct="1">
              <a:lnSpc>
                <a:spcPct val="150000"/>
              </a:lnSpc>
            </a:pPr>
            <a:r>
              <a:rPr lang="ar-SA" altLang="en-US" sz="3200" b="1">
                <a:cs typeface="B Mitra" panose="00000400000000000000" pitchFamily="2" charset="-78"/>
              </a:rPr>
              <a:t>برآورد بودجه و زمان لازم براي اجراي طرح</a:t>
            </a:r>
          </a:p>
          <a:p>
            <a:pPr eaLnBrk="1" hangingPunct="1">
              <a:lnSpc>
                <a:spcPct val="150000"/>
              </a:lnSpc>
            </a:pPr>
            <a:r>
              <a:rPr lang="ar-SA" altLang="en-US" sz="3200" b="1">
                <a:cs typeface="B Mitra" panose="00000400000000000000" pitchFamily="2" charset="-78"/>
              </a:rPr>
              <a:t>ارزيابي طرح</a:t>
            </a:r>
          </a:p>
          <a:p>
            <a:pPr eaLnBrk="1" hangingPunct="1">
              <a:lnSpc>
                <a:spcPct val="150000"/>
              </a:lnSpc>
            </a:pPr>
            <a:r>
              <a:rPr lang="ar-SA" altLang="en-US" sz="3200" b="1">
                <a:cs typeface="B Mitra" panose="00000400000000000000" pitchFamily="2" charset="-78"/>
              </a:rPr>
              <a:t>انتخاب متغيرها و شيوه آناليز داده</a:t>
            </a:r>
            <a:r>
              <a:rPr lang="ar-SA" altLang="en-US" sz="3200" b="1">
                <a:ea typeface="Roya"/>
                <a:cs typeface="Roya"/>
              </a:rPr>
              <a:t>‌</a:t>
            </a:r>
            <a:r>
              <a:rPr lang="ar-SA" altLang="en-US" sz="3200" b="1">
                <a:cs typeface="B Mitra" panose="00000400000000000000" pitchFamily="2" charset="-78"/>
              </a:rPr>
              <a:t>ها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1E9FE02E-5489-49F5-A8D5-06C8F4CA52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BCCEBD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8CDD7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fld id="{D81123F5-EB57-411D-9BF1-4F7B3E5340C7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 algn="ctr" rtl="0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533" name="Footer Placeholder 4">
            <a:extLst>
              <a:ext uri="{FF2B5EF4-FFF2-40B4-BE49-F238E27FC236}">
                <a16:creationId xmlns:a16="http://schemas.microsoft.com/office/drawing/2014/main" id="{D3BC06C9-01E7-4509-8C26-EBD5AB84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BCCEBD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8CDD7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1400">
                <a:solidFill>
                  <a:schemeClr val="tx2"/>
                </a:solidFill>
                <a:latin typeface="Garamond" panose="02020404030301010803" pitchFamily="18" charset="0"/>
              </a:rPr>
              <a:t>دکتر چمن</a:t>
            </a:r>
            <a:endParaRPr lang="en-US" altLang="en-US" sz="140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advTm="60000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7A7D9E2-D8D0-4A3F-B489-975A569C2D8A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04800" y="381000"/>
            <a:ext cx="8510588" cy="990600"/>
          </a:xfrm>
        </p:spPr>
        <p:txBody>
          <a:bodyPr/>
          <a:lstStyle/>
          <a:p>
            <a:pPr algn="ctr" eaLnBrk="1" hangingPunct="1"/>
            <a:r>
              <a:rPr lang="ar-SA" altLang="en-US">
                <a:cs typeface="B Titr" panose="00000700000000000000" pitchFamily="2" charset="-78"/>
              </a:rPr>
              <a:t>خصوصيات و نگارش اهداف </a:t>
            </a:r>
            <a:r>
              <a:rPr lang="fa-IR" altLang="en-US">
                <a:cs typeface="B Titr" panose="00000700000000000000" pitchFamily="2" charset="-78"/>
              </a:rPr>
              <a:t>اختصاصی</a:t>
            </a:r>
            <a:r>
              <a:rPr lang="ar-SA" altLang="en-US">
                <a:cs typeface="B Titr" panose="00000700000000000000" pitchFamily="2" charset="-78"/>
              </a:rPr>
              <a:t> </a:t>
            </a:r>
            <a:endParaRPr lang="en-US" altLang="en-US">
              <a:cs typeface="B Titr" panose="00000700000000000000" pitchFamily="2" charset="-78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67184FD-A562-4A07-9CA1-591B4D6A8B2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5900" y="1676400"/>
            <a:ext cx="8540750" cy="4422775"/>
          </a:xfrm>
        </p:spPr>
        <p:txBody>
          <a:bodyPr/>
          <a:lstStyle/>
          <a:p>
            <a:pPr eaLnBrk="1" hangingPunct="1"/>
            <a:r>
              <a:rPr lang="ar-SA" altLang="en-US" sz="3200" b="1">
                <a:cs typeface="B Mitra" panose="00000400000000000000" pitchFamily="2" charset="-78"/>
              </a:rPr>
              <a:t>صريح، روشن و بدون ابهام </a:t>
            </a:r>
          </a:p>
          <a:p>
            <a:pPr eaLnBrk="1" hangingPunct="1"/>
            <a:r>
              <a:rPr lang="ar-SA" altLang="en-US" sz="3200" b="1">
                <a:cs typeface="B Mitra" panose="00000400000000000000" pitchFamily="2" charset="-78"/>
              </a:rPr>
              <a:t>قابل اندازه</a:t>
            </a:r>
            <a:r>
              <a:rPr lang="ar-SA" altLang="en-US" sz="3200" b="1">
                <a:ea typeface="Roya"/>
                <a:cs typeface="Roya"/>
              </a:rPr>
              <a:t>‌</a:t>
            </a:r>
            <a:r>
              <a:rPr lang="ar-SA" altLang="en-US" sz="3200" b="1">
                <a:cs typeface="B Mitra" panose="00000400000000000000" pitchFamily="2" charset="-78"/>
              </a:rPr>
              <a:t>گيري</a:t>
            </a:r>
          </a:p>
          <a:p>
            <a:pPr eaLnBrk="1" hangingPunct="1"/>
            <a:r>
              <a:rPr lang="ar-SA" altLang="en-US" sz="3200" b="1">
                <a:cs typeface="B Mitra" panose="00000400000000000000" pitchFamily="2" charset="-78"/>
              </a:rPr>
              <a:t>داراي زبان علمي</a:t>
            </a:r>
          </a:p>
          <a:p>
            <a:pPr eaLnBrk="1" hangingPunct="1"/>
            <a:r>
              <a:rPr lang="ar-SA" altLang="en-US" sz="3200" b="1">
                <a:cs typeface="B Mitra" panose="00000400000000000000" pitchFamily="2" charset="-78"/>
              </a:rPr>
              <a:t>استفاده از افعال عملي مانند </a:t>
            </a:r>
            <a:r>
              <a:rPr lang="ar-SA" altLang="en-US" sz="3200" b="1" i="1" u="sng">
                <a:cs typeface="B Mitra" panose="00000400000000000000" pitchFamily="2" charset="-78"/>
              </a:rPr>
              <a:t>تعيين</a:t>
            </a:r>
            <a:r>
              <a:rPr lang="ar-SA" altLang="en-US" sz="3200" b="1" i="1">
                <a:cs typeface="B Mitra" panose="00000400000000000000" pitchFamily="2" charset="-78"/>
              </a:rPr>
              <a:t>،</a:t>
            </a:r>
            <a:endParaRPr lang="en-US" altLang="en-US" sz="3200" b="1" i="1">
              <a:cs typeface="B Mitra" panose="00000400000000000000" pitchFamily="2" charset="-7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ar-SA" altLang="en-US" sz="3200" b="1" i="1">
                <a:cs typeface="B Mitra" panose="00000400000000000000" pitchFamily="2" charset="-78"/>
              </a:rPr>
              <a:t> </a:t>
            </a:r>
            <a:r>
              <a:rPr lang="ar-SA" altLang="en-US" sz="3200" b="1" i="1" u="sng">
                <a:cs typeface="B Mitra" panose="00000400000000000000" pitchFamily="2" charset="-78"/>
              </a:rPr>
              <a:t>مقايسه</a:t>
            </a:r>
            <a:r>
              <a:rPr lang="ar-SA" altLang="en-US" sz="3200" b="1" i="1">
                <a:cs typeface="B Mitra" panose="00000400000000000000" pitchFamily="2" charset="-78"/>
              </a:rPr>
              <a:t>، </a:t>
            </a:r>
            <a:r>
              <a:rPr lang="ar-SA" altLang="en-US" sz="3200" b="1" i="1" u="sng">
                <a:cs typeface="B Mitra" panose="00000400000000000000" pitchFamily="2" charset="-78"/>
              </a:rPr>
              <a:t>محاسبه</a:t>
            </a:r>
            <a:r>
              <a:rPr lang="ar-SA" altLang="en-US" sz="3200" b="1">
                <a:cs typeface="B Mitra" panose="00000400000000000000" pitchFamily="2" charset="-78"/>
              </a:rPr>
              <a:t> و...</a:t>
            </a:r>
          </a:p>
          <a:p>
            <a:pPr eaLnBrk="1" hangingPunct="1"/>
            <a:endParaRPr lang="ar-SA" altLang="en-US" sz="3200" b="1">
              <a:cs typeface="B Mitra" panose="00000400000000000000" pitchFamily="2" charset="-78"/>
            </a:endParaRPr>
          </a:p>
          <a:p>
            <a:pPr eaLnBrk="1" hangingPunct="1"/>
            <a:endParaRPr lang="en-US" altLang="en-US" sz="3200" b="1">
              <a:cs typeface="B Mitra" panose="00000400000000000000" pitchFamily="2" charset="-78"/>
            </a:endParaRPr>
          </a:p>
        </p:txBody>
      </p:sp>
      <p:pic>
        <p:nvPicPr>
          <p:cNvPr id="24580" name="Picture 4" descr="target">
            <a:extLst>
              <a:ext uri="{FF2B5EF4-FFF2-40B4-BE49-F238E27FC236}">
                <a16:creationId xmlns:a16="http://schemas.microsoft.com/office/drawing/2014/main" id="{BF5F84F6-A07C-4A88-BD34-1F9E58D9E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2286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Slide Number Placeholder 4">
            <a:extLst>
              <a:ext uri="{FF2B5EF4-FFF2-40B4-BE49-F238E27FC236}">
                <a16:creationId xmlns:a16="http://schemas.microsoft.com/office/drawing/2014/main" id="{0B91AEAC-51E6-4C7F-B64C-37B6DEF29C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BCCEBD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8CDD7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fld id="{749368AA-2708-4EBF-89C4-7E31C1FF324F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 algn="ctr" rtl="0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4582" name="Footer Placeholder 5">
            <a:extLst>
              <a:ext uri="{FF2B5EF4-FFF2-40B4-BE49-F238E27FC236}">
                <a16:creationId xmlns:a16="http://schemas.microsoft.com/office/drawing/2014/main" id="{62F5762A-6DDA-44FF-A858-EF73754FB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algn="r" rtl="1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algn="r" rtl="1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algn="r" rtl="1">
              <a:spcBef>
                <a:spcPts val="375"/>
              </a:spcBef>
              <a:buClr>
                <a:srgbClr val="BCCEBD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algn="r" rtl="1">
              <a:spcBef>
                <a:spcPts val="375"/>
              </a:spcBef>
              <a:buClr>
                <a:srgbClr val="A8CDD7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algn="r" rtl="1">
              <a:spcBef>
                <a:spcPts val="375"/>
              </a:spcBef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algn="r" rtl="1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8CDD7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fa-IR" altLang="en-US" sz="1400">
                <a:solidFill>
                  <a:schemeClr val="tx2"/>
                </a:solidFill>
                <a:latin typeface="Garamond" panose="02020404030301010803" pitchFamily="18" charset="0"/>
              </a:rPr>
              <a:t>دکتر چمن</a:t>
            </a:r>
            <a:endParaRPr lang="en-US" altLang="en-US" sz="140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advTm="60000"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395</TotalTime>
  <Words>401</Words>
  <Application>Microsoft Office PowerPoint</Application>
  <PresentationFormat>On-screen Show (4:3)</PresentationFormat>
  <Paragraphs>92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Franklin Gothic Book</vt:lpstr>
      <vt:lpstr>Wingdings 2</vt:lpstr>
      <vt:lpstr>Arial</vt:lpstr>
      <vt:lpstr>Roya</vt:lpstr>
      <vt:lpstr>Arial Black</vt:lpstr>
      <vt:lpstr>Wingdings</vt:lpstr>
      <vt:lpstr>Perpetua</vt:lpstr>
      <vt:lpstr>Calibri</vt:lpstr>
      <vt:lpstr>Garamond</vt:lpstr>
      <vt:lpstr>Equity</vt:lpstr>
      <vt:lpstr>اهداف، سوالات و فرضيات</vt:lpstr>
      <vt:lpstr>رئوس مطالب</vt:lpstr>
      <vt:lpstr>انواع اهداف</vt:lpstr>
      <vt:lpstr>مثال </vt:lpstr>
      <vt:lpstr>اهداف اختصاصی(توصیفی) </vt:lpstr>
      <vt:lpstr>اهداف اختصاصی(تحلیلی) </vt:lpstr>
      <vt:lpstr>هدف کاربردی </vt:lpstr>
      <vt:lpstr>اهميت اهداف اختصاصی</vt:lpstr>
      <vt:lpstr>خصوصيات و نگارش اهداف اختصاصی </vt:lpstr>
      <vt:lpstr>سؤالات و فرضيات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اهداف، سوالات و فرضيات</dc:title>
  <dc:creator>Abbas Motevalian</dc:creator>
  <cp:lastModifiedBy>NooraGP</cp:lastModifiedBy>
  <cp:revision>27</cp:revision>
  <dcterms:created xsi:type="dcterms:W3CDTF">2002-09-05T12:06:43Z</dcterms:created>
  <dcterms:modified xsi:type="dcterms:W3CDTF">2022-04-22T08:44:53Z</dcterms:modified>
</cp:coreProperties>
</file>