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57" r:id="rId13"/>
    <p:sldId id="258" r:id="rId14"/>
    <p:sldId id="259" r:id="rId15"/>
    <p:sldId id="26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BECB-70EA-4916-B80B-99596A03E39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7BE5B4-EC51-4D28-B42B-233062677A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BECB-70EA-4916-B80B-99596A03E39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E5B4-EC51-4D28-B42B-233062677A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57BE5B4-EC51-4D28-B42B-233062677A9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BECB-70EA-4916-B80B-99596A03E39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BECB-70EA-4916-B80B-99596A03E39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57BE5B4-EC51-4D28-B42B-233062677A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BECB-70EA-4916-B80B-99596A03E39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7BE5B4-EC51-4D28-B42B-233062677A9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791BECB-70EA-4916-B80B-99596A03E39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E5B4-EC51-4D28-B42B-233062677A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BECB-70EA-4916-B80B-99596A03E39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57BE5B4-EC51-4D28-B42B-233062677A9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BECB-70EA-4916-B80B-99596A03E39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57BE5B4-EC51-4D28-B42B-233062677A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BECB-70EA-4916-B80B-99596A03E39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7BE5B4-EC51-4D28-B42B-233062677A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7BE5B4-EC51-4D28-B42B-233062677A9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BECB-70EA-4916-B80B-99596A03E39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57BE5B4-EC51-4D28-B42B-233062677A9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791BECB-70EA-4916-B80B-99596A03E39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791BECB-70EA-4916-B80B-99596A03E390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7BE5B4-EC51-4D28-B42B-233062677A9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pn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12" Type="http://schemas.openxmlformats.org/officeDocument/2006/relationships/image" Target="../media/image17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11" Type="http://schemas.openxmlformats.org/officeDocument/2006/relationships/image" Target="../media/image32.jpeg"/><Relationship Id="rId5" Type="http://schemas.openxmlformats.org/officeDocument/2006/relationships/image" Target="../media/image26.jpeg"/><Relationship Id="rId10" Type="http://schemas.openxmlformats.org/officeDocument/2006/relationships/image" Target="../media/image31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578" y="361830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sz="6600" b="1" dirty="0" smtClean="0">
                <a:solidFill>
                  <a:srgbClr val="002060"/>
                </a:solidFill>
              </a:rPr>
              <a:t>دانشکده بهداشت</a:t>
            </a:r>
            <a:endParaRPr lang="en-US" sz="66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user\Desktop\Shmu_logo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783341"/>
            <a:ext cx="3209925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4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002060"/>
                </a:solidFill>
              </a:rPr>
              <a:t>تاریخچه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C000"/>
                </a:solidFill>
              </a:rPr>
              <a:t>رشته کارشناسی پیوسته بهداشت عمومی :</a:t>
            </a:r>
            <a:endParaRPr lang="en-US" dirty="0">
              <a:solidFill>
                <a:srgbClr val="FFC000"/>
              </a:solidFill>
            </a:endParaRPr>
          </a:p>
          <a:p>
            <a:pPr marL="0" indent="0" algn="r" rtl="1">
              <a:buNone/>
            </a:pPr>
            <a:r>
              <a:rPr lang="fa-IR" dirty="0"/>
              <a:t>  از بهمن ماه سال 1389 پذیرش دانشجو در این رشته با هدف آموزش و تربیت نیروهای آشنا، معتقدو عامل به مفاهیم، مبانی و راهکارهای تامین، حفظ و ارتقاء سلامت برای </a:t>
            </a:r>
            <a:r>
              <a:rPr lang="fa-IR" dirty="0" smtClean="0"/>
              <a:t>جامعه، </a:t>
            </a:r>
            <a:r>
              <a:rPr lang="fa-IR" dirty="0"/>
              <a:t>خانواده و فردآغارگردید.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11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002060"/>
                </a:solidFill>
              </a:rPr>
              <a:t>تاریخچه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rgbClr val="FFC000"/>
                </a:solidFill>
              </a:rPr>
              <a:t>کارشناسی ارشد رشته اپیدمیولوژی:</a:t>
            </a:r>
          </a:p>
          <a:p>
            <a:pPr marL="0" indent="0" algn="r" rtl="1">
              <a:buNone/>
            </a:pPr>
            <a:r>
              <a:rPr lang="fa-IR" dirty="0" smtClean="0"/>
              <a:t>از مهر ماه سال 1397 پذیرش دانشجو آغاز شد.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6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0696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sz="4000" b="1" dirty="0" smtClean="0">
                <a:solidFill>
                  <a:schemeClr val="tx1"/>
                </a:solidFill>
                <a:cs typeface="B Nazanin" pitchFamily="2" charset="-78"/>
              </a:rPr>
              <a:t>رئیس دانشکده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/>
            </a:r>
            <a:br>
              <a:rPr lang="fa-IR" dirty="0" smtClean="0">
                <a:solidFill>
                  <a:schemeClr val="tx1"/>
                </a:solidFill>
                <a:cs typeface="B Nazanin" pitchFamily="2" charset="-78"/>
              </a:rPr>
            </a:br>
            <a:r>
              <a:rPr lang="fa-IR" sz="3600" dirty="0" smtClean="0">
                <a:solidFill>
                  <a:schemeClr val="tx1"/>
                </a:solidFill>
                <a:cs typeface="B Nazanin" pitchFamily="2" charset="-78"/>
              </a:rPr>
              <a:t>جناب آقای دکتر اله بخش جاوید</a:t>
            </a:r>
            <a:endParaRPr lang="en-US" sz="36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43608" y="3933056"/>
            <a:ext cx="8229600" cy="1396752"/>
          </a:xfrm>
        </p:spPr>
        <p:txBody>
          <a:bodyPr/>
          <a:lstStyle/>
          <a:p>
            <a:pPr marL="0" indent="0" algn="ctr">
              <a:buNone/>
            </a:pPr>
            <a:r>
              <a:rPr lang="fa-IR" sz="3600" b="1" dirty="0" smtClean="0">
                <a:cs typeface="B Nazanin" pitchFamily="2" charset="-78"/>
              </a:rPr>
              <a:t>معاون آموزشی دانشکده</a:t>
            </a:r>
          </a:p>
          <a:p>
            <a:pPr marL="0" indent="0" algn="ctr">
              <a:buNone/>
            </a:pPr>
            <a:r>
              <a:rPr lang="fa-IR" dirty="0" smtClean="0">
                <a:cs typeface="B Nazanin" pitchFamily="2" charset="-78"/>
              </a:rPr>
              <a:t>سرکار خانم دکتر مهری دلوریان زاده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2050" name="Picture 2" descr="C:\Users\user\Desktop\ag7k007mfmb1z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80" y="1268760"/>
            <a:ext cx="122413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drkzq2jc1cf5v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80" y="3668394"/>
            <a:ext cx="1277924" cy="170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61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 smtClean="0">
                <a:solidFill>
                  <a:srgbClr val="002060"/>
                </a:solidFill>
                <a:cs typeface="B Nazanin" pitchFamily="2" charset="-78"/>
              </a:rPr>
              <a:t>رشته مهندسی بهداشت حرفه ای و ایمنی کار</a:t>
            </a:r>
            <a:endParaRPr lang="en-US" b="1" dirty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مدیر گروه:  </a:t>
            </a:r>
            <a:r>
              <a:rPr lang="fa-IR" dirty="0" smtClean="0">
                <a:cs typeface="B Nazanin" pitchFamily="2" charset="-78"/>
              </a:rPr>
              <a:t>دکتر محمد حسین ابراهیمی</a:t>
            </a:r>
          </a:p>
          <a:p>
            <a:pPr marL="0" indent="0" algn="r">
              <a:buNone/>
            </a:pP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اعضای هیات علمی:</a:t>
            </a:r>
          </a:p>
          <a:p>
            <a:pPr algn="r" rtl="1"/>
            <a:r>
              <a:rPr lang="fa-IR" dirty="0">
                <a:cs typeface="B Nazanin" pitchFamily="2" charset="-78"/>
              </a:rPr>
              <a:t>جناب آقای دکتر عبدا.. برخورداری</a:t>
            </a:r>
            <a:endParaRPr lang="en-US" dirty="0">
              <a:cs typeface="B Nazanin" pitchFamily="2" charset="-78"/>
            </a:endParaRPr>
          </a:p>
          <a:p>
            <a:pPr algn="r" rtl="1"/>
            <a:r>
              <a:rPr lang="fa-IR" dirty="0">
                <a:cs typeface="B Nazanin" pitchFamily="2" charset="-78"/>
              </a:rPr>
              <a:t>جناب آقای دکتر مهدی </a:t>
            </a:r>
            <a:r>
              <a:rPr lang="fa-IR" dirty="0" smtClean="0">
                <a:cs typeface="B Nazanin" pitchFamily="2" charset="-78"/>
              </a:rPr>
              <a:t>جمشیدی راستانی</a:t>
            </a:r>
            <a:endParaRPr lang="en-US" dirty="0">
              <a:cs typeface="B Nazanin" pitchFamily="2" charset="-78"/>
            </a:endParaRPr>
          </a:p>
          <a:p>
            <a:pPr algn="r" rtl="1"/>
            <a:r>
              <a:rPr lang="fa-IR" dirty="0">
                <a:cs typeface="B Nazanin" pitchFamily="2" charset="-78"/>
              </a:rPr>
              <a:t>جناب آقای مهندس عظیم </a:t>
            </a:r>
            <a:r>
              <a:rPr lang="fa-IR" dirty="0" smtClean="0">
                <a:cs typeface="B Nazanin" pitchFamily="2" charset="-78"/>
              </a:rPr>
              <a:t>کریمی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اساتید مدعو: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سرکار خانم دکترفریده </a:t>
            </a:r>
            <a:r>
              <a:rPr lang="fa-IR" dirty="0">
                <a:cs typeface="B Nazanin" pitchFamily="2" charset="-78"/>
              </a:rPr>
              <a:t>صادقیان</a:t>
            </a:r>
            <a:endParaRPr lang="en-US" dirty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آقای مهندس جمال </a:t>
            </a:r>
            <a:r>
              <a:rPr lang="fa-IR" dirty="0">
                <a:cs typeface="B Nazanin" pitchFamily="2" charset="-78"/>
              </a:rPr>
              <a:t>بیگانه</a:t>
            </a:r>
            <a:endParaRPr lang="en-US" dirty="0">
              <a:cs typeface="B Nazanin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Nazanin" pitchFamily="2" charset="-78"/>
            </a:endParaRPr>
          </a:p>
        </p:txBody>
      </p:sp>
      <p:pic>
        <p:nvPicPr>
          <p:cNvPr id="3074" name="Picture 2" descr="C:\Users\user\Desktop\vgasrridttgo5v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93770"/>
            <a:ext cx="792169" cy="985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1b6mgwbshipl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979113"/>
            <a:ext cx="709684" cy="922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er\Desktop\3kjserapxej8u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420" y="4440407"/>
            <a:ext cx="691917" cy="96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user\Desktop\f4tat1kldm6vn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735030" cy="87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user\Desktop\1613384668-drjamshidi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15" y="3428030"/>
            <a:ext cx="721021" cy="94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1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389" y="69269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fa-IR" b="1" dirty="0">
                <a:solidFill>
                  <a:srgbClr val="002060"/>
                </a:solidFill>
                <a:cs typeface="B Nazanin" pitchFamily="2" charset="-78"/>
              </a:rPr>
              <a:t>رشته مهندسی بهداشت </a:t>
            </a:r>
            <a:r>
              <a:rPr lang="fa-IR" b="1" dirty="0" smtClean="0">
                <a:solidFill>
                  <a:srgbClr val="002060"/>
                </a:solidFill>
                <a:cs typeface="B Nazanin" pitchFamily="2" charset="-78"/>
              </a:rPr>
              <a:t>محیط</a:t>
            </a:r>
            <a:r>
              <a:rPr lang="en-US" dirty="0">
                <a:cs typeface="B Nazanin" pitchFamily="2" charset="-78"/>
              </a:rPr>
              <a:t/>
            </a:r>
            <a:br>
              <a:rPr lang="en-US" dirty="0">
                <a:cs typeface="B Nazanin" pitchFamily="2" charset="-78"/>
              </a:rPr>
            </a:b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363091"/>
            <a:ext cx="8503920" cy="45720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b="1" dirty="0">
                <a:solidFill>
                  <a:schemeClr val="bg1"/>
                </a:solidFill>
                <a:cs typeface="B Nazanin" pitchFamily="2" charset="-78"/>
              </a:rPr>
              <a:t>مدیر گروه:</a:t>
            </a:r>
            <a:r>
              <a:rPr lang="fa-IR" dirty="0">
                <a:solidFill>
                  <a:schemeClr val="bg1"/>
                </a:solidFill>
                <a:cs typeface="B Nazanin" pitchFamily="2" charset="-78"/>
              </a:rPr>
              <a:t> </a:t>
            </a:r>
            <a:r>
              <a:rPr lang="fa-IR" dirty="0">
                <a:cs typeface="B Nazanin" pitchFamily="2" charset="-78"/>
              </a:rPr>
              <a:t>جناب آقای دکتر جاوید</a:t>
            </a:r>
            <a:endParaRPr lang="en-US" dirty="0">
              <a:cs typeface="B Nazanin" pitchFamily="2" charset="-78"/>
            </a:endParaRPr>
          </a:p>
          <a:p>
            <a:pPr marL="0" indent="0" algn="r" rtl="1">
              <a:buNone/>
            </a:pPr>
            <a:r>
              <a:rPr lang="fa-IR" b="1" dirty="0">
                <a:solidFill>
                  <a:schemeClr val="bg1"/>
                </a:solidFill>
                <a:cs typeface="B Nazanin" pitchFamily="2" charset="-78"/>
              </a:rPr>
              <a:t>اعضای هیات علمی:</a:t>
            </a:r>
            <a:endParaRPr lang="en-US" dirty="0">
              <a:solidFill>
                <a:schemeClr val="bg1"/>
              </a:solidFill>
              <a:cs typeface="B Nazanin" pitchFamily="2" charset="-78"/>
            </a:endParaRPr>
          </a:p>
          <a:p>
            <a:pPr algn="r" rtl="1"/>
            <a:r>
              <a:rPr lang="fa-IR" dirty="0">
                <a:cs typeface="B Nazanin" pitchFamily="2" charset="-78"/>
              </a:rPr>
              <a:t>جناب آقای دکتر علی اکبر رودباری</a:t>
            </a:r>
            <a:endParaRPr lang="en-US" dirty="0">
              <a:cs typeface="B Nazanin" pitchFamily="2" charset="-78"/>
            </a:endParaRPr>
          </a:p>
          <a:p>
            <a:pPr algn="r" rtl="1"/>
            <a:r>
              <a:rPr lang="fa-IR" dirty="0">
                <a:cs typeface="B Nazanin" pitchFamily="2" charset="-78"/>
              </a:rPr>
              <a:t>جناب آقای دکتر سید کمال غدیری</a:t>
            </a:r>
            <a:endParaRPr lang="en-US" dirty="0">
              <a:cs typeface="B Nazanin" pitchFamily="2" charset="-78"/>
            </a:endParaRPr>
          </a:p>
          <a:p>
            <a:pPr algn="r" rtl="1"/>
            <a:r>
              <a:rPr lang="fa-IR" dirty="0">
                <a:cs typeface="B Nazanin" pitchFamily="2" charset="-78"/>
              </a:rPr>
              <a:t>سرکار خانم دکتر مرجان قنبریان</a:t>
            </a:r>
            <a:endParaRPr lang="en-US" dirty="0">
              <a:cs typeface="B Nazanin" pitchFamily="2" charset="-78"/>
            </a:endParaRPr>
          </a:p>
          <a:p>
            <a:pPr algn="r" rtl="1"/>
            <a:r>
              <a:rPr lang="fa-IR" dirty="0">
                <a:cs typeface="B Nazanin" pitchFamily="2" charset="-78"/>
              </a:rPr>
              <a:t>جناب آقای دکتر علی مشایخ صالحی</a:t>
            </a:r>
            <a:endParaRPr lang="en-US" dirty="0">
              <a:cs typeface="B Nazanin" pitchFamily="2" charset="-78"/>
            </a:endParaRPr>
          </a:p>
          <a:p>
            <a:pPr marL="0" indent="0" algn="r" rtl="1">
              <a:buNone/>
            </a:pPr>
            <a:r>
              <a:rPr lang="fa-IR" b="1" dirty="0">
                <a:solidFill>
                  <a:schemeClr val="bg1"/>
                </a:solidFill>
                <a:cs typeface="B Nazanin" pitchFamily="2" charset="-78"/>
              </a:rPr>
              <a:t>اساتید مدعو:</a:t>
            </a:r>
            <a:endParaRPr lang="en-US" b="1" dirty="0">
              <a:solidFill>
                <a:schemeClr val="bg1"/>
              </a:solidFill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دکتر سعید </a:t>
            </a:r>
            <a:r>
              <a:rPr lang="fa-IR" dirty="0">
                <a:cs typeface="B Nazanin" pitchFamily="2" charset="-78"/>
              </a:rPr>
              <a:t>ناظمی</a:t>
            </a:r>
            <a:endParaRPr lang="en-US" dirty="0">
              <a:cs typeface="B Nazanin" pitchFamily="2" charset="-78"/>
            </a:endParaRPr>
          </a:p>
          <a:p>
            <a:pPr algn="r"/>
            <a:endParaRPr lang="en-US" dirty="0">
              <a:cs typeface="B Nazanin" pitchFamily="2" charset="-78"/>
            </a:endParaRPr>
          </a:p>
        </p:txBody>
      </p:sp>
      <p:pic>
        <p:nvPicPr>
          <p:cNvPr id="4100" name="Picture 4" descr="C:\Users\user\Desktop\zanmvvbe356za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987" y="4174637"/>
            <a:ext cx="1027546" cy="102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user\Desktop\jrmwtfqa9110paim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533" y="4537737"/>
            <a:ext cx="885730" cy="109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user\Desktop\6csdahqa71yqes3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510" y="3595513"/>
            <a:ext cx="859477" cy="115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user\Desktop\2017-11-03-13-51-23_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263" y="4969785"/>
            <a:ext cx="898809" cy="1123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user\Desktop\hzzbjwqh09qh76d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05" y="3032765"/>
            <a:ext cx="874005" cy="130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user\Desktop\ag7k007mfmb1z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30" y="1556792"/>
            <a:ext cx="891480" cy="121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60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fa-IR" b="1" dirty="0">
                <a:solidFill>
                  <a:srgbClr val="002060"/>
                </a:solidFill>
                <a:cs typeface="B Nazanin" pitchFamily="2" charset="-78"/>
              </a:rPr>
              <a:t>رشته بهداشت </a:t>
            </a:r>
            <a:r>
              <a:rPr lang="fa-IR" b="1" dirty="0" smtClean="0">
                <a:solidFill>
                  <a:srgbClr val="002060"/>
                </a:solidFill>
                <a:cs typeface="B Nazanin" pitchFamily="2" charset="-78"/>
              </a:rPr>
              <a:t>عمومی</a:t>
            </a:r>
            <a:r>
              <a:rPr lang="en-US" dirty="0">
                <a:cs typeface="B Nazanin" pitchFamily="2" charset="-78"/>
              </a:rPr>
              <a:t/>
            </a:r>
            <a:br>
              <a:rPr lang="en-US" dirty="0">
                <a:cs typeface="B Nazanin" pitchFamily="2" charset="-78"/>
              </a:rPr>
            </a:b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9686" y="1497163"/>
            <a:ext cx="8229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b="1" dirty="0">
                <a:solidFill>
                  <a:schemeClr val="bg1"/>
                </a:solidFill>
                <a:cs typeface="B Nazanin" pitchFamily="2" charset="-78"/>
              </a:rPr>
              <a:t>مدیر گروه</a:t>
            </a: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:</a:t>
            </a:r>
            <a:r>
              <a:rPr lang="en-US" b="1" dirty="0" smtClean="0">
                <a:solidFill>
                  <a:schemeClr val="bg1"/>
                </a:solidFill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جناب </a:t>
            </a:r>
            <a:r>
              <a:rPr lang="fa-IR" dirty="0">
                <a:cs typeface="B Nazanin" pitchFamily="2" charset="-78"/>
              </a:rPr>
              <a:t>آقای دکتر محمد امیری</a:t>
            </a:r>
            <a:endParaRPr lang="en-US" dirty="0">
              <a:cs typeface="B Nazanin" pitchFamily="2" charset="-78"/>
            </a:endParaRPr>
          </a:p>
          <a:p>
            <a:pPr marL="0" indent="0" algn="r" rtl="1">
              <a:buNone/>
            </a:pPr>
            <a:r>
              <a:rPr lang="fa-IR" b="1" dirty="0">
                <a:solidFill>
                  <a:schemeClr val="bg1"/>
                </a:solidFill>
                <a:cs typeface="B Nazanin" pitchFamily="2" charset="-78"/>
              </a:rPr>
              <a:t>اعضای هیات علمی:</a:t>
            </a:r>
            <a:endParaRPr lang="en-US" dirty="0">
              <a:solidFill>
                <a:schemeClr val="bg1"/>
              </a:solidFill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سرکار خانم دکترمهری </a:t>
            </a:r>
            <a:r>
              <a:rPr lang="fa-IR" dirty="0">
                <a:cs typeface="B Nazanin" pitchFamily="2" charset="-78"/>
              </a:rPr>
              <a:t>دلوریان زاده</a:t>
            </a:r>
            <a:endParaRPr lang="en-US" dirty="0">
              <a:cs typeface="B Nazanin" pitchFamily="2" charset="-78"/>
            </a:endParaRPr>
          </a:p>
          <a:p>
            <a:pPr marL="0" indent="0" algn="r" rtl="1">
              <a:buNone/>
            </a:pPr>
            <a:r>
              <a:rPr lang="fa-IR" b="1" dirty="0">
                <a:solidFill>
                  <a:schemeClr val="bg1"/>
                </a:solidFill>
                <a:cs typeface="B Nazanin" pitchFamily="2" charset="-78"/>
              </a:rPr>
              <a:t>اساتید مدعو:</a:t>
            </a:r>
            <a:endParaRPr lang="en-US" b="1" dirty="0">
              <a:solidFill>
                <a:schemeClr val="bg1"/>
              </a:solidFill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جناب آقای دکتر احمد </a:t>
            </a:r>
            <a:r>
              <a:rPr lang="fa-IR" dirty="0">
                <a:cs typeface="B Nazanin" pitchFamily="2" charset="-78"/>
              </a:rPr>
              <a:t>خسروی</a:t>
            </a:r>
            <a:endParaRPr lang="en-US" dirty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سرکار خانم دکترسولماز </a:t>
            </a:r>
            <a:r>
              <a:rPr lang="fa-IR" dirty="0">
                <a:cs typeface="B Nazanin" pitchFamily="2" charset="-78"/>
              </a:rPr>
              <a:t>طالبی</a:t>
            </a:r>
            <a:endParaRPr lang="en-US" dirty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سرکار خانم دکترشهربانو </a:t>
            </a:r>
            <a:r>
              <a:rPr lang="fa-IR" dirty="0">
                <a:cs typeface="B Nazanin" pitchFamily="2" charset="-78"/>
              </a:rPr>
              <a:t>گلی</a:t>
            </a:r>
            <a:endParaRPr lang="en-US" dirty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سرکار خانم دکترمرضیه </a:t>
            </a:r>
            <a:r>
              <a:rPr lang="fa-IR" dirty="0">
                <a:cs typeface="B Nazanin" pitchFamily="2" charset="-78"/>
              </a:rPr>
              <a:t>روحانی رصاف</a:t>
            </a:r>
            <a:endParaRPr lang="en-US" dirty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جناب آقای دکترعلی </a:t>
            </a:r>
            <a:r>
              <a:rPr lang="fa-IR" dirty="0">
                <a:cs typeface="B Nazanin" pitchFamily="2" charset="-78"/>
              </a:rPr>
              <a:t>حسین زاده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5122" name="Picture 2" descr="C:\Users\user\Desktop\uvm0895eon6i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56" y="1544497"/>
            <a:ext cx="777782" cy="99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er\Desktop\db199f3b-0fbe-4ac5-9fde-b6141c969bb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83" y="3823146"/>
            <a:ext cx="777782" cy="92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user\Desktop\xla7d0htcofy3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432" y="4182380"/>
            <a:ext cx="783973" cy="98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user\Desktop\jdf4sygwawkgbz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406" y="4620712"/>
            <a:ext cx="734600" cy="970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user\Desktop\dsq5n7qxb4d931ld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730" y="5086767"/>
            <a:ext cx="719218" cy="99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user\Desktop\twiy0uqda56qts1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561964"/>
            <a:ext cx="720080" cy="96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user\Desktop\drkzq2jc1cf5vk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37" y="2636912"/>
            <a:ext cx="777782" cy="100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6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2060"/>
                </a:solidFill>
              </a:rPr>
              <a:t>رشته کارشناسی ارشد اپیدمیولوژی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fa-IR" sz="3500" b="1" dirty="0" smtClean="0">
                <a:solidFill>
                  <a:schemeClr val="bg1"/>
                </a:solidFill>
              </a:rPr>
              <a:t>مدیر گروه: </a:t>
            </a:r>
            <a:r>
              <a:rPr lang="fa-IR" dirty="0" smtClean="0"/>
              <a:t>دکتر احمد خسروی</a:t>
            </a:r>
          </a:p>
          <a:p>
            <a:pPr marL="0" indent="0" algn="r" rtl="1">
              <a:buNone/>
            </a:pPr>
            <a:r>
              <a:rPr lang="fa-IR" sz="3500" b="1" dirty="0" smtClean="0">
                <a:solidFill>
                  <a:schemeClr val="bg1"/>
                </a:solidFill>
              </a:rPr>
              <a:t>اعضای هیات علمی: </a:t>
            </a:r>
          </a:p>
          <a:p>
            <a:pPr algn="r" rtl="1"/>
            <a:r>
              <a:rPr lang="fa-IR" dirty="0" smtClean="0"/>
              <a:t>جناب آقای دکتر رضا چمن</a:t>
            </a:r>
          </a:p>
          <a:p>
            <a:pPr algn="r" rtl="1"/>
            <a:r>
              <a:rPr lang="fa-IR" dirty="0"/>
              <a:t>جناب آقای </a:t>
            </a:r>
            <a:r>
              <a:rPr lang="fa-IR" dirty="0" smtClean="0"/>
              <a:t>دکتر محمدحسن امامیان</a:t>
            </a:r>
          </a:p>
          <a:p>
            <a:pPr algn="r" rtl="1"/>
            <a:r>
              <a:rPr lang="fa-IR" dirty="0"/>
              <a:t>جناب آقای </a:t>
            </a:r>
            <a:r>
              <a:rPr lang="fa-IR" dirty="0" smtClean="0"/>
              <a:t>دکتر علی حسین زاده</a:t>
            </a:r>
          </a:p>
          <a:p>
            <a:pPr algn="r" rtl="1"/>
            <a:r>
              <a:rPr lang="fa-IR" dirty="0" smtClean="0"/>
              <a:t>سرکار خانم دکتر شهربانو گلی</a:t>
            </a:r>
          </a:p>
          <a:p>
            <a:pPr algn="r" rtl="1"/>
            <a:r>
              <a:rPr lang="fa-IR" dirty="0"/>
              <a:t>سرکار خانم </a:t>
            </a:r>
            <a:r>
              <a:rPr lang="fa-IR" dirty="0" smtClean="0"/>
              <a:t>دکتر مرضیه روحانی رصاف</a:t>
            </a:r>
          </a:p>
          <a:p>
            <a:pPr algn="r" rtl="1"/>
            <a:r>
              <a:rPr lang="fa-IR" dirty="0"/>
              <a:t>سرکار خانم </a:t>
            </a:r>
            <a:r>
              <a:rPr lang="fa-IR" dirty="0" smtClean="0"/>
              <a:t>دکتر سیده سولماز </a:t>
            </a:r>
            <a:r>
              <a:rPr lang="fa-IR" dirty="0" smtClean="0"/>
              <a:t>طالبی</a:t>
            </a:r>
          </a:p>
          <a:p>
            <a:pPr algn="r" rtl="1"/>
            <a:r>
              <a:rPr lang="fa-IR" dirty="0" smtClean="0"/>
              <a:t>سرکار خانم دکتر رقیه علیاری (مکز تحقیقات اپیدمیولوژِی چشم)</a:t>
            </a:r>
            <a:endParaRPr lang="fa-IR" dirty="0" smtClean="0"/>
          </a:p>
          <a:p>
            <a:pPr algn="r" rtl="1"/>
            <a:r>
              <a:rPr lang="fa-IR" dirty="0" smtClean="0"/>
              <a:t>سرکار </a:t>
            </a:r>
            <a:r>
              <a:rPr lang="fa-IR" dirty="0"/>
              <a:t>خانم </a:t>
            </a:r>
            <a:r>
              <a:rPr lang="fa-IR" dirty="0" smtClean="0"/>
              <a:t>سپیده </a:t>
            </a:r>
            <a:r>
              <a:rPr lang="fa-IR" dirty="0" smtClean="0"/>
              <a:t>مهدوی</a:t>
            </a:r>
            <a:r>
              <a:rPr lang="en-US" dirty="0" smtClean="0"/>
              <a:t> </a:t>
            </a:r>
            <a:r>
              <a:rPr lang="fa-IR" dirty="0" smtClean="0"/>
              <a:t>(فعالیت در </a:t>
            </a:r>
            <a:r>
              <a:rPr lang="en-US" dirty="0" smtClean="0"/>
              <a:t>EDC</a:t>
            </a:r>
            <a:r>
              <a:rPr lang="fa-IR" dirty="0" smtClean="0"/>
              <a:t> )</a:t>
            </a:r>
            <a:endParaRPr lang="fa-IR" dirty="0" smtClean="0"/>
          </a:p>
          <a:p>
            <a:pPr algn="r" rtl="1"/>
            <a:r>
              <a:rPr lang="fa-IR" dirty="0"/>
              <a:t>سرکار خانم </a:t>
            </a:r>
            <a:r>
              <a:rPr lang="fa-IR" dirty="0" smtClean="0"/>
              <a:t>فریبا </a:t>
            </a:r>
            <a:r>
              <a:rPr lang="fa-IR" dirty="0" smtClean="0"/>
              <a:t>زارع (مرکز تحقیقات علوم رفتاری)</a:t>
            </a:r>
            <a:endParaRPr lang="fa-IR" dirty="0" smtClean="0"/>
          </a:p>
          <a:p>
            <a:pPr algn="r" rtl="1"/>
            <a:r>
              <a:rPr lang="fa-IR" dirty="0" smtClean="0"/>
              <a:t>جناب آقای سلمان </a:t>
            </a:r>
            <a:r>
              <a:rPr lang="fa-IR" dirty="0" smtClean="0"/>
              <a:t>دلیری (مرکز تحقیقات بالینی بیمارستان)</a:t>
            </a:r>
            <a:endParaRPr lang="fa-IR" dirty="0" smtClean="0"/>
          </a:p>
          <a:p>
            <a:pPr algn="r" rtl="1"/>
            <a:r>
              <a:rPr lang="fa-IR" dirty="0" smtClean="0"/>
              <a:t>جناب آقای امید </a:t>
            </a:r>
            <a:r>
              <a:rPr lang="fa-IR" dirty="0"/>
              <a:t>کرگز(فعالیت در </a:t>
            </a:r>
            <a:r>
              <a:rPr lang="en-US" dirty="0"/>
              <a:t>EDC</a:t>
            </a:r>
            <a:r>
              <a:rPr lang="fa-IR" dirty="0"/>
              <a:t> )</a:t>
            </a:r>
          </a:p>
          <a:p>
            <a:pPr algn="r" rtl="1"/>
            <a:endParaRPr lang="fa-IR" dirty="0" smtClean="0"/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2050" name="Picture 2" descr="C:\Users\user\Desktop\1509468359-cha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62" y="2266354"/>
            <a:ext cx="709562" cy="760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1509468398-emami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61" y="2640596"/>
            <a:ext cx="648072" cy="77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esktop\twiy0uqda56qts1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572" y="3026055"/>
            <a:ext cx="577850" cy="773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ser\Desktop\jdf4sygwawkgbz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877" y="3294832"/>
            <a:ext cx="648072" cy="85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user\Desktop\xla7d0htcofy3d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69" y="3799149"/>
            <a:ext cx="628255" cy="789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user\Desktop\1507665509-madavi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832" y="4622545"/>
            <a:ext cx="643622" cy="84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user\Desktop\1613285706-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474" y="4941168"/>
            <a:ext cx="604948" cy="82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user\Desktop\1613285656-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422" y="5256647"/>
            <a:ext cx="626527" cy="78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user\Desktop\1613285562-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169" y="5616111"/>
            <a:ext cx="580414" cy="76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user\Desktop\dsq5n7qxb4d931ld.jpe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123" y="3432959"/>
            <a:ext cx="588948" cy="81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user\Desktop\db199f3b-0fbe-4ac5-9fde-b6141c969bbc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62" y="1556792"/>
            <a:ext cx="709562" cy="70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7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پرسنل دانشکده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396552" y="1556792"/>
            <a:ext cx="8503920" cy="4572000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rgbClr val="FFC000"/>
                </a:solidFill>
              </a:rPr>
              <a:t>کارشناس و مسئول آزمایشگاه:</a:t>
            </a:r>
          </a:p>
          <a:p>
            <a:pPr marL="0" indent="0" algn="r" rtl="1">
              <a:buNone/>
            </a:pPr>
            <a:r>
              <a:rPr lang="fa-IR" dirty="0" smtClean="0"/>
              <a:t> خانم مهندس فاطمه داوردوست </a:t>
            </a:r>
          </a:p>
          <a:p>
            <a:pPr algn="r" rtl="1"/>
            <a:r>
              <a:rPr lang="fa-IR" b="1" dirty="0" smtClean="0">
                <a:solidFill>
                  <a:srgbClr val="FFC000"/>
                </a:solidFill>
              </a:rPr>
              <a:t>مسئولین کتابخانه:</a:t>
            </a:r>
          </a:p>
          <a:p>
            <a:pPr marL="0" indent="0" algn="r" rtl="1">
              <a:buNone/>
            </a:pPr>
            <a:r>
              <a:rPr lang="fa-IR" dirty="0" smtClean="0"/>
              <a:t> آقای محمدعلی طاهری</a:t>
            </a:r>
          </a:p>
          <a:p>
            <a:pPr marL="0" indent="0" algn="r" rtl="1">
              <a:buNone/>
            </a:pPr>
            <a:r>
              <a:rPr lang="fa-IR" dirty="0" smtClean="0"/>
              <a:t>  خانم فاطمه نادعلی</a:t>
            </a:r>
          </a:p>
          <a:p>
            <a:pPr algn="r" rtl="1"/>
            <a:r>
              <a:rPr lang="fa-IR" b="1" dirty="0" smtClean="0">
                <a:solidFill>
                  <a:srgbClr val="FFC000"/>
                </a:solidFill>
              </a:rPr>
              <a:t>کارشناسان آموزش دانشکده:</a:t>
            </a:r>
          </a:p>
          <a:p>
            <a:pPr marL="0" indent="0" algn="r" rtl="1">
              <a:buNone/>
            </a:pPr>
            <a:r>
              <a:rPr lang="fa-IR" dirty="0" smtClean="0"/>
              <a:t>خانم نرگس محمدی</a:t>
            </a:r>
          </a:p>
          <a:p>
            <a:pPr marL="0" indent="0" algn="r" rtl="1">
              <a:buNone/>
            </a:pPr>
            <a:r>
              <a:rPr lang="fa-IR" dirty="0" smtClean="0"/>
              <a:t>خانم میترا بخارائیان</a:t>
            </a:r>
          </a:p>
          <a:p>
            <a:pPr marL="0" indent="0" algn="r" rtl="1">
              <a:buNone/>
            </a:pPr>
            <a:r>
              <a:rPr lang="fa-IR" dirty="0" smtClean="0"/>
              <a:t>آقای محسن جهانی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987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user\Downloads\WhatsApp Image 2021-10-09 at 13.00.1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31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2060"/>
                </a:solidFill>
              </a:rPr>
              <a:t>تاریخچه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C000"/>
                </a:solidFill>
              </a:rPr>
              <a:t>رشته کاردانی بهداشت حرفه­اي </a:t>
            </a:r>
            <a:r>
              <a:rPr lang="fa-IR" dirty="0">
                <a:solidFill>
                  <a:srgbClr val="FFC000"/>
                </a:solidFill>
              </a:rPr>
              <a:t>:</a:t>
            </a:r>
            <a:endParaRPr lang="en-US" dirty="0">
              <a:solidFill>
                <a:srgbClr val="FFC000"/>
              </a:solidFill>
            </a:endParaRPr>
          </a:p>
          <a:p>
            <a:pPr marL="0" indent="0" algn="r" rtl="1">
              <a:buNone/>
            </a:pPr>
            <a:r>
              <a:rPr lang="fa-IR" dirty="0"/>
              <a:t>ازسال 1379 پذیرش دانشجو در مقطع کاردانی بهداشت حرفه ای با هدف تربیت دانش­آموختگاني كه قادرند با پيش­بيني، ارزيابي و كنترل عوامل </a:t>
            </a:r>
            <a:r>
              <a:rPr lang="fa-IR" dirty="0" smtClean="0"/>
              <a:t>مخاطره ­</a:t>
            </a:r>
            <a:r>
              <a:rPr lang="fa-IR" dirty="0"/>
              <a:t>زاي محيط كار، سلامت جسماني، رواني و اجتماعي نيروي كار را تا بالاترين سطح ممكن تامين نموده و با به كار گماردن در كارهاي متناسب با قابليت­هاي جسمي و رواني، </a:t>
            </a:r>
            <a:r>
              <a:rPr lang="fa-IR" dirty="0" smtClean="0"/>
              <a:t>بهره ­</a:t>
            </a:r>
            <a:r>
              <a:rPr lang="fa-IR" dirty="0"/>
              <a:t>وري و اثربخشي آنان  را ارتقاء دهند </a:t>
            </a:r>
            <a:r>
              <a:rPr lang="fa-IR" dirty="0" smtClean="0"/>
              <a:t>آغاز </a:t>
            </a:r>
            <a:r>
              <a:rPr lang="fa-IR" dirty="0"/>
              <a:t>و تا سال  1389 تربیت دانشجو در این مقطع ادامه </a:t>
            </a:r>
            <a:r>
              <a:rPr lang="fa-IR" dirty="0" smtClean="0"/>
              <a:t>داشت.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55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002060"/>
                </a:solidFill>
              </a:rPr>
              <a:t>تاریخچه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C000"/>
                </a:solidFill>
              </a:rPr>
              <a:t>رشته کاردانی بهداشت محیط :</a:t>
            </a:r>
            <a:endParaRPr lang="en-US" dirty="0">
              <a:solidFill>
                <a:srgbClr val="FFC000"/>
              </a:solidFill>
            </a:endParaRPr>
          </a:p>
          <a:p>
            <a:pPr marL="0" indent="0" algn="r" rtl="1">
              <a:buNone/>
            </a:pPr>
            <a:r>
              <a:rPr lang="fa-IR" dirty="0"/>
              <a:t>   ازسال 1379 پذیرش دانشجو در مقطع کاردانی بهداشت حرفه ای باهدف تربیت دانش آموختگانی که با درک واقعیت ها و باورهای جامعه قادر به شناسایی عوامل آلاینده محیطی وکمک درحفظ محیط زیست انسانی </a:t>
            </a:r>
            <a:r>
              <a:rPr lang="fa-IR" dirty="0" smtClean="0"/>
              <a:t>از آلودگی </a:t>
            </a:r>
            <a:r>
              <a:rPr lang="fa-IR" dirty="0"/>
              <a:t>ها وپیشگیری ازبیماری­های ناشی ازعوامل محیطی درسطح روستاها وشهرها آغاز و تا سال 1389 تربیت دانشجو در این مقطع ادامه داشت.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30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002060"/>
                </a:solidFill>
              </a:rPr>
              <a:t>تاریخچه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C000"/>
                </a:solidFill>
              </a:rPr>
              <a:t>رشته کاردانی مبارزه </a:t>
            </a:r>
            <a:r>
              <a:rPr lang="fa-IR" b="1" dirty="0" smtClean="0">
                <a:solidFill>
                  <a:srgbClr val="FFC000"/>
                </a:solidFill>
              </a:rPr>
              <a:t>با بیماریها </a:t>
            </a:r>
            <a:r>
              <a:rPr lang="fa-IR" b="1" dirty="0">
                <a:solidFill>
                  <a:srgbClr val="FFC000"/>
                </a:solidFill>
              </a:rPr>
              <a:t>: </a:t>
            </a:r>
            <a:endParaRPr lang="en-US" dirty="0">
              <a:solidFill>
                <a:srgbClr val="FFC000"/>
              </a:solidFill>
            </a:endParaRPr>
          </a:p>
          <a:p>
            <a:pPr marL="0" indent="0" algn="r" rtl="1">
              <a:buNone/>
            </a:pPr>
            <a:r>
              <a:rPr lang="fa-IR" dirty="0"/>
              <a:t>درسال 1383 اولین دوره پذیرش دانشجو با هدف تربیت نیروهای معتقد، آشنا و عامل به مفاهیم و مبانی و استراتژی های مبارزه </a:t>
            </a:r>
            <a:r>
              <a:rPr lang="fa-IR" dirty="0" smtClean="0"/>
              <a:t>با بیماریها </a:t>
            </a:r>
            <a:r>
              <a:rPr lang="fa-IR" dirty="0"/>
              <a:t>و تامین، حفظ و ارتقای سلامت جامعه تحت پوشش آغاز </a:t>
            </a:r>
            <a:r>
              <a:rPr lang="fa-IR" dirty="0" smtClean="0"/>
              <a:t>و تا </a:t>
            </a:r>
            <a:r>
              <a:rPr lang="fa-IR" dirty="0"/>
              <a:t>سال 1389 تربیت دانشجو در این رشته ادامه داشت.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95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002060"/>
                </a:solidFill>
              </a:rPr>
              <a:t>تاریخچه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C000"/>
                </a:solidFill>
              </a:rPr>
              <a:t>رشته کاردانی بهداشت خانواده :</a:t>
            </a:r>
            <a:endParaRPr lang="en-US" dirty="0">
              <a:solidFill>
                <a:srgbClr val="FFC000"/>
              </a:solidFill>
            </a:endParaRPr>
          </a:p>
          <a:p>
            <a:pPr marL="0" indent="0" algn="r" rtl="1">
              <a:buNone/>
            </a:pPr>
            <a:r>
              <a:rPr lang="fa-IR" dirty="0"/>
              <a:t>درسال 1383 پذیرش دانشجو در مقطع کاردانی بهداشت خانواده با هدف تربیت نیروهای آشنا، معتقد و عامل به مفاهیم ، مبانی و راهکارهای تامین، حفظ و ارتقای سلامت برای اعضای خانواده آغاز و تا سال 1389ادامه داشت.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3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002060"/>
                </a:solidFill>
              </a:rPr>
              <a:t>تاریخچه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C000"/>
                </a:solidFill>
              </a:rPr>
              <a:t>رشته کارشناسی ناپیوسته بهداشت عمومی :</a:t>
            </a:r>
            <a:endParaRPr lang="en-US" dirty="0">
              <a:solidFill>
                <a:srgbClr val="FFC000"/>
              </a:solidFill>
            </a:endParaRPr>
          </a:p>
          <a:p>
            <a:pPr marL="0" indent="0" algn="r" rtl="1">
              <a:buNone/>
            </a:pPr>
            <a:r>
              <a:rPr lang="fa-IR" dirty="0"/>
              <a:t>ازمهرماه سال 1387 پذیرش دانشجو در این رشته با هدف آموزش و تربیت نیروهای آشنا، معتقد و عامل به مفاهیم ، مبانی و راهکارهای تامین ،حفظ وارتقاء سلامت برای جامعه - خانواده و فرد </a:t>
            </a:r>
            <a:r>
              <a:rPr lang="fa-IR" dirty="0" smtClean="0"/>
              <a:t>آغازگردید.</a:t>
            </a:r>
            <a:endParaRPr lang="en-US" dirty="0"/>
          </a:p>
          <a:p>
            <a:pPr marL="0" indent="0" algn="r" rtl="1">
              <a:buNone/>
            </a:pPr>
            <a:r>
              <a:rPr lang="fa-IR" dirty="0"/>
              <a:t>پذیرش دانشجو دراین رشته در نيمسال اول صورت مي­گرفت  و تا سال 1394ادامه داشت.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48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002060"/>
                </a:solidFill>
              </a:rPr>
              <a:t>تاریخچه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C000"/>
                </a:solidFill>
              </a:rPr>
              <a:t>رشته کارشناسی ناپیوسته بهداشت محیط :</a:t>
            </a:r>
            <a:endParaRPr lang="en-US" dirty="0">
              <a:solidFill>
                <a:srgbClr val="FFC000"/>
              </a:solidFill>
            </a:endParaRPr>
          </a:p>
          <a:p>
            <a:pPr marL="0" indent="0" algn="r" rtl="1">
              <a:buNone/>
            </a:pPr>
            <a:r>
              <a:rPr lang="fa-IR" dirty="0"/>
              <a:t>  از بهمن ماه سال 1387 پذیرش دانشجو در این رشته باهدف تربیت دانش آموختگانی که در جهت تامین بهداشت محیط جامعه و توسعه پایدار در سطح شهرستان و استان و كشور آغازگردید.</a:t>
            </a:r>
            <a:endParaRPr lang="en-US" dirty="0"/>
          </a:p>
          <a:p>
            <a:pPr marL="0" indent="0" algn="r" rtl="1">
              <a:buNone/>
            </a:pPr>
            <a:r>
              <a:rPr lang="fa-IR" dirty="0"/>
              <a:t>پذیرش دانشجو دراین رشته در نيمسال اول صورت مي­گرفت و تا سال 1394ادامه داشت</a:t>
            </a:r>
            <a:r>
              <a:rPr lang="fa-IR" b="1" dirty="0"/>
              <a:t> 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09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002060"/>
                </a:solidFill>
              </a:rPr>
              <a:t>تاریخچه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b="1" dirty="0">
                <a:solidFill>
                  <a:srgbClr val="FFC000"/>
                </a:solidFill>
              </a:rPr>
              <a:t>رشته کارشناسی  پیوسته بهداشت محیط :</a:t>
            </a:r>
            <a:endParaRPr lang="en-US" dirty="0">
              <a:solidFill>
                <a:srgbClr val="FFC000"/>
              </a:solidFill>
            </a:endParaRPr>
          </a:p>
          <a:p>
            <a:pPr marL="0" indent="0" algn="r" rtl="1">
              <a:buNone/>
            </a:pPr>
            <a:r>
              <a:rPr lang="fa-IR" dirty="0"/>
              <a:t>  ازمهرماه سال 1389 پذیرش دانشجو در این رشته آغازگردید تا </a:t>
            </a:r>
            <a:r>
              <a:rPr lang="fa-IR" dirty="0" smtClean="0"/>
              <a:t>با توجه </a:t>
            </a:r>
            <a:r>
              <a:rPr lang="fa-IR" dirty="0"/>
              <a:t>به ارزش­های حاکم بر جامعه و مقررات­، قوانین، استانداردهای موجود و براساس دستاوردها، پیشرفت­ها و تحولات منطقه­ای و بین­المللی برنامه­های آموزشی جوانان مستعد و لایق کشور را در این زمینه تخصصی، ارائه نماید.</a:t>
            </a:r>
            <a:endParaRPr lang="en-US" dirty="0"/>
          </a:p>
          <a:p>
            <a:pPr marL="0" indent="0" algn="r" rtl="1">
              <a:buNone/>
            </a:pPr>
            <a:r>
              <a:rPr lang="fa-IR" dirty="0"/>
              <a:t>   دانش آموختگان این رشته افراد متعهد، متخصص وکارآمدی </a:t>
            </a:r>
            <a:r>
              <a:rPr lang="fa-IR" dirty="0" smtClean="0"/>
              <a:t>هستند که </a:t>
            </a:r>
            <a:r>
              <a:rPr lang="fa-IR" dirty="0"/>
              <a:t>قادرند شناسایی، پیشگیری و کنترل آلاینده های محیطی را ازطریق برنامه ریزی طراحی، مدیریت، آموزش و اجرا در سطح مطلوبی انجام داده و باعث ارتقاء فرهنگ بهداشت محیط و سطح سلامت جامعه شده وگام های موثری در زمینه حفاظت ازمحیط زیست بردارند.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08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002060"/>
                </a:solidFill>
              </a:rPr>
              <a:t>تاریخچه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C000"/>
                </a:solidFill>
              </a:rPr>
              <a:t>رشته کارشناسی پیوسته بهداشت حرفه ای :</a:t>
            </a:r>
            <a:endParaRPr lang="en-US" dirty="0">
              <a:solidFill>
                <a:srgbClr val="FFC000"/>
              </a:solidFill>
            </a:endParaRPr>
          </a:p>
          <a:p>
            <a:pPr marL="0" indent="0" algn="r" rtl="1">
              <a:buNone/>
            </a:pPr>
            <a:r>
              <a:rPr lang="fa-IR" dirty="0"/>
              <a:t>  ازمهرماه سال 1389 پذیرش دانشجو در این رشته آغازگردید. ماموریت اصلی رشته، تربیت دانش آموختگانی است که قادرند با پیش بینی، ارزیابی وکنترل عوامل </a:t>
            </a:r>
            <a:r>
              <a:rPr lang="fa-IR" dirty="0" smtClean="0"/>
              <a:t>مخاطره ­</a:t>
            </a:r>
            <a:r>
              <a:rPr lang="fa-IR" dirty="0"/>
              <a:t>زای محیط کار، سلامت جسمانی، روانی و اجتماعی نیروی کار را تا بالاترین سطح ممکن تامین نموده و با به کارگماردن درکارهای متناسب با قابلیت­های جسمی و روانی، بهره</a:t>
            </a:r>
            <a:r>
              <a:rPr lang="fa-IR" dirty="0" smtClean="0"/>
              <a:t>­ وری </a:t>
            </a:r>
            <a:r>
              <a:rPr lang="fa-IR" dirty="0"/>
              <a:t>و اثربخشی آنان را ارتقاء بخشد.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49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268</TotalTime>
  <Words>903</Words>
  <Application>Microsoft Office PowerPoint</Application>
  <PresentationFormat>On-screen Show (4:3)</PresentationFormat>
  <Paragraphs>90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 دانشکده بهداشت</vt:lpstr>
      <vt:lpstr>تاریخچه</vt:lpstr>
      <vt:lpstr>تاریخچه</vt:lpstr>
      <vt:lpstr>تاریخچه</vt:lpstr>
      <vt:lpstr>تاریخچه</vt:lpstr>
      <vt:lpstr>تاریخچه</vt:lpstr>
      <vt:lpstr>تاریخچه</vt:lpstr>
      <vt:lpstr>تاریخچه</vt:lpstr>
      <vt:lpstr>تاریخچه</vt:lpstr>
      <vt:lpstr>تاریخچه</vt:lpstr>
      <vt:lpstr>تاریخچه</vt:lpstr>
      <vt:lpstr>رئیس دانشکده جناب آقای دکتر اله بخش جاوید</vt:lpstr>
      <vt:lpstr>رشته مهندسی بهداشت حرفه ای و ایمنی کار</vt:lpstr>
      <vt:lpstr>رشته مهندسی بهداشت محیط </vt:lpstr>
      <vt:lpstr>رشته بهداشت عمومی </vt:lpstr>
      <vt:lpstr>رشته کارشناسی ارشد اپیدمیولوژی</vt:lpstr>
      <vt:lpstr>پرسنل دانشکده</vt:lpstr>
      <vt:lpstr>PowerPoint Presentation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دانشگاه علوم پزشکی شاهرود دانشکده بهداشت</dc:title>
  <dc:creator>MRT Pack 20 DVDs</dc:creator>
  <cp:lastModifiedBy>khosravi</cp:lastModifiedBy>
  <cp:revision>28</cp:revision>
  <dcterms:created xsi:type="dcterms:W3CDTF">2021-10-09T05:44:05Z</dcterms:created>
  <dcterms:modified xsi:type="dcterms:W3CDTF">2021-10-16T14:20:26Z</dcterms:modified>
</cp:coreProperties>
</file>