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748" r:id="rId1"/>
  </p:sldMasterIdLst>
  <p:notesMasterIdLst>
    <p:notesMasterId r:id="rId34"/>
  </p:notesMasterIdLst>
  <p:sldIdLst>
    <p:sldId id="2145706960" r:id="rId2"/>
    <p:sldId id="2145706966" r:id="rId3"/>
    <p:sldId id="2145706967" r:id="rId4"/>
    <p:sldId id="2145706968" r:id="rId5"/>
    <p:sldId id="2145706994" r:id="rId6"/>
    <p:sldId id="2145706995" r:id="rId7"/>
    <p:sldId id="2145706969" r:id="rId8"/>
    <p:sldId id="2145706970" r:id="rId9"/>
    <p:sldId id="2145706971" r:id="rId10"/>
    <p:sldId id="2145706972" r:id="rId11"/>
    <p:sldId id="2145706973" r:id="rId12"/>
    <p:sldId id="2145706974" r:id="rId13"/>
    <p:sldId id="2145706989" r:id="rId14"/>
    <p:sldId id="2145706984" r:id="rId15"/>
    <p:sldId id="2145706990" r:id="rId16"/>
    <p:sldId id="2145706985" r:id="rId17"/>
    <p:sldId id="2145706976" r:id="rId18"/>
    <p:sldId id="2145706986" r:id="rId19"/>
    <p:sldId id="2145706991" r:id="rId20"/>
    <p:sldId id="2145706977" r:id="rId21"/>
    <p:sldId id="2145706978" r:id="rId22"/>
    <p:sldId id="2145706979" r:id="rId23"/>
    <p:sldId id="2145706987" r:id="rId24"/>
    <p:sldId id="2145706992" r:id="rId25"/>
    <p:sldId id="2145706980" r:id="rId26"/>
    <p:sldId id="2145706988" r:id="rId27"/>
    <p:sldId id="2145706993" r:id="rId28"/>
    <p:sldId id="2145706981" r:id="rId29"/>
    <p:sldId id="2145706982" r:id="rId30"/>
    <p:sldId id="2145706983" r:id="rId31"/>
    <p:sldId id="2145706926" r:id="rId32"/>
    <p:sldId id="2057" r:id="rId33"/>
  </p:sldIdLst>
  <p:sldSz cx="12192000" cy="6858000"/>
  <p:notesSz cx="6858000" cy="9144000"/>
  <p:embeddedFontLst>
    <p:embeddedFont>
      <p:font typeface="Adobe Arabic SHIN" panose="020B0604020202020204" charset="0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Wingdings 3" panose="05040102010807070707" pitchFamily="18" charset="2"/>
      <p:regular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rhosein" initials="A" lastIdx="1" clrIdx="0">
    <p:extLst>
      <p:ext uri="{19B8F6BF-5375-455C-9EA6-DF929625EA0E}">
        <p15:presenceInfo xmlns:p15="http://schemas.microsoft.com/office/powerpoint/2012/main" userId="Amirhos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01" autoAdjust="0"/>
    <p:restoredTop sz="84769" autoAdjust="0"/>
  </p:normalViewPr>
  <p:slideViewPr>
    <p:cSldViewPr snapToGrid="0">
      <p:cViewPr varScale="1">
        <p:scale>
          <a:sx n="73" d="100"/>
          <a:sy n="73" d="100"/>
        </p:scale>
        <p:origin x="106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9F6F253-097C-457B-AC9D-D7A8598F2E7D}" type="datetimeFigureOut">
              <a:rPr lang="fa-IR" smtClean="0"/>
              <a:t>23/11/1442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41376A-6DCE-4E88-988F-F093B9A8E1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964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Serious side effects from vaccines, including the COVID-19 vaccine, are rare. In the Pfizer,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Janssen clinical trials, serious side effects happened at the same frequency as they do in the general population (among less than 1.0% of participants who received the vaccine). There were no notable differences in serious adverse events by age, race, ethnicity, or medical conditions.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vaccine trial, examples of serious side effects included two people with facial swelling, one person with difficult-to-control nausea and vomiting, and one report of Bell’s palsy.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Pfizer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vaccine trial, examples included a shoulder injury at the vaccination site and swollen lymph nodes in the armpit opposite the vaccination arm.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Janssen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vaccine trial, examples included four people with seizures and six people with deep vein thrombosis. We don’t know if these serious side effects are related to the vaccine or not.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instances of severe allergic reactions have been reported outside of clinical trials. See slide 18 for more information about allergic reactions.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Minor side effects are more common after the second dose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Pfizer than the first.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https://www.fda.gov/emergency-preparedness-and-response/mcm-legal-regulatory-and-policy-framework/pfizer-biontech-covid-19-vaccine-frequently-asked-questions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https://www.fda.gov/emergency-preparedness-and-response/mcm-legal-regulatory-and-policy-framework/moderna-covid-19-vaccine-frequently-asked-questions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https://www.fda.gov/emergency-preparedness-and-response/mcm-legal-regulatory-and-policy-framework/janssen-covid-19-vaccine-frequently-asked-questions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5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DCA7-B94D-4B23-8397-F633613AB5F8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16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083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D9DB-77EA-4DB8-A82C-3D2FADD7D740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16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487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3ECB-D58B-4417-9794-BA7D1509D1B5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16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898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EFA1-ECC5-4CDE-94C2-5D49E9115930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16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8354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FD5C-1AF1-4F71-936F-E272351F8517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16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57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DC55-8132-4B2F-9EDB-9B05A3AFAEE7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16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3836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CAA2-AAF6-45BA-9AC0-AA3140D67876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16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58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603E-3FBC-41CD-832A-C014C394FF64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16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414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4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16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9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A282-C5D7-43CE-9F07-463684ED79F5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16</a:t>
            </a:r>
            <a:endParaRPr lang="fa-I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28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C14C-29C1-4838-A03F-F6AFE7488F34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16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77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A5CD-062D-4FD0-87ED-0213425AEC8B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16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201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833B-B551-4308-9220-8AB3EC478797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16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70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B7E7-EE57-4430-948F-57DFFC5A2E11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16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17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ACE9-856B-4ABB-84FC-F2BF352BDD71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16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25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4A4F-BB8B-4050-A9E6-B16479FC4B1A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16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79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C978-CA6F-476A-86DF-10ECB927B262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16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41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77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93C17-4B1F-404A-B5B4-6623D6EF7568}" type="datetime8">
              <a:rPr lang="fa-IR" smtClean="0"/>
              <a:t>02 ژوئيه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/>
              <a:t>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F1BB580-6381-466F-B6BC-E642202B77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398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tatic4.donya-e-eqtesad.com/thumbnail/XSxl3UZuYlxa/vXJwwA1o8rIoZ7wrPHPV-QYqssTF6UH1BwhMCHO9O4SdbVkfXsgGzr0f59KRH3mElBH-hXHgenSPkchyUb3fFQ8Bvzddp2Sh0M_ZFb9brmlgCK77U9qL4Q,,/spmV6L6R93F4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08A95-A73E-4A36-8541-C6B94410C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92772"/>
            <a:ext cx="8915400" cy="461845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000" dirty="0">
                <a:cs typeface="B Nazanin" panose="00000400000000000000" pitchFamily="2" charset="-78"/>
              </a:rPr>
              <a:t>پیامدهای مهم متعاقب واکسیناسیون کرونا </a:t>
            </a:r>
          </a:p>
          <a:p>
            <a:pPr marL="0" indent="0" algn="ctr" rtl="1">
              <a:buNone/>
            </a:pPr>
            <a:r>
              <a:rPr lang="fa-IR" sz="4000" dirty="0">
                <a:cs typeface="B Nazanin" panose="00000400000000000000" pitchFamily="2" charset="-78"/>
              </a:rPr>
              <a:t>و تفاوت بروز این پیامدها در انواع واکسنها</a:t>
            </a:r>
          </a:p>
          <a:p>
            <a:pPr marL="0" indent="0" algn="ctr" rtl="1">
              <a:buNone/>
            </a:pPr>
            <a:endParaRPr lang="fa-IR" sz="3200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400" b="1" dirty="0">
                <a:cs typeface="B Nazanin" panose="00000400000000000000" pitchFamily="2" charset="-78"/>
              </a:rPr>
              <a:t>سید اسماعیل تقی زاده دیوا</a:t>
            </a:r>
          </a:p>
          <a:p>
            <a:pPr marL="0" indent="0" algn="ctr" rtl="1">
              <a:buNone/>
            </a:pPr>
            <a:r>
              <a:rPr lang="fa-IR" sz="2400" b="1" dirty="0">
                <a:cs typeface="B Nazanin" panose="00000400000000000000" pitchFamily="2" charset="-78"/>
              </a:rPr>
              <a:t> دانشجوی کارشناسی ارشد اپیدمیولوژی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EC0BD-B918-4C3E-AFD1-DC4F0C3F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943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B3EB-8353-4390-B686-367AB326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عوارض جانبی کمتر شایع واکسن های </a:t>
            </a:r>
            <a:r>
              <a:rPr lang="en-US" sz="3400" dirty="0">
                <a:cs typeface="B Nazanin" panose="00000400000000000000" pitchFamily="2" charset="-78"/>
              </a:rPr>
              <a:t>covid-19</a:t>
            </a:r>
            <a:br>
              <a:rPr lang="fa-IR" sz="3600" dirty="0"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73F47-E7A3-4B6B-AE8F-FD09B1FE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558" y="1744718"/>
            <a:ext cx="8915400" cy="4092932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عوارض کمتر شایع شده برای برخی از واکسن ها ی </a:t>
            </a:r>
            <a:r>
              <a:rPr lang="en-US" sz="2400" dirty="0">
                <a:cs typeface="B Nazanin" panose="00000400000000000000" pitchFamily="2" charset="-78"/>
              </a:rPr>
              <a:t>covid-19</a:t>
            </a:r>
            <a:r>
              <a:rPr lang="fa-IR" sz="2400" dirty="0">
                <a:cs typeface="B Nazanin" panose="00000400000000000000" pitchFamily="2" charset="-78"/>
              </a:rPr>
              <a:t>، واکنش های آلرژیک شدید مانند آنافیلاکسی است.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به محض دریافت واکسن از فرد درخواست می شود که 15الی 30 دقیقه در محل واکسیناسیون بماند.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466D8-9A6E-409A-8B90-132455D2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779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10E9-7304-4A9C-A0E0-F2BA2760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عوارض جانبی طولانی مدت واکسن های </a:t>
            </a:r>
            <a:r>
              <a:rPr lang="en-US" sz="3600" dirty="0">
                <a:cs typeface="B Nazanin" panose="00000400000000000000" pitchFamily="2" charset="-78"/>
              </a:rPr>
              <a:t>covid-19</a:t>
            </a:r>
            <a:br>
              <a:rPr lang="fa-IR" sz="3600" dirty="0"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B3AA-934D-4356-A791-870F87955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124" y="1797269"/>
            <a:ext cx="10289628" cy="4113953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با توجه به اینکه هیچ کدام از واکسن های تایید شده حاوی ویروس زنده نیستند باعث ایجاد بیماری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en-US" sz="2000" dirty="0">
                <a:cs typeface="B Nazanin" panose="00000400000000000000" pitchFamily="2" charset="-78"/>
              </a:rPr>
              <a:t>covid-19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نمی کند.</a:t>
            </a:r>
            <a:endParaRPr lang="en-US" sz="22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عوارض های ایجاد شده ، دو الی سه ماه پس ازتزریق واکسن کووید را می توان به عوارض جانبی طولانی مدت واکسن های </a:t>
            </a:r>
            <a:r>
              <a:rPr lang="en-US" sz="2200" dirty="0">
                <a:cs typeface="B Nazanin" panose="00000400000000000000" pitchFamily="2" charset="-78"/>
              </a:rPr>
              <a:t>covid-19</a:t>
            </a:r>
            <a:r>
              <a:rPr lang="fa-IR" sz="2200" dirty="0">
                <a:cs typeface="B Nazanin" panose="00000400000000000000" pitchFamily="2" charset="-78"/>
              </a:rPr>
              <a:t> اطلاق نمود.</a:t>
            </a:r>
            <a:endParaRPr lang="en-US" sz="22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28982-101F-44C6-8B67-FAB66048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885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B287-275E-4C5D-954C-4ACF2837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2952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تفاوت بروز پیامدها در انواع واکسنها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/>
          </a:p>
        </p:txBody>
      </p:sp>
      <p:pic>
        <p:nvPicPr>
          <p:cNvPr id="4" name="Content Placeholder 3" descr="این واکسن کرونا عوارض دارد">
            <a:hlinkClick r:id="rId2" tooltip="&quot;این واکسن کرونا عوارض دارد&quot;"/>
            <a:extLst>
              <a:ext uri="{FF2B5EF4-FFF2-40B4-BE49-F238E27FC236}">
                <a16:creationId xmlns:a16="http://schemas.microsoft.com/office/drawing/2014/main" id="{BEB60C97-F793-4E2D-8B37-E9C99733B9A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61" y="1758950"/>
            <a:ext cx="9186041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B5A96-DDC3-4AE5-8036-9981EFA2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4813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016C6-248B-4FA4-B0ED-E48775CE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 </a:t>
            </a:r>
            <a:r>
              <a:rPr lang="en-US" sz="3400" dirty="0" err="1">
                <a:cs typeface="B Nazanin" panose="00000400000000000000" pitchFamily="2" charset="-78"/>
              </a:rPr>
              <a:t>pfizer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C75C-A2BD-4E56-8B1D-96B1511E6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92773"/>
            <a:ext cx="8915400" cy="5381296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en-US" sz="2000" dirty="0">
                <a:cs typeface="B Nazanin" panose="00000400000000000000" pitchFamily="2" charset="-78"/>
              </a:rPr>
              <a:t>Pfizer</a:t>
            </a:r>
            <a:r>
              <a:rPr lang="fa-IR" sz="2200" dirty="0">
                <a:cs typeface="B Nazanin" panose="00000400000000000000" pitchFamily="2" charset="-78"/>
              </a:rPr>
              <a:t> آزمایش بالینی فاز </a:t>
            </a:r>
            <a:r>
              <a:rPr lang="en-US" sz="2000" dirty="0">
                <a:cs typeface="B Nazanin" panose="00000400000000000000" pitchFamily="2" charset="-78"/>
              </a:rPr>
              <a:t>III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را برای کاندید واکسن خود را در ماه جولای آغاز کرد.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شایعترین واکنشها طبق گزارش </a:t>
            </a:r>
            <a:r>
              <a:rPr lang="en-US" sz="2000" dirty="0">
                <a:cs typeface="B Nazanin" panose="00000400000000000000" pitchFamily="2" charset="-78"/>
              </a:rPr>
              <a:t>FDA</a:t>
            </a:r>
            <a:r>
              <a:rPr lang="fa-IR" sz="2200" dirty="0">
                <a:cs typeface="B Nazanin" panose="00000400000000000000" pitchFamily="2" charset="-78"/>
              </a:rPr>
              <a:t> که در ماه دسامبر منتشر شد.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>
                <a:cs typeface="B Nazanin" panose="00000400000000000000" pitchFamily="2" charset="-78"/>
              </a:rPr>
              <a:t>واکنش های محل تزریق(84.1%)، درد عضلانی(38.3%) 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>
                <a:cs typeface="B Nazanin" panose="00000400000000000000" pitchFamily="2" charset="-78"/>
              </a:rPr>
              <a:t> خستگی(62.9%)، سردرد(55.1%)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>
                <a:cs typeface="B Nazanin" panose="00000400000000000000" pitchFamily="2" charset="-78"/>
              </a:rPr>
              <a:t>درد مفصل(23.6%)، لرز(31.9%)، 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>
                <a:cs typeface="B Nazanin" panose="00000400000000000000" pitchFamily="2" charset="-78"/>
              </a:rPr>
              <a:t>تب(14.2%)، غدد لنفاوی متورم(</a:t>
            </a:r>
            <a:r>
              <a:rPr lang="en-US" sz="2200" dirty="0">
                <a:cs typeface="B Nazanin" panose="00000400000000000000" pitchFamily="2" charset="-78"/>
              </a:rPr>
              <a:t>.%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.3</a:t>
            </a:r>
            <a:r>
              <a:rPr lang="fa-IR" sz="2200" dirty="0">
                <a:cs typeface="B Nazanin" panose="00000400000000000000" pitchFamily="2" charset="-78"/>
              </a:rPr>
              <a:t>)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>
                <a:cs typeface="B Nazanin" panose="00000400000000000000" pitchFamily="2" charset="-78"/>
              </a:rPr>
              <a:t>چهار بیمار دریافت کننده واکسن فلج بل را تجربه کرده اند.</a:t>
            </a:r>
          </a:p>
          <a:p>
            <a:pPr algn="r" rt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ED683-1E66-4BF8-8FB3-DFD863B4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76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919553-4EF7-4C05-B6F2-EEA5EA5D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 </a:t>
            </a:r>
            <a:r>
              <a:rPr lang="en-US" sz="3400" dirty="0" err="1">
                <a:cs typeface="B Nazanin" panose="00000400000000000000" pitchFamily="2" charset="-78"/>
              </a:rPr>
              <a:t>pfizer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F802F-3C58-4CAC-BDCF-F1902224B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66345"/>
            <a:ext cx="8915400" cy="4867545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یک پزشک در فلوریدا 16 روز پس از دریافت واکسن در اثر یک اختلال نادر خون، ترمبوسیتوپنی ایمنی حاد درگذشت.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اختلال خون ترومبوسیتوپنی ایمنی، همچنین در بیماران علامتی و بدون علامت به عنوان یک عارضه نادر در</a:t>
            </a:r>
            <a:r>
              <a:rPr lang="en-US" sz="2200" dirty="0">
                <a:cs typeface="B Nazanin" panose="00000400000000000000" pitchFamily="2" charset="-78"/>
              </a:rPr>
              <a:t>COVID-19</a:t>
            </a:r>
            <a:r>
              <a:rPr lang="fa-IR" sz="2200" dirty="0">
                <a:cs typeface="B Nazanin" panose="00000400000000000000" pitchFamily="2" charset="-78"/>
              </a:rPr>
              <a:t> دیده شده است.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نروژ تاکنون حدود 45000 نفر را واکسینه کرده که اکثرا در خانه های سالمندان زندگی می کنند.</a:t>
            </a:r>
            <a:endParaRPr lang="en-US" sz="22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23 بیمار مسن در نروژ پس از دریافت واکسن </a:t>
            </a:r>
            <a:r>
              <a:rPr lang="en-US" sz="2000" dirty="0" err="1">
                <a:cs typeface="B Nazanin" panose="00000400000000000000" pitchFamily="2" charset="-78"/>
              </a:rPr>
              <a:t>pfizer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فوت کردند.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24D49-86CB-4B78-941E-F30E7F99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628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C5D45-031A-4AF9-A5E1-C262E031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51339"/>
            <a:ext cx="8915400" cy="5059884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آنتونی فاوچی مدیر انسیتوی ملی آلرژی و بیماری های عفونی، اظهار داشت که اگر چه مرگ و میر ها با توجه به جمعیت شکننده ممکن است تصادفی باشد.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ممکن است عوارض واکسن ها ، مانند تبها، بدن بیماران ضعیف را خسته کرده و در مرگ آنها نقش داشت.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گزارش ها از  سوییس پس از اولین دوز واکسن بین 12349 نفری که واکسن </a:t>
            </a:r>
            <a:r>
              <a:rPr lang="en-US" sz="2200" dirty="0">
                <a:cs typeface="B Nazanin" panose="00000400000000000000" pitchFamily="2" charset="-78"/>
              </a:rPr>
              <a:t>Pfizer </a:t>
            </a:r>
            <a:r>
              <a:rPr lang="fa-IR" sz="2200" dirty="0">
                <a:cs typeface="B Nazanin" panose="00000400000000000000" pitchFamily="2" charset="-78"/>
              </a:rPr>
              <a:t>یا </a:t>
            </a:r>
            <a:r>
              <a:rPr lang="en-US" sz="2000" dirty="0" err="1">
                <a:cs typeface="B Nazanin" panose="00000400000000000000" pitchFamily="2" charset="-78"/>
              </a:rPr>
              <a:t>moderna</a:t>
            </a:r>
            <a:r>
              <a:rPr lang="fa-IR" sz="2200" dirty="0">
                <a:cs typeface="B Nazanin" panose="00000400000000000000" pitchFamily="2" charset="-78"/>
              </a:rPr>
              <a:t> دریافت کرده اند، 9 نفر از آن ها فشارخون بالا را تجربه کرده اند.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برخی دچار سردرد، درد قفسه سینه، تعریق و اضطراب شده اند.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شش بیمار نیاز به درمان اضطراری داشته اند که همگی بهبود یافته اند.</a:t>
            </a:r>
          </a:p>
          <a:p>
            <a:pPr algn="just" rtl="1"/>
            <a:endParaRPr lang="fa-IR" sz="1800" dirty="0">
              <a:cs typeface="B Nazanin" panose="00000400000000000000" pitchFamily="2" charset="-78"/>
            </a:endParaRPr>
          </a:p>
          <a:p>
            <a:pPr algn="just" rtl="1"/>
            <a:endParaRPr lang="fa-IR" sz="1800" dirty="0"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6A691-5EE7-423C-929D-EDB6F923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7611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6199B-C244-4ADF-AD4C-584206709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03586"/>
            <a:ext cx="8915400" cy="4807636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از 9.9 میلیون دوز اول واکسن تجویز شده از 14 دسامبر الی 18 ژانویه، 47 مورد آنافیلاکسی پس از دریافت </a:t>
            </a:r>
            <a:r>
              <a:rPr lang="en-US" sz="2000" dirty="0">
                <a:cs typeface="B Nazanin" panose="00000400000000000000" pitchFamily="2" charset="-78"/>
              </a:rPr>
              <a:t>Pfizer</a:t>
            </a:r>
            <a:r>
              <a:rPr lang="fa-IR" sz="2200" dirty="0">
                <a:cs typeface="B Nazanin" panose="00000400000000000000" pitchFamily="2" charset="-78"/>
              </a:rPr>
              <a:t> به </a:t>
            </a:r>
            <a:r>
              <a:rPr lang="en-US" sz="2000" dirty="0">
                <a:cs typeface="B Nazanin" panose="00000400000000000000" pitchFamily="2" charset="-78"/>
              </a:rPr>
              <a:t>VAERS</a:t>
            </a:r>
            <a:r>
              <a:rPr lang="fa-IR" sz="2200" dirty="0">
                <a:cs typeface="B Nazanin" panose="00000400000000000000" pitchFamily="2" charset="-78"/>
              </a:rPr>
              <a:t> گزارش شد.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محققان یک مطالعه موردی را بر روی یک بیمار منتشر کردند که در آنها احتمال می رود واکسن </a:t>
            </a:r>
            <a:r>
              <a:rPr lang="en-US" sz="2200" dirty="0">
                <a:cs typeface="B Nazanin" panose="00000400000000000000" pitchFamily="2" charset="-78"/>
              </a:rPr>
              <a:t>Pfizer </a:t>
            </a:r>
            <a:r>
              <a:rPr lang="fa-IR" sz="2200" dirty="0">
                <a:cs typeface="B Nazanin" panose="00000400000000000000" pitchFamily="2" charset="-78"/>
              </a:rPr>
              <a:t> باعث شعله ور شدن آرتریت روماتوئید شده باشد.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درباره تغییرات قاعدگی پس از دریافت هر واکسن </a:t>
            </a:r>
            <a:r>
              <a:rPr lang="en-US" sz="2000" dirty="0">
                <a:cs typeface="B Nazanin" panose="00000400000000000000" pitchFamily="2" charset="-78"/>
              </a:rPr>
              <a:t>COVID-19</a:t>
            </a:r>
            <a:r>
              <a:rPr lang="fa-IR" sz="2200" dirty="0">
                <a:cs typeface="B Nazanin" panose="00000400000000000000" pitchFamily="2" charset="-78"/>
              </a:rPr>
              <a:t> با یک نظر سنجی بیش از 25000 نفر در نظر سنجی آنلاین در حال انجام است.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واکسن </a:t>
            </a:r>
            <a:r>
              <a:rPr lang="en-US" sz="2200" dirty="0">
                <a:cs typeface="B Nazanin" panose="00000400000000000000" pitchFamily="2" charset="-78"/>
              </a:rPr>
              <a:t>Pfizer</a:t>
            </a:r>
            <a:r>
              <a:rPr lang="fa-IR" sz="2200" dirty="0">
                <a:cs typeface="B Nazanin" panose="00000400000000000000" pitchFamily="2" charset="-78"/>
              </a:rPr>
              <a:t> مجوز استفاده اضطراری برای افراد 12 تا 15 ساله را دریافت کرد.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A20C9-D82D-4791-B0FC-508BB82E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16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658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B559-8B48-4359-802F-07D4ACA2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 </a:t>
            </a:r>
            <a:r>
              <a:rPr lang="en-US" sz="3400" dirty="0" err="1">
                <a:cs typeface="B Nazanin" panose="00000400000000000000" pitchFamily="2" charset="-78"/>
              </a:rPr>
              <a:t>moderna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A7FFA-7289-4773-AB0B-0ED371706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66345"/>
            <a:ext cx="8915400" cy="5118537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در گزارش </a:t>
            </a:r>
            <a:r>
              <a:rPr lang="en-US" sz="2200" dirty="0">
                <a:cs typeface="B Nazanin" panose="00000400000000000000" pitchFamily="2" charset="-78"/>
              </a:rPr>
              <a:t>FDA</a:t>
            </a:r>
            <a:r>
              <a:rPr lang="fa-IR" sz="22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ماه دسامبر شایعترین عوارض جانبی به صورت ذیل می باشد.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درد در محل تزریق(91.6%)، خستگی(68.5%)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سردرد(68%)، درد عضلانی(59.6%)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درد مفصل(44.8%)، لرز(43.4%)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سه بیمار هم دچار فج بل ، ناگهانی و موقت صورت شده اند.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طبق گزارش </a:t>
            </a:r>
            <a:r>
              <a:rPr lang="en-US" sz="2400" dirty="0">
                <a:cs typeface="B Nazanin" panose="00000400000000000000" pitchFamily="2" charset="-78"/>
              </a:rPr>
              <a:t>CDC </a:t>
            </a:r>
            <a:r>
              <a:rPr lang="fa-IR" sz="2400" dirty="0">
                <a:cs typeface="B Nazanin" panose="00000400000000000000" pitchFamily="2" charset="-78"/>
              </a:rPr>
              <a:t>، 11% درصد پس از اولین دوز واکسن تورم غدد لنفاوی که این مقدار پس از دوز دوم به 16% رسیده است.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6FDA5-CF90-4644-AFE6-BBBD9D4D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589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7B141-FF57-4E74-B2E3-C1179A03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 </a:t>
            </a:r>
            <a:r>
              <a:rPr lang="en-US" sz="3400" dirty="0" err="1">
                <a:cs typeface="B Nazanin" panose="00000400000000000000" pitchFamily="2" charset="-78"/>
              </a:rPr>
              <a:t>moderna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63EBB-C5B6-4EB7-8586-026C29094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02676"/>
            <a:ext cx="8915400" cy="4208546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محققان 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en-US" sz="2000" dirty="0">
                <a:cs typeface="B Nazanin" panose="00000400000000000000" pitchFamily="2" charset="-78"/>
              </a:rPr>
              <a:t>Mass General Brigham</a:t>
            </a:r>
            <a:r>
              <a:rPr lang="fa-IR" sz="2200" dirty="0">
                <a:cs typeface="B Nazanin" panose="00000400000000000000" pitchFamily="2" charset="-78"/>
              </a:rPr>
              <a:t>در یک طرح تحقیقاتی از 52805 شرکت کننده 2.1% نوعی از واکنش آلرژیک را تجربه کرده اند.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آلرژی در واکسن </a:t>
            </a:r>
            <a:r>
              <a:rPr lang="en-US" sz="2000" dirty="0" err="1">
                <a:cs typeface="B Nazanin" panose="00000400000000000000" pitchFamily="2" charset="-78"/>
              </a:rPr>
              <a:t>Moderna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 کمی بیشتر از واکسن </a:t>
            </a:r>
            <a:r>
              <a:rPr lang="en-US" sz="2000" dirty="0">
                <a:cs typeface="B Nazanin" panose="00000400000000000000" pitchFamily="2" charset="-78"/>
              </a:rPr>
              <a:t>Pfizer 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بوده است.(2.2% در مقایسه با 1.95%)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تجزیه و تحلیل داد ه های </a:t>
            </a:r>
            <a:r>
              <a:rPr lang="en-US" sz="2200" dirty="0">
                <a:cs typeface="B Nazanin" panose="00000400000000000000" pitchFamily="2" charset="-78"/>
              </a:rPr>
              <a:t>CDC </a:t>
            </a:r>
            <a:r>
              <a:rPr lang="fa-IR" sz="2200" dirty="0">
                <a:cs typeface="B Nazanin" panose="00000400000000000000" pitchFamily="2" charset="-78"/>
              </a:rPr>
              <a:t> که زنان باردار داوطلب واکسن </a:t>
            </a:r>
            <a:r>
              <a:rPr lang="en-US" sz="2000" dirty="0" err="1">
                <a:cs typeface="B Nazanin" panose="00000400000000000000" pitchFamily="2" charset="-78"/>
              </a:rPr>
              <a:t>Moderna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و </a:t>
            </a:r>
            <a:r>
              <a:rPr lang="en-US" sz="2200" dirty="0">
                <a:cs typeface="B Nazanin" panose="00000400000000000000" pitchFamily="2" charset="-78"/>
              </a:rPr>
              <a:t>Pfizer </a:t>
            </a:r>
            <a:r>
              <a:rPr lang="fa-IR" sz="2200" dirty="0">
                <a:cs typeface="B Nazanin" panose="00000400000000000000" pitchFamily="2" charset="-78"/>
              </a:rPr>
              <a:t>عوارض جانبی کمی مانند تب ، سردرد و لرز نسبت به عموم مردم گزارش کرده اند.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بیشتر آنها علایم حالت تهوع و درد در محل تزریق را دارند.</a:t>
            </a:r>
          </a:p>
          <a:p>
            <a:pPr marL="0" indent="0" algn="just" rtl="1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20483-8D4A-4FE8-B106-82AC9275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817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69DDF9-E8ED-4B45-9DD1-81433B6B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 </a:t>
            </a:r>
            <a:r>
              <a:rPr lang="en-US" sz="3400" dirty="0" err="1">
                <a:cs typeface="B Nazanin" panose="00000400000000000000" pitchFamily="2" charset="-78"/>
              </a:rPr>
              <a:t>moderna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59CD1-4AC2-4CCA-8D08-8ABFFFA8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در مطالعه واکنش های پوستی پس از واکسیناسیون </a:t>
            </a:r>
            <a:r>
              <a:rPr lang="en-US" sz="2000" dirty="0" err="1">
                <a:cs typeface="B Nazanin" panose="00000400000000000000" pitchFamily="2" charset="-78"/>
              </a:rPr>
              <a:t>Moderna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 و </a:t>
            </a:r>
            <a:r>
              <a:rPr lang="en-US" sz="2000" dirty="0" err="1">
                <a:cs typeface="B Nazanin" panose="00000400000000000000" pitchFamily="2" charset="-78"/>
              </a:rPr>
              <a:t>pfizer</a:t>
            </a:r>
            <a:r>
              <a:rPr lang="fa-IR" sz="2200" dirty="0">
                <a:cs typeface="B Nazanin" panose="00000400000000000000" pitchFamily="2" charset="-78"/>
              </a:rPr>
              <a:t> از جمله تورم و بثورات را منتشر کردند.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متداولترین واکنش پوستی در کسانی که واکسن </a:t>
            </a:r>
            <a:r>
              <a:rPr lang="en-US" sz="2000" dirty="0">
                <a:cs typeface="B Nazanin" panose="00000400000000000000" pitchFamily="2" charset="-78"/>
              </a:rPr>
              <a:t>Modena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را دریافت می کنند، واکنشهای موضعی و کهیر می باشد.</a:t>
            </a:r>
          </a:p>
          <a:p>
            <a:pPr algn="r" rt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66F11-5C9B-4D8F-A8CE-55468B58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885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9CD9B-8FAD-4548-B2B5-F6336C9A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اهداف آموزشی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2395-1F1B-4FD1-9229-F87A48083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75640"/>
            <a:ext cx="8915400" cy="3735581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پیامدهای نامطلوب ناشی از واکسیناسیون(</a:t>
            </a:r>
            <a:r>
              <a:rPr lang="en-US" sz="2400" dirty="0">
                <a:cs typeface="B Nazanin" panose="00000400000000000000" pitchFamily="2" charset="-78"/>
              </a:rPr>
              <a:t>AEFI</a:t>
            </a:r>
            <a:r>
              <a:rPr lang="fa-IR" sz="2400" dirty="0">
                <a:cs typeface="B Nazanin" panose="00000400000000000000" pitchFamily="2" charset="-78"/>
              </a:rPr>
              <a:t>) و انواع آن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عوارض واکسن کووید 19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تفاوت بروز پیامدها در انواع واکسنها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6B853-7021-4424-8099-C7BE1FB3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8367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9EC0-3D99-440F-86B7-84F1789F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 </a:t>
            </a:r>
            <a:r>
              <a:rPr lang="en-US" sz="3400" dirty="0" err="1">
                <a:cs typeface="B Nazanin" panose="00000400000000000000" pitchFamily="2" charset="-78"/>
              </a:rPr>
              <a:t>CansinoBio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4DBC-FC61-4CB9-B1DF-8D4C967AF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34207"/>
            <a:ext cx="8915400" cy="4177015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حداقل سه چهارم افراد یک مورد عارضه جانبی خفیف شایع از جمله :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درد در ناحیه تزریق، درد عضلانی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سردرد، تب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راش های پوستی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پنج مورد که تهوع را گزارش داده اند</a:t>
            </a:r>
            <a:r>
              <a:rPr lang="fa-IR" dirty="0"/>
              <a:t>.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1553-68B3-4632-B3E3-E1307383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8267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0010-45DC-4EA0-95D1-7DAFB214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 </a:t>
            </a:r>
            <a:r>
              <a:rPr lang="en-US" sz="3400" dirty="0" err="1">
                <a:cs typeface="B Nazanin" panose="00000400000000000000" pitchFamily="2" charset="-78"/>
              </a:rPr>
              <a:t>Gamaliya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D55DA-1DD7-4879-BA03-ADB260F53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50124"/>
            <a:ext cx="8915400" cy="4261098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موسسه تحقیقاتی گامالیا آزمایشات فاز </a:t>
            </a:r>
            <a:r>
              <a:rPr lang="en-US" sz="2200" dirty="0">
                <a:cs typeface="B Nazanin" panose="00000400000000000000" pitchFamily="2" charset="-78"/>
              </a:rPr>
              <a:t>III </a:t>
            </a:r>
            <a:r>
              <a:rPr lang="fa-IR" sz="2200" dirty="0">
                <a:cs typeface="B Nazanin" panose="00000400000000000000" pitchFamily="2" charset="-78"/>
              </a:rPr>
              <a:t> را در ماه آگوست آغاز کرد.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برخی از عوارض واکسن منتشر شده در مجله لانست 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200" dirty="0">
                <a:cs typeface="B Nazanin" panose="00000400000000000000" pitchFamily="2" charset="-78"/>
              </a:rPr>
              <a:t>15.2 درصد دچار بیماری شبه آنفلونزا می شوند.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200" dirty="0">
                <a:cs typeface="B Nazanin" panose="00000400000000000000" pitchFamily="2" charset="-78"/>
              </a:rPr>
              <a:t>5.4 درصد از افراد دچار واکنشهای محلی می شوند.</a:t>
            </a:r>
            <a:endParaRPr lang="en-US" sz="22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چند عارضه مهم: سینوزیت حاد، تشدید التهاب مثانه همراه با کولیک کلیوی و ترومبوز ورید عمقی، آبسه اندام که با واکسیناسیون ارتباط نداشت.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87D99-9347-49D7-BBEA-0D21A86A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8626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99B8-87B2-4517-B2E3-76EA7278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sz="3400" dirty="0" err="1">
                <a:cs typeface="B Nazanin" panose="00000400000000000000" pitchFamily="2" charset="-78"/>
              </a:rPr>
              <a:t>j&amp;j</a:t>
            </a:r>
            <a:r>
              <a:rPr lang="en-US" sz="3400" dirty="0">
                <a:cs typeface="B Nazanin" panose="00000400000000000000" pitchFamily="2" charset="-78"/>
              </a:rPr>
              <a:t>  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AEB95-AE8C-4EF7-BAA7-5E067D7B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04138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واکسن </a:t>
            </a:r>
            <a:r>
              <a:rPr lang="en-US" sz="2000" dirty="0">
                <a:cs typeface="B Nazanin" panose="00000400000000000000" pitchFamily="2" charset="-78"/>
              </a:rPr>
              <a:t>J&amp;J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آزمایش فاز </a:t>
            </a:r>
            <a:r>
              <a:rPr lang="en-US" sz="2000" dirty="0">
                <a:cs typeface="B Nazanin" panose="00000400000000000000" pitchFamily="2" charset="-78"/>
              </a:rPr>
              <a:t>III</a:t>
            </a:r>
            <a:r>
              <a:rPr lang="fa-IR" sz="2200" dirty="0">
                <a:cs typeface="B Nazanin" panose="00000400000000000000" pitchFamily="2" charset="-78"/>
              </a:rPr>
              <a:t> را برای کاندید واکسن از سپتامبر 2020آغاز کرد.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در آزمایشات قبلی 70درصد  از بیماران یک اثر جانبی خفیف مشابه با سایر واکسنها دیده شده را تجربه می کند.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درد در ناحیه تزریق(50.2%)، خستگی(38.2%)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>
                <a:cs typeface="B Nazanin" panose="00000400000000000000" pitchFamily="2" charset="-78"/>
              </a:rPr>
              <a:t>سردرد(38.9%)، درد عضلانی(33.2%)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>
                <a:cs typeface="B Nazanin" panose="00000400000000000000" pitchFamily="2" charset="-78"/>
              </a:rPr>
              <a:t>حالت تهوع(14%)، تب(9%)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>
                <a:cs typeface="B Nazanin" panose="00000400000000000000" pitchFamily="2" charset="-78"/>
              </a:rPr>
              <a:t>این عوارض در افراد زیر 60 سال بیشتر از بالای آن است.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FC8A5-66C5-4067-8C84-C754A92A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822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9D24-AC28-4B19-948D-AF379C2B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sz="3400" dirty="0" err="1">
                <a:cs typeface="B Nazanin" panose="00000400000000000000" pitchFamily="2" charset="-78"/>
              </a:rPr>
              <a:t>j&amp;j</a:t>
            </a:r>
            <a:r>
              <a:rPr lang="en-US" sz="3400" dirty="0">
                <a:cs typeface="B Nazanin" panose="00000400000000000000" pitchFamily="2" charset="-78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075A0-CA6B-4656-B93B-20615F9C7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لخته های خون در پانزده فرد ( از 7 میلیون افراد واکسن زده) مشاهده شد.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همه لخته ها در افراد زیر 50 سال مشاهده شد.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علائمی از جمله سردرد، درد پا و شکم 6-14 روز پس از واکسیناسیون رخ می دهد.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بیماران با سابقه ترومبوسیتوپنی ، مانند ترومبوسیتوپنی ناشی از هپارین ، نباید واکسن جانسون و جانسون استفاده کنند.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B326B-6DDE-4E48-8C2D-7EA0BDAE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680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FC7C-67E6-4664-BCC8-AD9540FD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sz="3400" dirty="0" err="1">
                <a:cs typeface="B Nazanin" panose="00000400000000000000" pitchFamily="2" charset="-78"/>
              </a:rPr>
              <a:t>j&amp;j</a:t>
            </a:r>
            <a:r>
              <a:rPr lang="en-US" sz="3400" dirty="0">
                <a:cs typeface="B Nazanin" panose="00000400000000000000" pitchFamily="2" charset="-78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2642-DADF-4BE5-989B-52216EC2D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نسبت به واکسن های </a:t>
            </a:r>
            <a:r>
              <a:rPr lang="en-US" sz="2000" dirty="0" err="1">
                <a:cs typeface="B Nazanin" panose="00000400000000000000" pitchFamily="2" charset="-78"/>
              </a:rPr>
              <a:t>Moderna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و </a:t>
            </a:r>
            <a:r>
              <a:rPr lang="en-US" sz="2000" dirty="0">
                <a:cs typeface="B Nazanin" panose="00000400000000000000" pitchFamily="2" charset="-78"/>
              </a:rPr>
              <a:t>Pfizer</a:t>
            </a:r>
            <a:r>
              <a:rPr lang="fa-IR" sz="2200" dirty="0">
                <a:cs typeface="B Nazanin" panose="00000400000000000000" pitchFamily="2" charset="-78"/>
              </a:rPr>
              <a:t>عوارض جانبی کمتری دارد.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در تاریخ 12 اکتبر شرکت دارویی و تجهیزات آمریکا موقتا تزریق واکسن تا تکمیل گزارش های دریافتی درباره ایجاد لخته های خون در پی واکسینه شدن با آن ، متوقف گردید.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کل لخته های شناسایی شده توسط </a:t>
            </a:r>
            <a:r>
              <a:rPr lang="en-US" sz="2200" dirty="0">
                <a:cs typeface="B Nazanin" panose="00000400000000000000" pitchFamily="2" charset="-78"/>
              </a:rPr>
              <a:t>CDC</a:t>
            </a:r>
            <a:r>
              <a:rPr lang="fa-IR" sz="2200" dirty="0">
                <a:cs typeface="B Nazanin" panose="00000400000000000000" pitchFamily="2" charset="-78"/>
              </a:rPr>
              <a:t> تا تاریخ 13 می به 28 مورد افزایش یافت. 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2891E-560E-4338-A08A-3E6A78AE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940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F63E3-0547-449F-BE16-F6CC63404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 </a:t>
            </a:r>
            <a:r>
              <a:rPr lang="en-US" sz="3400" dirty="0" err="1">
                <a:cs typeface="B Nazanin" panose="00000400000000000000" pitchFamily="2" charset="-78"/>
              </a:rPr>
              <a:t>Asterzenka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93539-EBE6-48BC-AA31-38FF35B50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در 6 سپتامبر این شرکت در طی ابتلا به التهاب خطرناک نخاع آزمایشات خود را متوقف کرده است.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محققان تشخیص داده اند که ارتباطی با واکسن ندارد. با اینحال آزمایشات را تا 26 اکتبر متوقف کرده اند.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در 21 اکتبر یک نفر در این آزمایش فوت کرده است.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تقریبا نیمی از افراد نوترپنی( کاهش گلبولهای سفید) موقت را که می توان فرد را مستعد ابتلا به عفونت کند، دچار شوند.</a:t>
            </a:r>
            <a:endParaRPr lang="en-US" sz="22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27AAA-CBA5-47E0-A9C5-8406AB71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858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3DCA-2AF3-4867-BCCB-66A38DDA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 </a:t>
            </a:r>
            <a:r>
              <a:rPr lang="en-US" sz="3400" dirty="0" err="1">
                <a:cs typeface="B Nazanin" panose="00000400000000000000" pitchFamily="2" charset="-78"/>
              </a:rPr>
              <a:t>Asterzenka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5CAB-2AD4-4ECC-AE23-EE57BF2D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28800"/>
            <a:ext cx="8915400" cy="4082422"/>
          </a:xfrm>
        </p:spPr>
        <p:txBody>
          <a:bodyPr>
            <a:normAutofit fontScale="92500" lnSpcReduction="20000"/>
          </a:bodyPr>
          <a:lstStyle/>
          <a:p>
            <a:pPr algn="just" rtl="1">
              <a:lnSpc>
                <a:spcPct val="170000"/>
              </a:lnSpc>
            </a:pPr>
            <a:r>
              <a:rPr lang="fa-IR" sz="2400" dirty="0">
                <a:cs typeface="B Nazanin" panose="00000400000000000000" pitchFamily="2" charset="-78"/>
              </a:rPr>
              <a:t>چندین کشور( ایسلند، نروژ، دانمارک، ایرلند، هلند، ایتالیا، فرانسه و آلمان) در پی عوارض لخته استفاده از واکسن را متوقف کرده اند.</a:t>
            </a:r>
          </a:p>
          <a:p>
            <a:pPr algn="just" rtl="1">
              <a:lnSpc>
                <a:spcPct val="170000"/>
              </a:lnSpc>
            </a:pPr>
            <a:r>
              <a:rPr lang="fa-IR" sz="2400" dirty="0">
                <a:cs typeface="B Nazanin" panose="00000400000000000000" pitchFamily="2" charset="-78"/>
              </a:rPr>
              <a:t> بیانیه ای که توسط آژانس دارویی اروپا(</a:t>
            </a:r>
            <a:r>
              <a:rPr lang="en-US" sz="2200" dirty="0">
                <a:cs typeface="B Nazanin" panose="00000400000000000000" pitchFamily="2" charset="-78"/>
              </a:rPr>
              <a:t>EMA</a:t>
            </a:r>
            <a:r>
              <a:rPr lang="fa-IR" sz="2400" dirty="0">
                <a:cs typeface="B Nazanin" panose="00000400000000000000" pitchFamily="2" charset="-78"/>
              </a:rPr>
              <a:t>)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 که مزایای واکسن </a:t>
            </a:r>
            <a:r>
              <a:rPr lang="en-US" sz="2200" dirty="0" err="1">
                <a:cs typeface="B Nazanin" panose="00000400000000000000" pitchFamily="2" charset="-78"/>
              </a:rPr>
              <a:t>Asterzenka</a:t>
            </a:r>
            <a:r>
              <a:rPr lang="fa-IR" sz="22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بیش از خطرات آن است.</a:t>
            </a:r>
          </a:p>
          <a:p>
            <a:pPr algn="just" rtl="1">
              <a:lnSpc>
                <a:spcPct val="170000"/>
              </a:lnSpc>
            </a:pPr>
            <a:r>
              <a:rPr lang="fa-IR" sz="2400" dirty="0">
                <a:cs typeface="B Nazanin" panose="00000400000000000000" pitchFamily="2" charset="-78"/>
              </a:rPr>
              <a:t>حدود بیست میلیون نفر که در کشور انگلیس واکسن تزریق کرده اند فقط 7 مورد لخته خون، که آن هم ارتباط علتی با واکسن به  اثبات نرسیده است.</a:t>
            </a:r>
          </a:p>
          <a:p>
            <a:pPr algn="just" rtl="1">
              <a:lnSpc>
                <a:spcPct val="170000"/>
              </a:lnSpc>
            </a:pPr>
            <a:r>
              <a:rPr lang="fa-IR" sz="2400" dirty="0">
                <a:cs typeface="B Nazanin" panose="00000400000000000000" pitchFamily="2" charset="-78"/>
              </a:rPr>
              <a:t>در اتحادیه اروپا و انگلیس ، 15 مورد ترومبوز ورید عمقی و 22 مورد آمبولی ریه گزارش شده است.</a:t>
            </a:r>
          </a:p>
          <a:p>
            <a:pPr algn="r" rt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C6D6B-DB12-4AF9-86DE-BCB55992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9086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B4119-7EF3-4AC8-AD7C-ADB2AC88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 </a:t>
            </a:r>
            <a:r>
              <a:rPr lang="en-US" sz="3400" dirty="0" err="1">
                <a:cs typeface="B Nazanin" panose="00000400000000000000" pitchFamily="2" charset="-78"/>
              </a:rPr>
              <a:t>Asterzenka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42863-750F-4050-9E38-C6905A6D5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در 34 میلیون افراد تزریق شده واکسن، 222 مورد لخته خون مشاهده شد.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لخته ها در زنان زیر 55 سال مشاهده شد.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توصیه آژانس دارویی اروپا (</a:t>
            </a:r>
            <a:r>
              <a:rPr lang="en-US" sz="2000" dirty="0">
                <a:cs typeface="B Nazanin" panose="00000400000000000000" pitchFamily="2" charset="-78"/>
              </a:rPr>
              <a:t>EMA</a:t>
            </a:r>
            <a:r>
              <a:rPr lang="fa-IR" sz="2200" dirty="0">
                <a:cs typeface="B Nazanin" panose="00000400000000000000" pitchFamily="2" charset="-78"/>
              </a:rPr>
              <a:t>) در صورت علایم مانند تنگی نفس، درد قفسه سینه، تورم پا، درد مداوم شکم ،علایم عصبی مانند تاری دید به پزشک مراجعه کنید.</a:t>
            </a:r>
          </a:p>
          <a:p>
            <a:pPr algn="r" rt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A0977-2161-45B3-97D0-C6936F60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978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A3A3-513A-40E4-A762-B6DF9E31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 نوواکس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2FAB-CC86-4DB8-9F6E-208B1731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60938"/>
            <a:ext cx="8915400" cy="4450284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در آزمایشات فاز 3 عوارض واکسن: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>
                <a:cs typeface="B Nazanin" panose="00000400000000000000" pitchFamily="2" charset="-78"/>
              </a:rPr>
              <a:t> درد در محل تزریق، درد عضلانی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>
                <a:cs typeface="B Nazanin" panose="00000400000000000000" pitchFamily="2" charset="-78"/>
              </a:rPr>
              <a:t> راش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>
                <a:cs typeface="B Nazanin" panose="00000400000000000000" pitchFamily="2" charset="-78"/>
              </a:rPr>
              <a:t>تب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>
                <a:cs typeface="B Nazanin" panose="00000400000000000000" pitchFamily="2" charset="-78"/>
              </a:rPr>
              <a:t>تهوع، استفراغ</a:t>
            </a:r>
            <a:endParaRPr lang="en-US" sz="22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2200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882A6-0111-46DC-B6C7-878362B6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2096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8AA2D-B4B6-4EA3-9BE5-3EB15F0B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 سینوفارم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C5EB4-5BE8-4E67-AAEA-F4CD5F09F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عوارض خیلی شایع(بالاتر از 10 درصد گیرندگان واکسن)</a:t>
            </a:r>
            <a:r>
              <a:rPr lang="en-US" sz="2200" dirty="0">
                <a:cs typeface="B Nazanin" panose="00000400000000000000" pitchFamily="2" charset="-78"/>
              </a:rPr>
              <a:t>: </a:t>
            </a:r>
            <a:r>
              <a:rPr lang="fa-IR" sz="2200" dirty="0">
                <a:cs typeface="B Nazanin" panose="00000400000000000000" pitchFamily="2" charset="-78"/>
              </a:rPr>
              <a:t>درد محل تزریق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عوارض ناشایع (بین یک در هزار تا یک درصد گیرندگان واکسن): راش جلدی درمحل تزریق، تهوع و استفراغ، خارش در محل های غیر از تزریق ، درد عضلانی، درد مفاصل، خواب آلودگی و گیجی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در مطالعات بالینی عوارض شدید با این واکسن مشاهده نشده است.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F3B24-BA7B-4BF5-84EC-9229E0DE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646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C0F5-4959-4430-A63A-8BAD3301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34621"/>
            <a:ext cx="8911687" cy="1280890"/>
          </a:xfrm>
        </p:spPr>
        <p:txBody>
          <a:bodyPr/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پیامدهای نامطلوب ناشی از واکسیناسیون</a:t>
            </a:r>
            <a:r>
              <a:rPr lang="fa-IR" sz="3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AEFI</a:t>
            </a:r>
            <a:r>
              <a:rPr lang="fa-IR" sz="3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3600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0DEA4-15AE-47CB-ACC1-26CC909C6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به هر رخداد پزشکی نامناسب و ناخواسته ای که پس از واکسیناسیون ایجاد شود و لزوما رابطه علیتی با مصرف واکسن ندارد، اطلاق می گردد.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0D625-E79B-4944-B3F8-F40AFE32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400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9927-F7CD-46AF-9BBD-6E0B6797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 سینواک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BFC6-9D53-4C52-B518-63E7CBCC3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65738"/>
            <a:ext cx="8915400" cy="4145484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یک سوم افراد واکسن زده دچار عوارض :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200" dirty="0">
                <a:cs typeface="B Nazanin" panose="00000400000000000000" pitchFamily="2" charset="-78"/>
              </a:rPr>
              <a:t>درد در ناحیه تزریق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200" dirty="0">
                <a:cs typeface="B Nazanin" panose="00000400000000000000" pitchFamily="2" charset="-78"/>
              </a:rPr>
              <a:t>تب، خستگی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200" dirty="0">
                <a:cs typeface="B Nazanin" panose="00000400000000000000" pitchFamily="2" charset="-78"/>
              </a:rPr>
              <a:t>عوارض مختصر تهوع و استفراغ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200" dirty="0">
                <a:cs typeface="B Nazanin" panose="00000400000000000000" pitchFamily="2" charset="-78"/>
              </a:rPr>
              <a:t>در 10 نوامبر به دلیل مرگ یکی واکسن زده ها متوقف شد.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200" dirty="0">
                <a:cs typeface="B Nazanin" panose="00000400000000000000" pitchFamily="2" charset="-78"/>
              </a:rPr>
              <a:t>با بررسی به عمل آمده مرگ به دلیل واکسن نبوده است.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A8752-4407-4950-81EB-49D38610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30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601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AFBA41-1618-4311-B2F4-BD2CA9FC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واکسن بهارات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C5B48-D7A4-4C27-8EEA-28F91C796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در مطالعات  بالینی فاز یک، دو و سه (روی 25800نفر) هیچ مورد عارضه شدید گزارش نشده است. </a:t>
            </a:r>
          </a:p>
          <a:p>
            <a:pPr lvl="1"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شایعترین عارضه موضعی درد در محل تزریق و شایعترین عارضه سیستمیک سردرد بوده است.</a:t>
            </a:r>
          </a:p>
          <a:p>
            <a:pPr lvl="1"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 از عوارض کمتر شایع احساس گیجی، لرزش، تعریق، احساس سرما، سرفه و تورم محل تزریق بوده است</a:t>
            </a:r>
            <a:r>
              <a:rPr lang="fa-IR" sz="2200">
                <a:cs typeface="B Nazanin" panose="00000400000000000000" pitchFamily="2" charset="-78"/>
              </a:rPr>
              <a:t>.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802F1-C075-48B8-B25E-3E69865B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801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3ADE4C-7CA1-4BDB-B58C-B237A0D7C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044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700063-71E3-4991-B99D-57F76BFEF9E2}"/>
              </a:ext>
            </a:extLst>
          </p:cNvPr>
          <p:cNvSpPr/>
          <p:nvPr/>
        </p:nvSpPr>
        <p:spPr>
          <a:xfrm>
            <a:off x="2257425" y="2773470"/>
            <a:ext cx="7677150" cy="1311057"/>
          </a:xfrm>
          <a:prstGeom prst="rect">
            <a:avLst/>
          </a:prstGeom>
          <a:noFill/>
        </p:spPr>
        <p:txBody>
          <a:bodyPr wrap="square" lIns="79178" tIns="39589" rIns="79178" bIns="39589">
            <a:spAutoFit/>
          </a:bodyPr>
          <a:lstStyle/>
          <a:p>
            <a:pPr algn="ctr" defTabSz="791779"/>
            <a:r>
              <a:rPr lang="fa-IR" sz="8000" dirty="0">
                <a:ln w="0">
                  <a:noFill/>
                </a:ln>
                <a:solidFill>
                  <a:srgbClr val="D0495D"/>
                </a:solidFill>
                <a:effectLst>
                  <a:outerShdw blurRad="190500" algn="ctr" rotWithShape="0">
                    <a:srgbClr val="D4CEAE"/>
                  </a:outerShdw>
                </a:effectLst>
                <a:latin typeface="Adobe Arabic SHIN" panose="01000500000000020002" pitchFamily="2" charset="-78"/>
                <a:cs typeface="B Titr" panose="00000700000000000000" pitchFamily="2" charset="-78"/>
              </a:rPr>
              <a:t>سپاس از توجه شما</a:t>
            </a:r>
          </a:p>
        </p:txBody>
      </p:sp>
    </p:spTree>
    <p:extLst>
      <p:ext uri="{BB962C8B-B14F-4D97-AF65-F5344CB8AC3E}">
        <p14:creationId xmlns:p14="http://schemas.microsoft.com/office/powerpoint/2010/main" val="89459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D2BC-A2FE-45F5-93BC-31CDEFC9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پیامدهای نامطلوب ناشی از واکسیناسیون</a:t>
            </a:r>
            <a:r>
              <a:rPr lang="fa-IR" sz="3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AEFI</a:t>
            </a:r>
            <a:r>
              <a:rPr lang="fa-IR" sz="3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a-IR" dirty="0">
                <a:cs typeface="B Nazanin" panose="00000400000000000000" pitchFamily="2" charset="-78"/>
              </a:rPr>
              <a:t>و انواع آن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26275-3980-4CB8-87FF-07E01D43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87062"/>
            <a:ext cx="8915400" cy="432416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واکنش وابسته به ماهیت واکسن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واکنش مربوط به نقص کیفیت واکسن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واکنش های مربوط به خطاهای ایمن سازی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واکنش مربوط به اضطراب ناشی از واکسیناسیون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رخداد همزمانی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00767-9A7D-4C1B-93D0-A054B41E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65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6ADE0-BAFC-4431-A825-39F2FDC08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14097"/>
            <a:ext cx="8915400" cy="4797125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اصول کلی نظام مراقبت نامطلوب واکسیناسیون</a:t>
            </a:r>
            <a:r>
              <a:rPr lang="fa-IR" sz="2000" dirty="0">
                <a:cs typeface="B Nazanin" panose="00000400000000000000" pitchFamily="2" charset="-78"/>
              </a:rPr>
              <a:t>(</a:t>
            </a:r>
            <a:r>
              <a:rPr lang="en-US" sz="2000" dirty="0">
                <a:cs typeface="B Nazanin" panose="00000400000000000000" pitchFamily="2" charset="-78"/>
              </a:rPr>
              <a:t>AEFIs</a:t>
            </a:r>
            <a:r>
              <a:rPr lang="fa-IR" sz="2200" dirty="0">
                <a:cs typeface="B Nazanin" panose="00000400000000000000" pitchFamily="2" charset="-78"/>
              </a:rPr>
              <a:t>) در همه کشورها مشابه هستند.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اجرای روش های مختلف می تواند به عواملی مانند نوع سازماندهی سرویس های ارائه دهنده خدمات ایمنسازی و میزان منابع موجود، بستگی دارد.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مرکز ملی نظارت </a:t>
            </a:r>
            <a:r>
              <a:rPr lang="en-US" sz="2000" dirty="0">
                <a:cs typeface="B Nazanin" panose="00000400000000000000" pitchFamily="2" charset="-78"/>
              </a:rPr>
              <a:t>National Regulatory Authority(NRA)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و برنامه ملی ایمنسازی </a:t>
            </a:r>
            <a:r>
              <a:rPr lang="en-US" sz="2000" dirty="0">
                <a:cs typeface="B Nazanin" panose="00000400000000000000" pitchFamily="2" charset="-78"/>
              </a:rPr>
              <a:t>National Immunization </a:t>
            </a:r>
            <a:r>
              <a:rPr lang="en-US" sz="2000" dirty="0" err="1">
                <a:cs typeface="B Nazanin" panose="00000400000000000000" pitchFamily="2" charset="-78"/>
              </a:rPr>
              <a:t>Programme</a:t>
            </a:r>
            <a:r>
              <a:rPr lang="en-US" sz="2000" dirty="0">
                <a:cs typeface="B Nazanin" panose="00000400000000000000" pitchFamily="2" charset="-78"/>
              </a:rPr>
              <a:t>(NIP)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پاسخگو ارتقا یا حفظ نظام مراقیت پیامدهای نامطلوب واکسیناسیون یک کشور هستند.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هر کشوری باید یک کمیته بررسی </a:t>
            </a:r>
            <a:r>
              <a:rPr lang="en-US" sz="2400" dirty="0">
                <a:cs typeface="B Nazanin" panose="00000400000000000000" pitchFamily="2" charset="-78"/>
              </a:rPr>
              <a:t> AEFI</a:t>
            </a:r>
            <a:r>
              <a:rPr lang="fa-IR" sz="2400" dirty="0">
                <a:cs typeface="B Nazanin" panose="00000400000000000000" pitchFamily="2" charset="-78"/>
              </a:rPr>
              <a:t> برای بررسی انفرادی موارد جدی و غیر معمول تشکیل داده  باشد.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2200" dirty="0">
              <a:cs typeface="B Nazanin" panose="00000400000000000000" pitchFamily="2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8900B-749B-4D4A-95FF-D8B5E24F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536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BAEEE-61E5-4847-B35D-5C33F374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40524"/>
            <a:ext cx="8915400" cy="4870698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نمونه ای از مرکز ملی نظارت، درآمریکا 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en-US" sz="2000" dirty="0">
                <a:cs typeface="B Nazanin" panose="00000400000000000000" pitchFamily="2" charset="-78"/>
              </a:rPr>
              <a:t>Vaccine Adverse Event Reporting System(VAERS)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می باشد.</a:t>
            </a:r>
          </a:p>
          <a:p>
            <a:pPr algn="just" rtl="1">
              <a:lnSpc>
                <a:spcPct val="150000"/>
              </a:lnSpc>
            </a:pPr>
            <a:r>
              <a:rPr lang="en-US" sz="2000" dirty="0">
                <a:cs typeface="B Nazanin" panose="00000400000000000000" pitchFamily="2" charset="-78"/>
              </a:rPr>
              <a:t>VAERS</a:t>
            </a:r>
            <a:r>
              <a:rPr lang="fa-IR" sz="2200" dirty="0">
                <a:cs typeface="B Nazanin" panose="00000400000000000000" pitchFamily="2" charset="-78"/>
              </a:rPr>
              <a:t> توسط مرکز کنترل و پیشگیری از بیماری ها </a:t>
            </a:r>
            <a:r>
              <a:rPr lang="en-US" sz="2000" dirty="0">
                <a:cs typeface="B Nazanin" panose="00000400000000000000" pitchFamily="2" charset="-78"/>
              </a:rPr>
              <a:t>(CDC)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و سازمان غذا و داروی آمریکا </a:t>
            </a:r>
            <a:r>
              <a:rPr lang="en-US" sz="2000" dirty="0">
                <a:cs typeface="B Nazanin" panose="00000400000000000000" pitchFamily="2" charset="-78"/>
              </a:rPr>
              <a:t>(FDA)</a:t>
            </a:r>
            <a:r>
              <a:rPr lang="fa-IR" sz="2200" dirty="0">
                <a:cs typeface="B Nazanin" panose="00000400000000000000" pitchFamily="2" charset="-78"/>
              </a:rPr>
              <a:t>مدیریت می شود.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هرکس می تواند یک رویداد نامطلوب واکسیناسیون را به </a:t>
            </a:r>
            <a:r>
              <a:rPr lang="en-US" sz="2000" dirty="0">
                <a:cs typeface="B Nazanin" panose="00000400000000000000" pitchFamily="2" charset="-78"/>
              </a:rPr>
              <a:t>VAERS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گزارش دهد.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متخصصان بهداشت و درمان موظف به گزارش عوارض جانبی و تولیدکنندگان واکسن نیز کلیه موارد قابل توجه را گزارش دهند.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8FBEA-54FC-4D8A-B9F1-7A2FFDFE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289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23BE-A6C5-4135-9E64-3C35CB7A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عوارض واکسن کووید 19</a:t>
            </a:r>
            <a:br>
              <a:rPr lang="fa-IR" sz="3600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1D9F8-EB03-4405-8B8B-23C61E96F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579" y="1702676"/>
            <a:ext cx="9606456" cy="3777622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عوارض جانبی رایج واکسن های </a:t>
            </a:r>
            <a:r>
              <a:rPr lang="en-US" sz="2200" dirty="0">
                <a:cs typeface="B Nazanin" panose="00000400000000000000" pitchFamily="2" charset="-78"/>
              </a:rPr>
              <a:t>covid-19</a:t>
            </a:r>
            <a:endParaRPr lang="fa-IR" sz="22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عوارض جانبی کمتر شایع واکسن های </a:t>
            </a:r>
            <a:r>
              <a:rPr lang="en-US" sz="2200" dirty="0">
                <a:cs typeface="B Nazanin" panose="00000400000000000000" pitchFamily="2" charset="-78"/>
              </a:rPr>
              <a:t>covid-19</a:t>
            </a:r>
            <a:endParaRPr lang="fa-IR" sz="22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عوارض جانبی طولانی مدت واکسن های </a:t>
            </a:r>
            <a:r>
              <a:rPr lang="en-US" sz="2200" dirty="0">
                <a:cs typeface="B Nazanin" panose="00000400000000000000" pitchFamily="2" charset="-78"/>
              </a:rPr>
              <a:t>covid-19</a:t>
            </a:r>
            <a:endParaRPr lang="fa-IR" sz="22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4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C238A-39CC-48A0-BBB3-EB77E3F0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468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8625" y="234238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 the COVID-19 vaccines have any side effects?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78571" y="1161565"/>
            <a:ext cx="11356939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Serious side effects from vaccines, including the COVID-19 vaccine, are rare.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possible that some people may have side effects, which are normal signs that your body is building protection.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side effects may affect your ability to do daily activities, but they should go away in a few days.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most common side effects are minor and include: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Tiredness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Headache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Pain at the injection site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Muscle and/or joint pain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Chills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Nausea and/or vomiting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</a:p>
        </p:txBody>
      </p:sp>
      <p:pic>
        <p:nvPicPr>
          <p:cNvPr id="5" name="Google Shape;741;p82" descr="This image is of five people wearing masks.">
            <a:extLst>
              <a:ext uri="{FF2B5EF4-FFF2-40B4-BE49-F238E27FC236}">
                <a16:creationId xmlns:a16="http://schemas.microsoft.com/office/drawing/2014/main" id="{8283A815-E6C2-49D6-BF93-3B2BF2832D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599" y="3390551"/>
            <a:ext cx="3263349" cy="28954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AC416-AD62-4925-AC71-49E663776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8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1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242E-6035-4B58-9B8A-6A1A688B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عوارض جانبی رایج واکسن های </a:t>
            </a:r>
            <a:r>
              <a:rPr lang="en-US" sz="3400" dirty="0">
                <a:cs typeface="B Nazanin" panose="00000400000000000000" pitchFamily="2" charset="-78"/>
              </a:rPr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1599F-166E-485A-814F-8F7A76D3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39917"/>
            <a:ext cx="8915400" cy="4471305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واکسن </a:t>
            </a:r>
            <a:r>
              <a:rPr lang="en-US" sz="2200" dirty="0">
                <a:cs typeface="B Nazanin" panose="00000400000000000000" pitchFamily="2" charset="-78"/>
              </a:rPr>
              <a:t>covid-19</a:t>
            </a:r>
            <a:r>
              <a:rPr lang="fa-IR" sz="2400" dirty="0">
                <a:cs typeface="B Nazanin" panose="00000400000000000000" pitchFamily="2" charset="-78"/>
              </a:rPr>
              <a:t> مانند هر واکسنی می تواند عوارض جانبی ایجاد کند.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عوارض جانبی بیشتر آنها خفیف و متوسط هستند و طی چند روز خود به خود از بین می روند.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عوارض جانبی معمول شامل درد در محل تزریق ، تب، خستگی، سردرد، درد عضلانی، لرز و اسهال است.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احتمال بروز هر یک از عوارض جانبی پس از واکسیناسیون با توجه به نوع واکسن متفاوت است.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DB1EF-E415-4DEC-95C0-8F132A2D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151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2942</TotalTime>
  <Words>2266</Words>
  <Application>Microsoft Office PowerPoint</Application>
  <PresentationFormat>Widescreen</PresentationFormat>
  <Paragraphs>201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Century Gothic</vt:lpstr>
      <vt:lpstr>Courier New</vt:lpstr>
      <vt:lpstr>Calibri</vt:lpstr>
      <vt:lpstr>Arial</vt:lpstr>
      <vt:lpstr>Wingdings 3</vt:lpstr>
      <vt:lpstr>Adobe Arabic SHIN</vt:lpstr>
      <vt:lpstr>Wingdings</vt:lpstr>
      <vt:lpstr>Theme122</vt:lpstr>
      <vt:lpstr>PowerPoint Presentation</vt:lpstr>
      <vt:lpstr>اهداف آموزشی</vt:lpstr>
      <vt:lpstr>پیامدهای نامطلوب ناشی از واکسیناسیون(AEFI) </vt:lpstr>
      <vt:lpstr>پیامدهای نامطلوب ناشی از واکسیناسیون(AEFI) و انواع آن</vt:lpstr>
      <vt:lpstr>PowerPoint Presentation</vt:lpstr>
      <vt:lpstr>PowerPoint Presentation</vt:lpstr>
      <vt:lpstr>عوارض واکسن کووید 19 </vt:lpstr>
      <vt:lpstr>PowerPoint Presentation</vt:lpstr>
      <vt:lpstr>عوارض جانبی رایج واکسن های covid-19</vt:lpstr>
      <vt:lpstr>عوارض جانبی کمتر شایع واکسن های covid-19 </vt:lpstr>
      <vt:lpstr>عوارض جانبی طولانی مدت واکسن های covid-19 </vt:lpstr>
      <vt:lpstr>تفاوت بروز پیامدها در انواع واکسنها </vt:lpstr>
      <vt:lpstr>عوارض واکسن pfizer</vt:lpstr>
      <vt:lpstr>عوارض واکسن pfizer</vt:lpstr>
      <vt:lpstr>PowerPoint Presentation</vt:lpstr>
      <vt:lpstr>PowerPoint Presentation</vt:lpstr>
      <vt:lpstr>عوارض واکسن moderna</vt:lpstr>
      <vt:lpstr>عوارض واکسن moderna</vt:lpstr>
      <vt:lpstr>عوارض واکسن moderna</vt:lpstr>
      <vt:lpstr>عوارض واکسن CansinoBio</vt:lpstr>
      <vt:lpstr>عوارض واکسن Gamaliya</vt:lpstr>
      <vt:lpstr>عوارض واکسن j&amp;j  </vt:lpstr>
      <vt:lpstr>عوارض واکسن j&amp;j </vt:lpstr>
      <vt:lpstr>عوارض واکسن j&amp;j </vt:lpstr>
      <vt:lpstr>عوارض واکسن Asterzenka</vt:lpstr>
      <vt:lpstr>عوارض واکسن Asterzenka</vt:lpstr>
      <vt:lpstr>عوارض واکسن Asterzenka</vt:lpstr>
      <vt:lpstr>عوارض واکسن نوواکس</vt:lpstr>
      <vt:lpstr>عوارض واکسن سینوفارم</vt:lpstr>
      <vt:lpstr>عوارض واکسن سینواک</vt:lpstr>
      <vt:lpstr>عوارض واکسن بهارات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پیش نویس برنامه اجرایی واکسیناسیون کرونا در ایران 13 دی 1399</dc:title>
  <dc:creator>zahraei</dc:creator>
  <cp:lastModifiedBy>Amirhosein</cp:lastModifiedBy>
  <cp:revision>522</cp:revision>
  <dcterms:created xsi:type="dcterms:W3CDTF">2020-12-31T13:13:27Z</dcterms:created>
  <dcterms:modified xsi:type="dcterms:W3CDTF">2021-07-02T10:20:08Z</dcterms:modified>
</cp:coreProperties>
</file>